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6" r:id="rId2"/>
    <p:sldId id="317" r:id="rId3"/>
    <p:sldId id="318" r:id="rId4"/>
    <p:sldId id="319" r:id="rId5"/>
    <p:sldId id="32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4" r:id="rId17"/>
    <p:sldId id="315" r:id="rId18"/>
    <p:sldId id="274" r:id="rId19"/>
    <p:sldId id="265" r:id="rId20"/>
  </p:sldIdLst>
  <p:sldSz cx="9144000" cy="5143500" type="screen16x9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0" autoAdjust="0"/>
    <p:restoredTop sz="94607" autoAdjust="0"/>
  </p:normalViewPr>
  <p:slideViewPr>
    <p:cSldViewPr>
      <p:cViewPr varScale="1">
        <p:scale>
          <a:sx n="212" d="100"/>
          <a:sy n="212" d="100"/>
        </p:scale>
        <p:origin x="20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D36F-7752-4980-8C58-7DDD05C15CCF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49AAC-0824-45E5-90C6-9C850B10F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2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257E-AE27-484B-BB33-4D633B818D2A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0EC8-1253-4F20-BAED-D13D0CCA3B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3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845DC-FB41-5628-5F7C-4E14528A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5D82DE-0D8C-A59C-A045-6673C032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D698C-A10B-DF66-7BBB-628DA52C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2FC93-389E-3869-65CA-465B6751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559B6-8913-7D8E-E4E6-BA07AE5F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0FF81-AE4F-7174-5565-49EBAC7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22D15F-38EB-46FD-849C-A712EBD00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A7436-334B-D907-69D7-00274E20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63388-B8CF-4080-14F5-AFBEF55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65BD5-DC29-988A-C376-6766C243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0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8A5871-59CE-A66A-9B5F-565D28D14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E5917-3450-EF9C-22F6-7013B2D7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24128-59FB-AB9D-9947-410992AF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F5DA2-4F09-F100-B812-826C550A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7C466B-852B-65B9-E40D-F02C0DCB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A4304-BD72-4FA8-C5F6-41E68680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E714A-99D1-24EC-89CF-D00927DC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A9AC7-9B09-D837-4230-79CE1EEB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F2A42-CB1B-4FBE-1077-FB3559F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1B33-AC45-72A2-6888-19CB9D7D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D74C8-757C-5461-69F2-D9355F21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4878E7-F5D1-BD56-06D1-F0C92B73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949D0-B3B0-35ED-6EB3-66DFFD21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2B7D1-5A78-C6E0-AEAB-7A1E18D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F0503-1B0C-128E-4B72-AB10323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A079A-060D-3318-0124-11A55D7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085CD-FA38-D113-1DD5-5879EAEA8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38455-C3F4-629F-B2A0-8B64C4B5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271523-001E-A853-C492-0371DE4A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5F029-99A9-C29A-6B7A-ADCBFC41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07C4CF-FE02-C17D-6437-6FED94C3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CC539-B373-DE5A-DE60-5FE99B91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4C51A-0CCB-F86E-8407-BA3D1CC9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84C22-D97C-624F-F4FE-05857663C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57C969-535C-1118-7F6A-27DBDC3F0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CA4FEE-952A-1CD1-D005-58AFA1193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E1DE04-315D-E083-2A89-18C2196D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C5E8A7-0FB9-C698-1B76-C44B8410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C2F79D-C9B1-0D7C-2C43-148FB2A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1A15A-BE91-8FAF-13F5-B320857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BD08FA-411C-8EBF-7547-BEBA9514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8FA5B1-A4B9-7729-586F-5AD289B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EFF7D-00EC-4DBD-AAFB-E552DC76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5E7760-C942-396E-36A2-CB4ABD48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F71C3C-EA0C-3DBC-20BD-DB8C9C39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532C90-989E-1FD1-B596-38FC51F1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D462C-74DB-4106-EEFB-C62314DE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BA1D4-088F-8DCD-8FDE-13130E7A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552E01-CAA1-F740-4DA4-14BE2FD5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A79CCA-BCBF-B888-012A-6F777A59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5F18C-070B-6DA5-EA25-90D546F1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6246E-7319-9A64-0786-C7B44B90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325CB-0251-D334-0D9F-5CAFCFA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B55009-14FA-5C4D-B361-41A66AB35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7BD78-BA45-FA86-3462-AF544D3B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711C1-F2FB-1961-93F3-57748EA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C94BC-FA11-0A9B-B455-D61ADCC0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FE52D-256D-2D93-AD47-EFEA48E2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5F7F7-BC1A-9EC8-0AED-39DED14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A9307-BCF5-6BE8-AECE-9BE44F77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4B749-B840-AA25-3F9E-054F1761F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29348-C54B-50B8-6169-81E8C0D2D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E8D21-A30A-029B-4EC0-B7FA854E7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9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89647"/>
            <a:ext cx="846043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ядерный университет «МИФИ» 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Снежинский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физико-технический институт – 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филиал федерального государственного автономного образовательного учреждения высшего образования </a:t>
            </a:r>
          </a:p>
          <a:p>
            <a:pPr algn="ctr"/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ядерный университет «МИФИ»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(СФТИ НИЯУ МИФИ)</a:t>
            </a:r>
            <a:r>
              <a:rPr lang="ru-RU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ru-RU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23528" y="3579862"/>
            <a:ext cx="8136905" cy="113412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r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Руководитель: к.т.н. Комоско В.В.</a:t>
            </a:r>
          </a:p>
          <a:p>
            <a:pPr marL="109728" indent="0" algn="r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Выполнил: студент гр.ПМ22М, </a:t>
            </a:r>
          </a:p>
          <a:p>
            <a:pPr marL="109728" indent="0" algn="r"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Шаповал Я.С.</a:t>
            </a:r>
          </a:p>
          <a:p>
            <a:pPr marL="109728" indent="0" algn="ctr">
              <a:buNone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Снежинск 20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533938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/>
                <a:ea typeface="Calibri"/>
                <a:cs typeface="Times New Roman"/>
              </a:rPr>
              <a:t>Кафедра высшей и прикладной математики</a:t>
            </a:r>
            <a:br>
              <a:rPr lang="ru-RU" sz="1600" dirty="0">
                <a:latin typeface="Times New Roman"/>
                <a:ea typeface="Calibri"/>
                <a:cs typeface="Times New Roman"/>
              </a:rPr>
            </a:br>
            <a:r>
              <a:rPr lang="ru-RU" sz="1600" dirty="0">
                <a:latin typeface="Times New Roman"/>
                <a:ea typeface="Calibri"/>
                <a:cs typeface="Times New Roman"/>
              </a:rPr>
              <a:t>Специальность 01.04.02  «Прикладная математика и информатика»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2236445"/>
            <a:ext cx="84604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  <a:t>ВЫПУСКНАЯ КВАЛИФИКАЦИОННАЯ РАБОТА </a:t>
            </a:r>
            <a:b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  <a:t>(МАГИСТЕРСКАЯ ДИССЕРТАЦИЯ)</a:t>
            </a:r>
            <a:br>
              <a:rPr lang="ru-RU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ТЕМУ: «Исследование методов межсервисного взаимодействия для передачи данных большого объема»</a:t>
            </a:r>
            <a:r>
              <a:rPr lang="ru-RU" sz="2000" dirty="0"/>
              <a:t>       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331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B1B340-6F2B-95EE-9727-A03FCA15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77" y="1275606"/>
            <a:ext cx="3946673" cy="8453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8338C-306F-8161-4C73-22F41133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82" y="1277753"/>
            <a:ext cx="2927019" cy="201622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D645037-2ED0-39F2-F97F-37824EC8B180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10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5044-E0AB-2144-FA91-EF9B29DA2C40}"/>
              </a:ext>
            </a:extLst>
          </p:cNvPr>
          <p:cNvSpPr txBox="1"/>
          <p:nvPr/>
        </p:nvSpPr>
        <p:spPr>
          <a:xfrm>
            <a:off x="5479389" y="3291830"/>
            <a:ext cx="316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взаимодействия клиентских сокетов.</a:t>
            </a:r>
            <a:r>
              <a:rPr lang="ru-R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6DC1B-1EA9-CDD2-C8F4-DC75710E5423}"/>
              </a:ext>
            </a:extLst>
          </p:cNvPr>
          <p:cNvSpPr txBox="1"/>
          <p:nvPr/>
        </p:nvSpPr>
        <p:spPr>
          <a:xfrm>
            <a:off x="628650" y="2139702"/>
            <a:ext cx="316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Запись байтов в сокет и чтение байтов из сокета 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9E76B8F-F143-4442-C9E6-E52339FA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841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&lt;i&gt;Унарный (Unary)&lt;/i&gt;">
            <a:extLst>
              <a:ext uri="{FF2B5EF4-FFF2-40B4-BE49-F238E27FC236}">
                <a16:creationId xmlns:a16="http://schemas.microsoft.com/office/drawing/2014/main" id="{3A78E371-9F2E-2FE9-913F-B0A3C44D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0" y="1519120"/>
            <a:ext cx="3611116" cy="21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23AC9-3A43-5546-D716-A95B25E9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5" y="1485232"/>
            <a:ext cx="3718777" cy="238641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0271392-1DC2-0FF7-709B-AD33733F4640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11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2973C-5BAD-63B2-8551-78B02D28DA7B}"/>
              </a:ext>
            </a:extLst>
          </p:cNvPr>
          <p:cNvSpPr txBox="1"/>
          <p:nvPr/>
        </p:nvSpPr>
        <p:spPr>
          <a:xfrm>
            <a:off x="909482" y="3695024"/>
            <a:ext cx="316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Схема унарной передачи данных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C2DB8-C92F-7356-AF34-F76C26BCC288}"/>
              </a:ext>
            </a:extLst>
          </p:cNvPr>
          <p:cNvSpPr txBox="1"/>
          <p:nvPr/>
        </p:nvSpPr>
        <p:spPr>
          <a:xfrm>
            <a:off x="4928525" y="3704714"/>
            <a:ext cx="316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Схема потоковой передачи данных от сервера 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74EED33-2114-793E-2CEB-398A7FB3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gRPC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5770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1B7CC7-CFEF-B284-9ADC-193D8D6A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2" y="1357588"/>
            <a:ext cx="3454152" cy="2122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A456A-3755-2F7E-6A21-E7BD0FA5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12" y="1347614"/>
            <a:ext cx="3439294" cy="214224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6736A9B-6F33-F6C8-0D4C-D869DCB56610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12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0EC98-47EE-4AF6-65E2-5F54DF0145DC}"/>
              </a:ext>
            </a:extLst>
          </p:cNvPr>
          <p:cNvSpPr txBox="1"/>
          <p:nvPr/>
        </p:nvSpPr>
        <p:spPr>
          <a:xfrm>
            <a:off x="766698" y="3489862"/>
            <a:ext cx="316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Схема потоковой передачи данных от клиента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63856-6DF9-ABA6-4835-89CECC96CA0C}"/>
              </a:ext>
            </a:extLst>
          </p:cNvPr>
          <p:cNvSpPr txBox="1"/>
          <p:nvPr/>
        </p:nvSpPr>
        <p:spPr>
          <a:xfrm>
            <a:off x="4937212" y="3479888"/>
            <a:ext cx="316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Схема двунаправленной потоковой передачи данных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1A5F8EA-9507-5791-B475-850776F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gRPC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049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45DAF-7CEC-5FA7-FE7E-F77D0FB3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передачи данных по НТТР 1.1 и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 2.0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EAD9F-2457-4655-BD7B-36EBE984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51805BD-C5BD-7F31-165F-8EFAA2CA859F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13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graphicFrame>
        <p:nvGraphicFramePr>
          <p:cNvPr id="6" name="Таблица 9">
            <a:extLst>
              <a:ext uri="{FF2B5EF4-FFF2-40B4-BE49-F238E27FC236}">
                <a16:creationId xmlns:a16="http://schemas.microsoft.com/office/drawing/2014/main" id="{2A37DA2D-0017-DAEB-A624-D8461AB2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53985"/>
              </p:ext>
            </p:extLst>
          </p:nvPr>
        </p:nvGraphicFramePr>
        <p:xfrm>
          <a:off x="508000" y="2715766"/>
          <a:ext cx="8128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534789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3171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5275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9042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Синхронная передача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Асинхронная передача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Многопоточность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НТТР 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8.0294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4.8172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6.0617 секунд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5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НТТР 2.0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40.0234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33.595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00" dirty="0">
                          <a:effectLst/>
                        </a:rPr>
                        <a:t>38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r>
                        <a:rPr lang="ru-RU" sz="1400" kern="100" dirty="0">
                          <a:effectLst/>
                        </a:rPr>
                        <a:t>376 секунд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6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9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A38A53-4F9D-AC4A-C170-1D42E178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Унарная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клиента серверу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Двунаправленная</a:t>
            </a:r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A9B3416-C77F-CF37-C0C7-5D374FBFBEF1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14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  <p:graphicFrame>
        <p:nvGraphicFramePr>
          <p:cNvPr id="4" name="Таблица 9">
            <a:extLst>
              <a:ext uri="{FF2B5EF4-FFF2-40B4-BE49-F238E27FC236}">
                <a16:creationId xmlns:a16="http://schemas.microsoft.com/office/drawing/2014/main" id="{9339D5C1-A639-4BCE-5A15-402F2DAE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66303"/>
              </p:ext>
            </p:extLst>
          </p:nvPr>
        </p:nvGraphicFramePr>
        <p:xfrm>
          <a:off x="1259632" y="2859782"/>
          <a:ext cx="609600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534789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3171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527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Унарная передача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Потоковая передача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Двунаправленная передача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7.72575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5.30880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6.30878 секунд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58580"/>
                  </a:ext>
                </a:extLst>
              </a:tr>
            </a:tbl>
          </a:graphicData>
        </a:graphic>
      </p:graphicFrame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7026776-F6E8-C0BC-B317-082FFF0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передачи данных по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gRPC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7211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6F0729-4B86-FBAA-1AD2-A4CE25FE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при использовании динамического размера буфера, равного размеру файла составили 3.8661 секунды.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при альтернативном подходе с использованием статического размера буфера, с оптимально подобранными параметрами составили 3.1 секунды.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0D77442-C0E7-4B60-F704-EAEB2ED256AA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15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2F60548-3733-7C0D-BBAF-7AF76528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передачи по сокетам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3974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3A1B85-8A4D-B561-9F26-A889F5334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89203"/>
                <a:ext cx="7886700" cy="698476"/>
              </a:xfrm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Время синхронной передачи – время асинхронной передачи</m:t>
                          </m:r>
                        </m:num>
                        <m:den>
                          <m:r>
                            <a:rPr lang="ru-RU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время синхронной передачи</m:t>
                          </m:r>
                        </m:den>
                      </m:f>
                      <m:r>
                        <a:rPr lang="ru-RU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×100</m:t>
                      </m:r>
                      <m:r>
                        <a:rPr lang="ru-RU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%= </m:t>
                      </m:r>
                      <m:f>
                        <m:fPr>
                          <m:ctrlPr>
                            <a:rPr lang="ru-RU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8.029−4.817</m:t>
                          </m:r>
                        </m:num>
                        <m:den>
                          <m:r>
                            <a:rPr lang="ru-RU" sz="1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8.029</m:t>
                          </m:r>
                        </m:den>
                      </m:f>
                      <m:r>
                        <a:rPr lang="ru-RU" sz="12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ru-RU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ru-RU" sz="1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≈40</m:t>
                      </m:r>
                      <m:r>
                        <a:rPr lang="ru-RU" sz="12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ru-RU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3A1B85-8A4D-B561-9F26-A889F5334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89203"/>
                <a:ext cx="7886700" cy="698476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2">
            <a:extLst>
              <a:ext uri="{FF2B5EF4-FFF2-40B4-BE49-F238E27FC236}">
                <a16:creationId xmlns:a16="http://schemas.microsoft.com/office/drawing/2014/main" id="{816DA922-C263-86EA-9F18-A8D08BB13D6B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16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9CA7E-5E09-B5D0-0A1B-2A782DC31D8B}"/>
              </a:ext>
            </a:extLst>
          </p:cNvPr>
          <p:cNvSpPr txBox="1"/>
          <p:nvPr/>
        </p:nvSpPr>
        <p:spPr>
          <a:xfrm>
            <a:off x="672779" y="2212092"/>
            <a:ext cx="2531069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данных по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1.1: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на 40%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на 20.55%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UploadFile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на 297.7%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FB0DE-84DA-547E-B7CF-AC6DF5595A6D}"/>
              </a:ext>
            </a:extLst>
          </p:cNvPr>
          <p:cNvSpPr txBox="1"/>
          <p:nvPr/>
        </p:nvSpPr>
        <p:spPr>
          <a:xfrm>
            <a:off x="3427914" y="2212092"/>
            <a:ext cx="2512240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данных по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на 16.1%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на 4.1%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5B5634D-FA3F-9744-AA69-2C9A5949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Сравнение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83B5-4A4A-1EE7-E32E-DBA8E720B144}"/>
              </a:ext>
            </a:extLst>
          </p:cNvPr>
          <p:cNvSpPr txBox="1"/>
          <p:nvPr/>
        </p:nvSpPr>
        <p:spPr>
          <a:xfrm>
            <a:off x="6161707" y="2212091"/>
            <a:ext cx="2512240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данных по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Унарная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 от клиента на 16.1%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Двунаправленная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 от клиента на 4.1%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8835E9-2CDF-5EF5-CE9C-E6AA2DDFF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7" y="1516000"/>
            <a:ext cx="6487537" cy="249154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BDDCBA9-30A0-3A29-8A7F-CB5357D764E1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17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8B10D-1461-1456-191B-FDA32F251069}"/>
              </a:ext>
            </a:extLst>
          </p:cNvPr>
          <p:cNvSpPr txBox="1"/>
          <p:nvPr/>
        </p:nvSpPr>
        <p:spPr>
          <a:xfrm>
            <a:off x="2669348" y="4094951"/>
            <a:ext cx="413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Сравнение лучших полученных результатов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8D776A2-9078-5538-6A6D-3D144C81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1813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170784" y="4807356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1</a:t>
            </a:r>
            <a:r>
              <a:rPr lang="ru-RU" sz="1400" dirty="0"/>
              <a:t>8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56" y="1259343"/>
            <a:ext cx="79928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популярные сервисно-ориентированные архитектуры и протоколы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HTTP/1.1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HTTP/2.0</a:t>
            </a: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 реализована клиент – серверная система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данных большого объема. Система расширена с учетом особенностей различных изученных методов</a:t>
            </a:r>
          </a:p>
          <a:p>
            <a:pPr marL="342900" indent="-342900" algn="just">
              <a:spcAft>
                <a:spcPts val="1200"/>
              </a:spcAft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производительности различных методов передачи данных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716B27F-B304-F03A-F728-7FB8E6BB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6376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7992888" cy="85725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CB5A0DB-2FD1-CFBE-1E68-E73A69F2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DB4B69A-6490-2612-3E5F-EE80571C23A3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19</a:t>
            </a:r>
            <a:r>
              <a:rPr lang="en-US" sz="1400" dirty="0"/>
              <a:t>/</a:t>
            </a:r>
            <a:r>
              <a:rPr lang="ru-RU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06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BEE4-5EC8-36D1-6B0D-E80BF528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A1D84-8CEB-FBEF-C5CF-856BE5B5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ффективность и скорость передачи данных критически важными.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информации, которую необходимо обрабатывать и передавать, увеличивается.</a:t>
            </a:r>
          </a:p>
          <a:p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отребность в более эффективных методах передачи данных.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 важно в контексте сервисно-ориентированных архитектур, где межсервисное взаимодействие является ключевым элементом. Для быстрого обмена данными между сервисами требуется изучить современные методы передачи данных.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направлена на изучение и оптимизацию этого аспекта.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46E95C5-DF54-3E85-70B3-E2AA17203DC7}"/>
              </a:ext>
            </a:extLst>
          </p:cNvPr>
          <p:cNvSpPr txBox="1">
            <a:spLocks/>
          </p:cNvSpPr>
          <p:nvPr/>
        </p:nvSpPr>
        <p:spPr>
          <a:xfrm>
            <a:off x="4355976" y="4794814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2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3445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E8B92-339C-77F9-5BA7-DC0AF328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1F7B716-5B1C-0A76-4DDF-66FEAE81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определение наиболее эффективного и быстрого метода передачи данных большого объема в сервисно-ориентированной архитектуре.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решались следующие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﻿Изучение сервисно-ориентированных архитектур и протоколов НТТР/1.1 и НТТР/2.0.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﻿Разработка и реализация клиент-серверной системы на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данных большого объема.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﻿Сравнение производительности различных методов передачи данных.</a:t>
            </a:r>
          </a:p>
          <a:p>
            <a:pPr marL="0" indent="0" algn="just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A94D04D-CEA9-06F5-8E1A-77D2E64EF20B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3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7030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3331B-03A5-BFD3-8C19-92354E22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22F8659-A298-F5F5-53DB-69FA7543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методы межсервисного взаимодействия.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сравнения передачи данных большого объема в сервисно-ориентированной архитектуре.</a:t>
            </a:r>
          </a:p>
          <a:p>
            <a:pPr marL="0" indent="0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Практическая значимость работы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использование полученных результатов при разработке межсервисной системы взаимодействия.</a:t>
            </a:r>
          </a:p>
          <a:p>
            <a:pPr marL="0" indent="0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Актуальность: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Ускорение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межсервисного взаимодействия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4E0182B-05E2-6910-7252-50EF88F96287}"/>
              </a:ext>
            </a:extLst>
          </p:cNvPr>
          <p:cNvSpPr txBox="1">
            <a:spLocks/>
          </p:cNvSpPr>
          <p:nvPr/>
        </p:nvSpPr>
        <p:spPr>
          <a:xfrm>
            <a:off x="4170784" y="4794814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4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387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41A40-2410-9F73-E0D1-29F1E7B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426"/>
            <a:ext cx="7886700" cy="994172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Сравнение архитектурных стилей АРІ</a:t>
            </a:r>
            <a:endParaRPr lang="ru-RU" sz="3200" dirty="0"/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9CDCE79F-367B-CEC5-D934-9AD51302F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17" y="1128844"/>
            <a:ext cx="6393714" cy="30707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FB497-614D-BFD6-B2B0-86735FE4B29C}"/>
              </a:ext>
            </a:extLst>
          </p:cNvPr>
          <p:cNvSpPr txBox="1"/>
          <p:nvPr/>
        </p:nvSpPr>
        <p:spPr>
          <a:xfrm>
            <a:off x="1907705" y="4208189"/>
            <a:ext cx="583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Критерии сравнения рассмотренных архитектур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4033B7B-2A78-836F-A316-7C8D7DFA4EA1}"/>
              </a:ext>
            </a:extLst>
          </p:cNvPr>
          <p:cNvSpPr txBox="1">
            <a:spLocks/>
          </p:cNvSpPr>
          <p:nvPr/>
        </p:nvSpPr>
        <p:spPr>
          <a:xfrm>
            <a:off x="4451317" y="481535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5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0989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D0F4B-2EE8-572A-E896-F80E848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Методы передачи данных большого разме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ра в клиент - серверной архитектуре на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89AF4-3549-86A0-15E7-EE2BB6CE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0772"/>
            <a:ext cx="7886700" cy="326350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передача данных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Многопроцессонсть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многопоточность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передача данных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Сокеты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67E956C-7391-68BB-1BB4-09E338DB6FF9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6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12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36C50-F43D-4CF8-C1E5-12F46459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Многопроцессность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многопоточность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9502B-76E3-3D76-16A2-ACFFD63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62" y="1131590"/>
            <a:ext cx="2630939" cy="258490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89FE120-E713-F0F3-CB12-6AD1FD60848E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7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B3DC7-F9D8-F2A5-FE46-C66FA28D3B13}"/>
              </a:ext>
            </a:extLst>
          </p:cNvPr>
          <p:cNvSpPr txBox="1"/>
          <p:nvPr/>
        </p:nvSpPr>
        <p:spPr>
          <a:xfrm>
            <a:off x="5148064" y="3818873"/>
            <a:ext cx="3163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Многопоточная программа с двумя рабочими потоками и одним главным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A685175-437D-D0CC-9BB0-711F4230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4159374" cy="3002732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Потоки в основном используют при выполнении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операций – операций, ограниченных производительностью ввода-вывода, например запросы к серверу или базе данных.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 выполняется что-либо не зависящее от нас, мы переходим к выполнению следующей задачи, в то время как предыдущая задача ожидает ответа.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13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5ED7F4-90A1-2250-1EF9-8D7FA0C5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5" y="1471664"/>
            <a:ext cx="3490085" cy="26161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FA259-59AE-E294-5F14-A0CBDA5C393D}"/>
              </a:ext>
            </a:extLst>
          </p:cNvPr>
          <p:cNvSpPr txBox="1"/>
          <p:nvPr/>
        </p:nvSpPr>
        <p:spPr>
          <a:xfrm>
            <a:off x="4716016" y="162805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гонки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Взаимная блокировка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54935BB-B2BE-BFD6-4E03-A8AB152DA00D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8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58997-BFC5-A683-4924-C9877CD43589}"/>
              </a:ext>
            </a:extLst>
          </p:cNvPr>
          <p:cNvSpPr txBox="1"/>
          <p:nvPr/>
        </p:nvSpPr>
        <p:spPr>
          <a:xfrm>
            <a:off x="539552" y="4158009"/>
            <a:ext cx="396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Схема влияния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конец его владений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CFA5CC19-9ECF-75BF-5D6C-3AACE05E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многозадачности</a:t>
            </a:r>
          </a:p>
        </p:txBody>
      </p:sp>
    </p:spTree>
    <p:extLst>
      <p:ext uri="{BB962C8B-B14F-4D97-AF65-F5344CB8AC3E}">
        <p14:creationId xmlns:p14="http://schemas.microsoft.com/office/powerpoint/2010/main" val="19164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584F3A-A45C-8C6B-2753-BC458384B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82" y="1189658"/>
            <a:ext cx="5448094" cy="296626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97A5A59-FBDC-4192-9977-E00726B5CE67}"/>
              </a:ext>
            </a:extLst>
          </p:cNvPr>
          <p:cNvSpPr txBox="1">
            <a:spLocks/>
          </p:cNvSpPr>
          <p:nvPr/>
        </p:nvSpPr>
        <p:spPr>
          <a:xfrm>
            <a:off x="4134780" y="4793292"/>
            <a:ext cx="802432" cy="34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400" dirty="0"/>
              <a:t>9</a:t>
            </a:r>
            <a:r>
              <a:rPr lang="en-US" sz="1400" dirty="0"/>
              <a:t>/</a:t>
            </a:r>
            <a:r>
              <a:rPr lang="ru-RU" sz="1400" dirty="0"/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5B82D-FC6C-902C-216B-6355A1A155AC}"/>
              </a:ext>
            </a:extLst>
          </p:cNvPr>
          <p:cNvSpPr txBox="1"/>
          <p:nvPr/>
        </p:nvSpPr>
        <p:spPr>
          <a:xfrm>
            <a:off x="627973" y="4208770"/>
            <a:ext cx="410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Пример потока поставляющего задачи циклу событий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DCB64-F486-B2E2-FF1A-E288BECE3703}"/>
              </a:ext>
            </a:extLst>
          </p:cNvPr>
          <p:cNvSpPr txBox="1"/>
          <p:nvPr/>
        </p:nvSpPr>
        <p:spPr>
          <a:xfrm>
            <a:off x="6228184" y="1547830"/>
            <a:ext cx="1944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Конкурентность в одном потоке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7A7A6C2-EB4B-FC5A-6591-0EED3EC1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Асинхронная передача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449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31792</TotalTime>
  <Words>767</Words>
  <Application>Microsoft Macintosh PowerPoint</Application>
  <PresentationFormat>Экран (16:9)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Введение</vt:lpstr>
      <vt:lpstr>Цель и задачи</vt:lpstr>
      <vt:lpstr>Объект и предмет исследования</vt:lpstr>
      <vt:lpstr>Сравнение архитектурных стилей АРІ</vt:lpstr>
      <vt:lpstr>Методы передачи данных большого размера в клиент - серверной архитектуре на Python</vt:lpstr>
      <vt:lpstr>Многопроцессность и многопоточность</vt:lpstr>
      <vt:lpstr>Проблемы многозадачности</vt:lpstr>
      <vt:lpstr>Асинхронная передача данных</vt:lpstr>
      <vt:lpstr>Сокеты</vt:lpstr>
      <vt:lpstr>gRPC</vt:lpstr>
      <vt:lpstr>gRPC</vt:lpstr>
      <vt:lpstr>Результаты передачи данных по НТТР 1.1 и HTTP 2.0</vt:lpstr>
      <vt:lpstr>Результаты передачи данных по gRPC</vt:lpstr>
      <vt:lpstr>Результаты передачи по сокетам</vt:lpstr>
      <vt:lpstr>Сравнение</vt:lpstr>
      <vt:lpstr>Сравнение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Теплых Никита Александрович</dc:creator>
  <cp:lastModifiedBy>Yarik Shapoval</cp:lastModifiedBy>
  <cp:revision>216</cp:revision>
  <cp:lastPrinted>2020-06-23T09:14:08Z</cp:lastPrinted>
  <dcterms:created xsi:type="dcterms:W3CDTF">2018-06-14T22:38:59Z</dcterms:created>
  <dcterms:modified xsi:type="dcterms:W3CDTF">2024-06-17T05:15:27Z</dcterms:modified>
</cp:coreProperties>
</file>