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1"/>
  </p:notesMasterIdLst>
  <p:handoutMasterIdLst>
    <p:handoutMasterId r:id="rId22"/>
  </p:handoutMasterIdLst>
  <p:sldIdLst>
    <p:sldId id="276" r:id="rId2"/>
    <p:sldId id="264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2" r:id="rId13"/>
    <p:sldId id="310" r:id="rId14"/>
    <p:sldId id="311" r:id="rId15"/>
    <p:sldId id="313" r:id="rId16"/>
    <p:sldId id="314" r:id="rId17"/>
    <p:sldId id="315" r:id="rId18"/>
    <p:sldId id="274" r:id="rId19"/>
    <p:sldId id="265" r:id="rId20"/>
  </p:sldIdLst>
  <p:sldSz cx="9144000" cy="5143500" type="screen16x9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80" autoAdjust="0"/>
    <p:restoredTop sz="94607" autoAdjust="0"/>
  </p:normalViewPr>
  <p:slideViewPr>
    <p:cSldViewPr>
      <p:cViewPr varScale="1">
        <p:scale>
          <a:sx n="209" d="100"/>
          <a:sy n="209" d="100"/>
        </p:scale>
        <p:origin x="184" y="2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5D36F-7752-4980-8C58-7DDD05C15CCF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49AAC-0824-45E5-90C6-9C850B10F9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525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C257E-AE27-484B-BB33-4D633B818D2A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30EC8-1253-4F20-BAED-D13D0CCA3B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531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8845DC-FB41-5628-5F7C-4E14528A0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5D82DE-0D8C-A59C-A045-6673C0329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CD698C-A10B-DF66-7BBB-628DA52C0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F2FC93-389E-3869-65CA-465B67513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E559B6-8913-7D8E-E4E6-BA07AE5FA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559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60FF81-AE4F-7174-5565-49EBAC7E4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222D15F-38EB-46FD-849C-A712EBD00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0A7436-334B-D907-69D7-00274E206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963388-B8CF-4080-14F5-AFBEF558C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865BD5-DC29-988A-C376-6766C243C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70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38A5871-59CE-A66A-9B5F-565D28D14F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AE5917-3450-EF9C-22F6-7013B2D77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324128-59FB-AB9D-9947-410992AF5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0F5DA2-4F09-F100-B812-826C550A7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7C466B-852B-65B9-E40D-F02C0DCBD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555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7A4304-BD72-4FA8-C5F6-41E686803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9E714A-99D1-24EC-89CF-D00927DC7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CA9AC7-9B09-D837-4230-79CE1EEBF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AF2A42-CB1B-4FBE-1077-FB3559F0E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BD1B33-AC45-72A2-6888-19CB9D7D0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59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6D74C8-757C-5461-69F2-D9355F219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F4878E7-F5D1-BD56-06D1-F0C92B73F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A949D0-B3B0-35ED-6EB3-66DFFD219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32B7D1-5A78-C6E0-AEAB-7A1E18D87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5F0503-1B0C-128E-4B72-AB10323CE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701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4A079A-060D-3318-0124-11A55D77E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E085CD-FA38-D113-1DD5-5879EAEA87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9E38455-C3F4-629F-B2A0-8B64C4B53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271523-001E-A853-C492-0371DE4A6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025F029-99A9-C29A-6B7A-ADCBFC417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07C4CF-FE02-C17D-6437-6FED94C3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8567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6CC539-B373-DE5A-DE60-5FE99B917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64C51A-0CCB-F86E-8407-BA3D1CC91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3A84C22-D97C-624F-F4FE-05857663C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757C969-535C-1118-7F6A-27DBDC3F01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ECA4FEE-952A-1CD1-D005-58AFA1193D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6E1DE04-315D-E083-2A89-18C2196D8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AC5E8A7-0FB9-C698-1B76-C44B84101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0C2F79D-C9B1-0D7C-2C43-148FB2A9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1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71A15A-BE91-8FAF-13F5-B3208578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3BD08FA-411C-8EBF-7547-BEBA9514C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18FA5B1-A4B9-7729-586F-5AD289BCF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40EFF7D-00EC-4DBD-AAFB-E552DC769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897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B5E7760-C942-396E-36A2-CB4ABD48B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3F71C3C-EA0C-3DBC-20BD-DB8C9C39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6532C90-989E-1FD1-B596-38FC51F1F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09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9D462C-74DB-4106-EEFB-C62314DE1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ABA1D4-088F-8DCD-8FDE-13130E7AC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552E01-CAA1-F740-4DA4-14BE2FD53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FA79CCA-BCBF-B888-012A-6F777A59C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795F18C-070B-6DA5-EA25-90D546F1F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B06246E-7319-9A64-0786-C7B44B90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64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0325CB-0251-D334-0D9F-5CAFCFA97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5B55009-14FA-5C4D-B361-41A66AB35D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467BD78-BA45-FA86-3462-AF544D3BB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E5711C1-F2FB-1961-93F3-57748EAFA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48C94BC-FA11-0A9B-B455-D61ADCC0C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5FE52D-256D-2D93-AD47-EFEA48E27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1801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55F7F7-BC1A-9EC8-0AED-39DED1492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FA9307-BCF5-6BE8-AECE-9BE44F777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D4B749-B840-AA25-3F9E-054F1761F0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A29348-C54B-50B8-6169-81E8C0D2D6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7E8D21-A30A-029B-4EC0-B7FA854E7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79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" y="89647"/>
            <a:ext cx="8460432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МИНИСТЕРСТВО ОБРАЗОВАНИЯ И НАУКИ РОССИЙСКОЙ ФЕДЕРАЦИИ</a:t>
            </a:r>
            <a:br>
              <a:rPr lang="ru-RU" sz="1200" dirty="0">
                <a:latin typeface="Times New Roman" pitchFamily="18" charset="0"/>
                <a:cs typeface="Times New Roman" pitchFamily="18" charset="0"/>
              </a:rPr>
            </a:b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федеральное государственное автономное образовательное учреждение высшего образования</a:t>
            </a:r>
            <a:br>
              <a:rPr lang="ru-RU" sz="1200" dirty="0">
                <a:latin typeface="Times New Roman" pitchFamily="18" charset="0"/>
                <a:cs typeface="Times New Roman" pitchFamily="18" charset="0"/>
              </a:rPr>
            </a:b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«Национальный исследовательский ядерный университет «МИФИ» </a:t>
            </a:r>
            <a:br>
              <a:rPr lang="ru-RU" sz="1200" dirty="0">
                <a:latin typeface="Times New Roman" pitchFamily="18" charset="0"/>
                <a:cs typeface="Times New Roman" pitchFamily="18" charset="0"/>
              </a:rPr>
            </a:br>
            <a:r>
              <a:rPr lang="ru-RU" sz="1200" dirty="0" err="1">
                <a:latin typeface="Times New Roman" pitchFamily="18" charset="0"/>
                <a:cs typeface="Times New Roman" pitchFamily="18" charset="0"/>
              </a:rPr>
              <a:t>Снежинский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 физико-технический институт – </a:t>
            </a:r>
            <a:br>
              <a:rPr lang="ru-RU" sz="1200" dirty="0">
                <a:latin typeface="Times New Roman" pitchFamily="18" charset="0"/>
                <a:cs typeface="Times New Roman" pitchFamily="18" charset="0"/>
              </a:rPr>
            </a:b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филиал федерального государственного автономного образовательного учреждения высшего образования </a:t>
            </a:r>
          </a:p>
          <a:p>
            <a:pPr algn="ctr"/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«Национальный исследовательский ядерный университет «МИФИ»</a:t>
            </a:r>
            <a:br>
              <a:rPr lang="ru-RU" sz="1200" dirty="0">
                <a:latin typeface="Times New Roman" pitchFamily="18" charset="0"/>
                <a:cs typeface="Times New Roman" pitchFamily="18" charset="0"/>
              </a:rPr>
            </a:b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(СФТИ НИЯУ МИФИ)</a:t>
            </a:r>
            <a:r>
              <a:rPr lang="ru-RU" sz="1400" dirty="0">
                <a:latin typeface="Times New Roman" pitchFamily="18" charset="0"/>
                <a:ea typeface="Calibri"/>
                <a:cs typeface="Times New Roman" pitchFamily="18" charset="0"/>
              </a:rPr>
              <a:t> </a:t>
            </a:r>
            <a:endParaRPr lang="ru-RU" sz="1600" dirty="0"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323528" y="3579862"/>
            <a:ext cx="8136905" cy="1134126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r">
              <a:buNone/>
            </a:pP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Руководитель: к.т.н. Комоско В.В.</a:t>
            </a:r>
          </a:p>
          <a:p>
            <a:pPr marL="109728" indent="0" algn="r">
              <a:buNone/>
            </a:pP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Выполнил: студент гр.ПМ22М, </a:t>
            </a:r>
          </a:p>
          <a:p>
            <a:pPr marL="109728" indent="0" algn="r">
              <a:buNone/>
            </a:pP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Шаповал Я.С.</a:t>
            </a:r>
          </a:p>
          <a:p>
            <a:pPr marL="109728" indent="0" algn="ctr">
              <a:buNone/>
            </a:pP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Снежинск 20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24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1533938"/>
            <a:ext cx="84604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Times New Roman"/>
                <a:ea typeface="Calibri"/>
                <a:cs typeface="Times New Roman"/>
              </a:rPr>
              <a:t>Кафедра высшей и прикладной математики</a:t>
            </a:r>
            <a:br>
              <a:rPr lang="ru-RU" sz="1600" dirty="0">
                <a:latin typeface="Times New Roman"/>
                <a:ea typeface="Calibri"/>
                <a:cs typeface="Times New Roman"/>
              </a:rPr>
            </a:br>
            <a:r>
              <a:rPr lang="ru-RU" sz="1600" dirty="0">
                <a:latin typeface="Times New Roman"/>
                <a:ea typeface="Calibri"/>
                <a:cs typeface="Times New Roman"/>
              </a:rPr>
              <a:t>Специальность 01.04.02  «Прикладная математика и информатика»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 </a:t>
            </a:r>
            <a:endParaRPr lang="ru-RU" sz="16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0" y="2236445"/>
            <a:ext cx="8460432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itchFamily="18" charset="0"/>
                <a:ea typeface="Calibri"/>
                <a:cs typeface="Times New Roman" pitchFamily="18" charset="0"/>
              </a:rPr>
              <a:t>ВЫПУСКНАЯ КВАЛИФИКАЦИОННАЯ РАБОТА </a:t>
            </a:r>
            <a:br>
              <a:rPr lang="ru-RU" dirty="0">
                <a:latin typeface="Times New Roman" pitchFamily="18" charset="0"/>
                <a:ea typeface="Calibri"/>
                <a:cs typeface="Times New Roman" pitchFamily="18" charset="0"/>
              </a:rPr>
            </a:br>
            <a:r>
              <a:rPr lang="ru-RU" dirty="0">
                <a:latin typeface="Times New Roman" pitchFamily="18" charset="0"/>
                <a:ea typeface="Calibri"/>
                <a:cs typeface="Times New Roman" pitchFamily="18" charset="0"/>
              </a:rPr>
              <a:t>(МАГИСТЕРСКАЯ ДИССЕРТАЦИЯ)</a:t>
            </a:r>
            <a:br>
              <a:rPr lang="ru-RU" dirty="0">
                <a:latin typeface="Times New Roman" pitchFamily="18" charset="0"/>
                <a:ea typeface="Calibri"/>
                <a:cs typeface="Times New Roman" pitchFamily="18" charset="0"/>
              </a:rPr>
            </a:b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 ТЕМУ: «Исследование методов межсервисного взаимодействия для передачи данных большого объема»</a:t>
            </a:r>
            <a:r>
              <a:rPr lang="ru-RU" sz="2000" dirty="0"/>
              <a:t>         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743312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325DB2-AEDE-DC87-3322-FE15A4224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gRPC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dirty="0"/>
          </a:p>
        </p:txBody>
      </p:sp>
      <p:pic>
        <p:nvPicPr>
          <p:cNvPr id="1028" name="Picture 4" descr="&lt;i&gt;Унарный (Unary)&lt;/i&gt;">
            <a:extLst>
              <a:ext uri="{FF2B5EF4-FFF2-40B4-BE49-F238E27FC236}">
                <a16:creationId xmlns:a16="http://schemas.microsoft.com/office/drawing/2014/main" id="{3A78E371-9F2E-2FE9-913F-B0A3C44D9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03598"/>
            <a:ext cx="3611116" cy="211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9A23AC9-3A43-5546-D716-A95B25E9C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899" y="1131590"/>
            <a:ext cx="3718777" cy="2386412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90271392-1DC2-0FF7-709B-AD33733F4640}"/>
              </a:ext>
            </a:extLst>
          </p:cNvPr>
          <p:cNvSpPr txBox="1">
            <a:spLocks/>
          </p:cNvSpPr>
          <p:nvPr/>
        </p:nvSpPr>
        <p:spPr>
          <a:xfrm>
            <a:off x="4134780" y="4793292"/>
            <a:ext cx="802432" cy="348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1400" dirty="0"/>
              <a:t>10</a:t>
            </a:r>
            <a:r>
              <a:rPr lang="en-US" sz="1400" dirty="0"/>
              <a:t>/</a:t>
            </a:r>
            <a:r>
              <a:rPr lang="ru-RU" sz="1400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1657707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7607F0-7391-60CF-DCEA-6315A172A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gRPC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21B7CC7-CFEF-B284-9ADC-193D8D6A7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347614"/>
            <a:ext cx="3454152" cy="21223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36A456A-3755-2F7E-6A21-E7BD0FA51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1391995"/>
            <a:ext cx="3439294" cy="2142249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66736A9B-6F33-F6C8-0D4C-D869DCB56610}"/>
              </a:ext>
            </a:extLst>
          </p:cNvPr>
          <p:cNvSpPr txBox="1">
            <a:spLocks/>
          </p:cNvSpPr>
          <p:nvPr/>
        </p:nvSpPr>
        <p:spPr>
          <a:xfrm>
            <a:off x="4134780" y="4793292"/>
            <a:ext cx="802432" cy="348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1400" dirty="0"/>
              <a:t>11</a:t>
            </a:r>
            <a:r>
              <a:rPr lang="en-US" sz="1400" dirty="0"/>
              <a:t>/</a:t>
            </a:r>
            <a:r>
              <a:rPr lang="ru-RU" sz="1400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770492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7A4EC1-12A3-8588-F123-E098A29DC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gRPC</a:t>
            </a:r>
            <a:r>
              <a:rPr lang="en-US" dirty="0"/>
              <a:t> - </a:t>
            </a:r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D73CF9-0B81-07A4-E672-84C7C6C07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96CEAE1B-38B8-55EE-2EE5-7962B3BB6E9C}"/>
              </a:ext>
            </a:extLst>
          </p:cNvPr>
          <p:cNvSpPr txBox="1">
            <a:spLocks/>
          </p:cNvSpPr>
          <p:nvPr/>
        </p:nvSpPr>
        <p:spPr>
          <a:xfrm>
            <a:off x="4134780" y="4793292"/>
            <a:ext cx="802432" cy="348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1400" dirty="0"/>
              <a:t>12</a:t>
            </a:r>
            <a:r>
              <a:rPr lang="en-US" sz="1400" dirty="0"/>
              <a:t>/</a:t>
            </a:r>
            <a:r>
              <a:rPr lang="ru-RU" sz="1400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122784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D45DAF-7CEC-5FA7-FE7E-F77D0FB31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Реализация передачи данных по НТТР 1.1 и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HTTP 2.0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EEAD9F-2457-4655-BD7B-36EBE984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Синхронная </a:t>
            </a:r>
          </a:p>
          <a:p>
            <a:r>
              <a:rPr lang="ru-RU" dirty="0"/>
              <a:t>Асинхронная</a:t>
            </a:r>
          </a:p>
          <a:p>
            <a:r>
              <a:rPr lang="ru-RU" dirty="0"/>
              <a:t>Многопоточность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95704F8E-D46F-F822-F991-133DE78CF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188633"/>
              </p:ext>
            </p:extLst>
          </p:nvPr>
        </p:nvGraphicFramePr>
        <p:xfrm>
          <a:off x="944140" y="2859782"/>
          <a:ext cx="7255720" cy="11602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3930">
                  <a:extLst>
                    <a:ext uri="{9D8B030D-6E8A-4147-A177-3AD203B41FA5}">
                      <a16:colId xmlns:a16="http://schemas.microsoft.com/office/drawing/2014/main" val="3281165174"/>
                    </a:ext>
                  </a:extLst>
                </a:gridCol>
                <a:gridCol w="1813930">
                  <a:extLst>
                    <a:ext uri="{9D8B030D-6E8A-4147-A177-3AD203B41FA5}">
                      <a16:colId xmlns:a16="http://schemas.microsoft.com/office/drawing/2014/main" val="461071112"/>
                    </a:ext>
                  </a:extLst>
                </a:gridCol>
                <a:gridCol w="1813930">
                  <a:extLst>
                    <a:ext uri="{9D8B030D-6E8A-4147-A177-3AD203B41FA5}">
                      <a16:colId xmlns:a16="http://schemas.microsoft.com/office/drawing/2014/main" val="1138227242"/>
                    </a:ext>
                  </a:extLst>
                </a:gridCol>
                <a:gridCol w="1813930">
                  <a:extLst>
                    <a:ext uri="{9D8B030D-6E8A-4147-A177-3AD203B41FA5}">
                      <a16:colId xmlns:a16="http://schemas.microsoft.com/office/drawing/2014/main" val="4144938417"/>
                    </a:ext>
                  </a:extLst>
                </a:gridCol>
              </a:tblGrid>
              <a:tr h="596966">
                <a:tc>
                  <a:txBody>
                    <a:bodyPr/>
                    <a:lstStyle/>
                    <a:p>
                      <a:pPr indent="540385" algn="l">
                        <a:lnSpc>
                          <a:spcPct val="150000"/>
                        </a:lnSpc>
                      </a:pPr>
                      <a:r>
                        <a:rPr lang="ru-RU" sz="12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Протокол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l">
                        <a:lnSpc>
                          <a:spcPct val="150000"/>
                        </a:lnSpc>
                      </a:pPr>
                      <a:r>
                        <a:rPr lang="ru-RU" sz="1200" kern="100" dirty="0">
                          <a:effectLst/>
                        </a:rPr>
                        <a:t>Синхронная передача данных</a:t>
                      </a:r>
                      <a:endParaRPr lang="ru-RU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l">
                        <a:lnSpc>
                          <a:spcPct val="150000"/>
                        </a:lnSpc>
                      </a:pPr>
                      <a:r>
                        <a:rPr lang="ru-RU" sz="1200" kern="100">
                          <a:effectLst/>
                        </a:rPr>
                        <a:t>Асинхронная передача данных</a:t>
                      </a:r>
                      <a:endParaRPr lang="ru-RU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l">
                        <a:lnSpc>
                          <a:spcPct val="150000"/>
                        </a:lnSpc>
                      </a:pPr>
                      <a:r>
                        <a:rPr lang="ru-RU" sz="1200" kern="100" dirty="0">
                          <a:effectLst/>
                        </a:rPr>
                        <a:t>Многопоточность</a:t>
                      </a:r>
                      <a:endParaRPr lang="ru-RU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83821983"/>
                  </a:ext>
                </a:extLst>
              </a:tr>
              <a:tr h="281621">
                <a:tc>
                  <a:txBody>
                    <a:bodyPr/>
                    <a:lstStyle/>
                    <a:p>
                      <a:pPr indent="540385" algn="l">
                        <a:lnSpc>
                          <a:spcPct val="150000"/>
                        </a:lnSpc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НТТР 1.1 </a:t>
                      </a:r>
                      <a:endParaRPr lang="ru-RU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l">
                        <a:lnSpc>
                          <a:spcPct val="150000"/>
                        </a:lnSpc>
                      </a:pPr>
                      <a:r>
                        <a:rPr lang="ru-RU" sz="1200" kern="100" dirty="0">
                          <a:effectLst/>
                          <a:highlight>
                            <a:srgbClr val="A9A9A9"/>
                          </a:highlight>
                        </a:rPr>
                        <a:t>___</a:t>
                      </a:r>
                      <a:r>
                        <a:rPr lang="ru-RU" sz="1200" kern="100" dirty="0">
                          <a:effectLst/>
                        </a:rPr>
                        <a:t> секунд</a:t>
                      </a:r>
                      <a:endParaRPr lang="ru-RU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l">
                        <a:lnSpc>
                          <a:spcPct val="150000"/>
                        </a:lnSpc>
                      </a:pPr>
                      <a:r>
                        <a:rPr lang="ru-RU" sz="1200" kern="100" dirty="0">
                          <a:effectLst/>
                          <a:highlight>
                            <a:srgbClr val="A9A9A9"/>
                          </a:highlight>
                        </a:rPr>
                        <a:t>___</a:t>
                      </a:r>
                      <a:r>
                        <a:rPr lang="ru-RU" sz="1200" kern="100" dirty="0">
                          <a:effectLst/>
                        </a:rPr>
                        <a:t> секунд</a:t>
                      </a:r>
                      <a:endParaRPr lang="ru-RU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l">
                        <a:lnSpc>
                          <a:spcPct val="150000"/>
                        </a:lnSpc>
                      </a:pPr>
                      <a:r>
                        <a:rPr lang="ru-RU" sz="1200" kern="100" dirty="0">
                          <a:effectLst/>
                          <a:highlight>
                            <a:srgbClr val="A9A9A9"/>
                          </a:highlight>
                        </a:rPr>
                        <a:t>___ </a:t>
                      </a:r>
                      <a:r>
                        <a:rPr lang="ru-RU" sz="1200" kern="100" dirty="0">
                          <a:effectLst/>
                        </a:rPr>
                        <a:t>секунд</a:t>
                      </a:r>
                      <a:endParaRPr lang="ru-RU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88942538"/>
                  </a:ext>
                </a:extLst>
              </a:tr>
              <a:tr h="281621">
                <a:tc>
                  <a:txBody>
                    <a:bodyPr/>
                    <a:lstStyle/>
                    <a:p>
                      <a:pPr indent="540385" algn="l">
                        <a:lnSpc>
                          <a:spcPct val="150000"/>
                        </a:lnSpc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НТТР 2.0 </a:t>
                      </a:r>
                      <a:endParaRPr lang="ru-RU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l">
                        <a:lnSpc>
                          <a:spcPct val="150000"/>
                        </a:lnSpc>
                      </a:pPr>
                      <a:r>
                        <a:rPr lang="ru-RU" sz="1200" kern="100" dirty="0">
                          <a:effectLst/>
                          <a:highlight>
                            <a:srgbClr val="A9A9A9"/>
                          </a:highlight>
                        </a:rPr>
                        <a:t>40.0234</a:t>
                      </a:r>
                      <a:r>
                        <a:rPr lang="ru-RU" sz="1200" kern="100" dirty="0">
                          <a:effectLst/>
                        </a:rPr>
                        <a:t> секунд</a:t>
                      </a:r>
                      <a:endParaRPr lang="ru-RU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l">
                        <a:lnSpc>
                          <a:spcPct val="150000"/>
                        </a:lnSpc>
                      </a:pPr>
                      <a:r>
                        <a:rPr lang="ru-RU" sz="1200" kern="100" dirty="0">
                          <a:effectLst/>
                          <a:highlight>
                            <a:srgbClr val="A9A9A9"/>
                          </a:highlight>
                        </a:rPr>
                        <a:t>33.595</a:t>
                      </a:r>
                      <a:r>
                        <a:rPr lang="ru-RU" sz="1200" kern="100" dirty="0">
                          <a:effectLst/>
                        </a:rPr>
                        <a:t> секунд</a:t>
                      </a:r>
                      <a:endParaRPr lang="ru-RU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l">
                        <a:lnSpc>
                          <a:spcPct val="150000"/>
                        </a:lnSpc>
                      </a:pPr>
                      <a:r>
                        <a:rPr lang="ru-RU" sz="1200" kern="100" dirty="0">
                          <a:effectLst/>
                          <a:highlight>
                            <a:srgbClr val="A9A9A9"/>
                          </a:highlight>
                        </a:rPr>
                        <a:t>38.376 </a:t>
                      </a:r>
                      <a:r>
                        <a:rPr lang="ru-RU" sz="1200" kern="100" dirty="0">
                          <a:effectLst/>
                        </a:rPr>
                        <a:t>секунд</a:t>
                      </a:r>
                      <a:endParaRPr lang="ru-RU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69063716"/>
                  </a:ext>
                </a:extLst>
              </a:tr>
            </a:tbl>
          </a:graphicData>
        </a:graphic>
      </p:graphicFrame>
      <p:sp>
        <p:nvSpPr>
          <p:cNvPr id="5" name="Объект 2">
            <a:extLst>
              <a:ext uri="{FF2B5EF4-FFF2-40B4-BE49-F238E27FC236}">
                <a16:creationId xmlns:a16="http://schemas.microsoft.com/office/drawing/2014/main" id="{D51805BD-C5BD-7F31-165F-8EFAA2CA859F}"/>
              </a:ext>
            </a:extLst>
          </p:cNvPr>
          <p:cNvSpPr txBox="1">
            <a:spLocks/>
          </p:cNvSpPr>
          <p:nvPr/>
        </p:nvSpPr>
        <p:spPr>
          <a:xfrm>
            <a:off x="4134780" y="4793292"/>
            <a:ext cx="802432" cy="348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1400" dirty="0"/>
              <a:t>13</a:t>
            </a:r>
            <a:r>
              <a:rPr lang="en-US" sz="1400" dirty="0"/>
              <a:t>/</a:t>
            </a:r>
            <a:r>
              <a:rPr lang="ru-RU" sz="1400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763794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C39AB-0B86-E71D-56E8-3C30BB70D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Реализация передачи данных по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gRPC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A38A53-4F9D-AC4A-C170-1D42E1787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Унарная</a:t>
            </a:r>
          </a:p>
          <a:p>
            <a:r>
              <a:rPr lang="ru-RU" dirty="0"/>
              <a:t>От клиента серверу </a:t>
            </a:r>
          </a:p>
          <a:p>
            <a:r>
              <a:rPr lang="ru-RU" dirty="0"/>
              <a:t>Двунаправленная</a:t>
            </a:r>
          </a:p>
          <a:p>
            <a:endParaRPr lang="ru-RU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BA35664A-F619-3596-AAA8-8916F79D8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601059"/>
              </p:ext>
            </p:extLst>
          </p:nvPr>
        </p:nvGraphicFramePr>
        <p:xfrm>
          <a:off x="683568" y="2931790"/>
          <a:ext cx="5934075" cy="8916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8025">
                  <a:extLst>
                    <a:ext uri="{9D8B030D-6E8A-4147-A177-3AD203B41FA5}">
                      <a16:colId xmlns:a16="http://schemas.microsoft.com/office/drawing/2014/main" val="1817046497"/>
                    </a:ext>
                  </a:extLst>
                </a:gridCol>
                <a:gridCol w="1978025">
                  <a:extLst>
                    <a:ext uri="{9D8B030D-6E8A-4147-A177-3AD203B41FA5}">
                      <a16:colId xmlns:a16="http://schemas.microsoft.com/office/drawing/2014/main" val="3037816585"/>
                    </a:ext>
                  </a:extLst>
                </a:gridCol>
                <a:gridCol w="1978025">
                  <a:extLst>
                    <a:ext uri="{9D8B030D-6E8A-4147-A177-3AD203B41FA5}">
                      <a16:colId xmlns:a16="http://schemas.microsoft.com/office/drawing/2014/main" val="35587964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</a:pPr>
                      <a:r>
                        <a:rPr lang="ru-RU" sz="1400" kern="100">
                          <a:effectLst/>
                        </a:rPr>
                        <a:t>Унарная передача данных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</a:pPr>
                      <a:r>
                        <a:rPr lang="ru-RU" sz="1400" kern="100">
                          <a:effectLst/>
                        </a:rPr>
                        <a:t>Потоковая передача данных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</a:pPr>
                      <a:r>
                        <a:rPr lang="ru-RU" sz="1400" kern="100">
                          <a:effectLst/>
                        </a:rPr>
                        <a:t>Двунаправленная передача данных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37523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</a:pPr>
                      <a:r>
                        <a:rPr lang="ru-RU" sz="1400" kern="100">
                          <a:effectLst/>
                          <a:highlight>
                            <a:srgbClr val="A9A9A9"/>
                          </a:highlight>
                        </a:rPr>
                        <a:t>7.72575</a:t>
                      </a:r>
                      <a:r>
                        <a:rPr lang="ru-RU" sz="1400" kern="100">
                          <a:effectLst/>
                        </a:rPr>
                        <a:t> секунд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</a:pPr>
                      <a:r>
                        <a:rPr lang="ru-RU" sz="1400" kern="100">
                          <a:effectLst/>
                          <a:highlight>
                            <a:srgbClr val="A9A9A9"/>
                          </a:highlight>
                        </a:rPr>
                        <a:t>5.30880 </a:t>
                      </a:r>
                      <a:r>
                        <a:rPr lang="ru-RU" sz="1400" kern="100">
                          <a:effectLst/>
                        </a:rPr>
                        <a:t>секунд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</a:pPr>
                      <a:r>
                        <a:rPr lang="ru-RU" sz="1400" kern="100" dirty="0">
                          <a:effectLst/>
                          <a:highlight>
                            <a:srgbClr val="A9A9A9"/>
                          </a:highlight>
                        </a:rPr>
                        <a:t>6.30878</a:t>
                      </a:r>
                      <a:r>
                        <a:rPr lang="ru-RU" sz="1400" kern="100" dirty="0">
                          <a:effectLst/>
                        </a:rPr>
                        <a:t> секунд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5187989"/>
                  </a:ext>
                </a:extLst>
              </a:tr>
            </a:tbl>
          </a:graphicData>
        </a:graphic>
      </p:graphicFrame>
      <p:sp>
        <p:nvSpPr>
          <p:cNvPr id="7" name="Объект 2">
            <a:extLst>
              <a:ext uri="{FF2B5EF4-FFF2-40B4-BE49-F238E27FC236}">
                <a16:creationId xmlns:a16="http://schemas.microsoft.com/office/drawing/2014/main" id="{9A9B3416-C77F-CF37-C0C7-5D374FBFBEF1}"/>
              </a:ext>
            </a:extLst>
          </p:cNvPr>
          <p:cNvSpPr txBox="1">
            <a:spLocks/>
          </p:cNvSpPr>
          <p:nvPr/>
        </p:nvSpPr>
        <p:spPr>
          <a:xfrm>
            <a:off x="4134780" y="4793292"/>
            <a:ext cx="802432" cy="348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1400" dirty="0"/>
              <a:t>14</a:t>
            </a:r>
            <a:r>
              <a:rPr lang="en-US" sz="1400" dirty="0"/>
              <a:t>/</a:t>
            </a:r>
            <a:r>
              <a:rPr lang="ru-RU" sz="1400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1672115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49DE86-67E4-F265-B768-34EC5271F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Сокеты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6F0729-4B86-FBAA-1AD2-A4CE25FE8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A0D77442-C0E7-4B60-F704-EAEB2ED256AA}"/>
              </a:ext>
            </a:extLst>
          </p:cNvPr>
          <p:cNvSpPr txBox="1">
            <a:spLocks/>
          </p:cNvSpPr>
          <p:nvPr/>
        </p:nvSpPr>
        <p:spPr>
          <a:xfrm>
            <a:off x="4134780" y="4793292"/>
            <a:ext cx="802432" cy="348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1400" dirty="0"/>
              <a:t>15</a:t>
            </a:r>
            <a:r>
              <a:rPr lang="en-US" sz="1400" dirty="0"/>
              <a:t>/</a:t>
            </a:r>
            <a:r>
              <a:rPr lang="ru-RU" sz="1400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3439746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D969F3-5391-8E3A-D068-721113FE8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Сравнение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E3A1B85-8A4D-B561-9F26-A889F53346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indent="540385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ru-RU" sz="180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Время синхронной передачи – время асинхронной передачи</m:t>
                        </m:r>
                      </m:num>
                      <m:den>
                        <m:r>
                          <a:rPr lang="ru-RU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время синхронной передачи</m:t>
                        </m:r>
                      </m:den>
                    </m:f>
                    <m:r>
                      <a:rPr lang="ru-RU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×100</m:t>
                    </m:r>
                    <m:r>
                      <a:rPr lang="ru-RU" sz="1800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%= </m:t>
                    </m:r>
                    <m:f>
                      <m:fPr>
                        <m:ctrlPr>
                          <a:rPr lang="ru-RU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8.029−4.817</m:t>
                        </m:r>
                      </m:num>
                      <m:den>
                        <m:r>
                          <a:rPr lang="ru-RU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8.029</m:t>
                        </m:r>
                      </m:den>
                    </m:f>
                    <m:r>
                      <a:rPr lang="ru-RU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×100</m:t>
                    </m:r>
                    <m:r>
                      <a:rPr lang="ru-RU" sz="1800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%</m:t>
                    </m:r>
                    <m:r>
                      <a:rPr lang="ru-RU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≈40</m:t>
                    </m:r>
                    <m:r>
                      <a:rPr lang="ru-RU" sz="1800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%</m:t>
                    </m:r>
                  </m:oMath>
                </a14:m>
                <a:endParaRPr lang="ru-RU" sz="18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E3A1B85-8A4D-B561-9F26-A889F53346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Объект 2">
            <a:extLst>
              <a:ext uri="{FF2B5EF4-FFF2-40B4-BE49-F238E27FC236}">
                <a16:creationId xmlns:a16="http://schemas.microsoft.com/office/drawing/2014/main" id="{816DA922-C263-86EA-9F18-A8D08BB13D6B}"/>
              </a:ext>
            </a:extLst>
          </p:cNvPr>
          <p:cNvSpPr txBox="1">
            <a:spLocks/>
          </p:cNvSpPr>
          <p:nvPr/>
        </p:nvSpPr>
        <p:spPr>
          <a:xfrm>
            <a:off x="4134780" y="4793292"/>
            <a:ext cx="802432" cy="348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1400" dirty="0"/>
              <a:t>16</a:t>
            </a:r>
            <a:r>
              <a:rPr lang="en-US" sz="1400" dirty="0"/>
              <a:t>/</a:t>
            </a:r>
            <a:r>
              <a:rPr lang="ru-RU" sz="1400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3246762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7C03F9-CFD5-F163-8BC3-74FB8EB0C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38835E9-2CDF-5EF5-CE9C-E6AA2DDFF4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1584602"/>
            <a:ext cx="3808002" cy="146246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9941EF1-4DF2-54EB-635C-4B61DA30E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432" y="1549176"/>
            <a:ext cx="3913942" cy="1493197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EBDDCBA9-30A0-3A29-8A7F-CB5357D764E1}"/>
              </a:ext>
            </a:extLst>
          </p:cNvPr>
          <p:cNvSpPr txBox="1">
            <a:spLocks/>
          </p:cNvSpPr>
          <p:nvPr/>
        </p:nvSpPr>
        <p:spPr>
          <a:xfrm>
            <a:off x="4134780" y="4793292"/>
            <a:ext cx="802432" cy="348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1400" dirty="0"/>
              <a:t>17</a:t>
            </a:r>
            <a:r>
              <a:rPr lang="en-US" sz="1400" dirty="0"/>
              <a:t>/</a:t>
            </a:r>
            <a:r>
              <a:rPr lang="ru-RU" sz="1400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4118131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460432" cy="857250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работы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170784" y="4807356"/>
            <a:ext cx="802432" cy="348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400" dirty="0"/>
              <a:t>1</a:t>
            </a:r>
            <a:r>
              <a:rPr lang="ru-RU" sz="1400" dirty="0"/>
              <a:t>8</a:t>
            </a:r>
            <a:r>
              <a:rPr lang="en-US" sz="1400" dirty="0"/>
              <a:t>/</a:t>
            </a:r>
            <a:r>
              <a:rPr lang="ru-RU" sz="1400" dirty="0"/>
              <a:t>19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915566"/>
            <a:ext cx="79928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Tx/>
              <a:buAutoNum type="arabicPeriod"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1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Tx/>
              <a:buAutoNum type="arabicPeriod"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2</a:t>
            </a:r>
          </a:p>
          <a:p>
            <a:pPr marL="342900" indent="-342900" algn="just">
              <a:spcAft>
                <a:spcPts val="1200"/>
              </a:spcAft>
              <a:buFontTx/>
              <a:buAutoNum type="arabicPeriod"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3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2263764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923678"/>
            <a:ext cx="7992888" cy="857250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ECB5A0DB-2FD1-CFBE-1E68-E73A69F25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9DB4B69A-6490-2612-3E5F-EE80571C23A3}"/>
              </a:ext>
            </a:extLst>
          </p:cNvPr>
          <p:cNvSpPr txBox="1">
            <a:spLocks/>
          </p:cNvSpPr>
          <p:nvPr/>
        </p:nvSpPr>
        <p:spPr>
          <a:xfrm>
            <a:off x="4134780" y="4793292"/>
            <a:ext cx="802432" cy="348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1400" dirty="0"/>
              <a:t>19</a:t>
            </a:r>
            <a:r>
              <a:rPr lang="en-US" sz="1400" dirty="0"/>
              <a:t>/</a:t>
            </a:r>
            <a:r>
              <a:rPr lang="ru-RU" sz="1400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230604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522"/>
            <a:ext cx="8460432" cy="857250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203597"/>
            <a:ext cx="7416824" cy="2978059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ru-R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работы: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разработка алгоритма ретроспективного анализа разновременных изображений и определение параметров, влияющих на качество его работы.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достижения поставленной цели решались следующие </a:t>
            </a:r>
            <a:r>
              <a:rPr lang="ru-R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20000"/>
              </a:lnSpc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﻿Изучение сервисно-ориентированных архитектур и протоколов НТТР 1 и НТТР 2.</a:t>
            </a:r>
          </a:p>
          <a:p>
            <a:pPr algn="just">
              <a:lnSpc>
                <a:spcPct val="120000"/>
              </a:lnSpc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﻿Разработка и реализация клиент-серверной системы на </a:t>
            </a:r>
            <a:r>
              <a:rPr lang="e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передачи данных большого объема.</a:t>
            </a:r>
          </a:p>
          <a:p>
            <a:pPr algn="just">
              <a:lnSpc>
                <a:spcPct val="120000"/>
              </a:lnSpc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﻿Сравнение производительности различных методов передачи данных.</a:t>
            </a:r>
          </a:p>
          <a:p>
            <a:pPr marL="0" indent="0" algn="just">
              <a:buNone/>
            </a:pP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134780" y="4793292"/>
            <a:ext cx="802432" cy="348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1400" dirty="0"/>
              <a:t>2</a:t>
            </a:r>
            <a:r>
              <a:rPr lang="en-US" sz="1400" dirty="0"/>
              <a:t>/</a:t>
            </a:r>
            <a:r>
              <a:rPr lang="ru-RU" sz="1400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2683272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D44F085-ADEC-22A1-DF53-AFB6B18BA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39998"/>
            <a:ext cx="7886700" cy="3263504"/>
          </a:xfrm>
        </p:spPr>
        <p:txBody>
          <a:bodyPr/>
          <a:lstStyle/>
          <a:p>
            <a:pPr marL="0" indent="0" algn="just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исследования: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текст</a:t>
            </a:r>
          </a:p>
          <a:p>
            <a:pPr marL="0" indent="0" algn="just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 исследования: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текст</a:t>
            </a:r>
          </a:p>
          <a:p>
            <a:pPr marL="0" indent="0">
              <a:buNone/>
            </a:pP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Практическая значимость работы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: текст</a:t>
            </a:r>
          </a:p>
          <a:p>
            <a:pPr marL="0" indent="0">
              <a:buNone/>
            </a:pP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Актуальность: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текст</a:t>
            </a:r>
          </a:p>
          <a:p>
            <a:pPr marL="0" indent="0">
              <a:buNone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A2275155-5177-55FE-C56C-D1E35BB7228E}"/>
              </a:ext>
            </a:extLst>
          </p:cNvPr>
          <p:cNvSpPr txBox="1">
            <a:spLocks/>
          </p:cNvSpPr>
          <p:nvPr/>
        </p:nvSpPr>
        <p:spPr>
          <a:xfrm>
            <a:off x="4134780" y="4793292"/>
            <a:ext cx="802432" cy="348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1400" dirty="0"/>
              <a:t>3</a:t>
            </a:r>
            <a:r>
              <a:rPr lang="en-US" sz="1400" dirty="0"/>
              <a:t>/</a:t>
            </a:r>
            <a:r>
              <a:rPr lang="ru-RU" sz="1400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1662919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246984-865B-719D-8C28-C4F6C5008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Сравнение архитектурных стилей АРІ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2EAFFB5B-CFB1-5A26-B5E9-B73BF5CF10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047" y="1368425"/>
            <a:ext cx="6795906" cy="3263900"/>
          </a:xfrm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55618A54-BBD4-729C-CB24-3164C210C999}"/>
              </a:ext>
            </a:extLst>
          </p:cNvPr>
          <p:cNvSpPr txBox="1">
            <a:spLocks/>
          </p:cNvSpPr>
          <p:nvPr/>
        </p:nvSpPr>
        <p:spPr>
          <a:xfrm>
            <a:off x="4134780" y="4793292"/>
            <a:ext cx="802432" cy="348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1400" dirty="0"/>
              <a:t>4</a:t>
            </a:r>
            <a:r>
              <a:rPr lang="en-US" sz="1400" dirty="0"/>
              <a:t>/</a:t>
            </a:r>
            <a:r>
              <a:rPr lang="ru-RU" sz="1400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1548285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2D0F4B-2EE8-572A-E896-F80E848A9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Синхронная передача данных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889AF4-3549-86A0-15E7-EE2BB6CEB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467E956C-7391-68BB-1BB4-09E338DB6FF9}"/>
              </a:ext>
            </a:extLst>
          </p:cNvPr>
          <p:cNvSpPr txBox="1">
            <a:spLocks/>
          </p:cNvSpPr>
          <p:nvPr/>
        </p:nvSpPr>
        <p:spPr>
          <a:xfrm>
            <a:off x="4134780" y="4793292"/>
            <a:ext cx="802432" cy="348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1400" dirty="0"/>
              <a:t>5</a:t>
            </a:r>
            <a:r>
              <a:rPr lang="en-US" sz="1400" dirty="0"/>
              <a:t>/</a:t>
            </a:r>
            <a:r>
              <a:rPr lang="ru-RU" sz="1400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1912055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E36C50-F43D-4CF8-C1E5-12F46459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Многопроцессность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и многопоточность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70A4EE8-153F-6135-30DB-10C5EED2FD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241350"/>
            <a:ext cx="3445596" cy="211909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0B9502B-76E3-3D76-16A2-ACFFD63C5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862" y="1131590"/>
            <a:ext cx="2630939" cy="2584908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389FE120-E713-F0F3-CB12-6AD1FD60848E}"/>
              </a:ext>
            </a:extLst>
          </p:cNvPr>
          <p:cNvSpPr txBox="1">
            <a:spLocks/>
          </p:cNvSpPr>
          <p:nvPr/>
        </p:nvSpPr>
        <p:spPr>
          <a:xfrm>
            <a:off x="4134780" y="4793292"/>
            <a:ext cx="802432" cy="348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1400" dirty="0"/>
              <a:t>6</a:t>
            </a:r>
            <a:r>
              <a:rPr lang="en-US" sz="1400" dirty="0"/>
              <a:t>/</a:t>
            </a:r>
            <a:r>
              <a:rPr lang="ru-RU" sz="1400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3338138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48586C-4D12-7A20-82D1-A5CD17F97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Проблемы многозадачности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A5ED7F4-90A1-2250-1EF9-8D7FA0C5D9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987574"/>
            <a:ext cx="3778117" cy="283208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0FA259-59AE-E294-5F14-A0CBDA5C393D}"/>
              </a:ext>
            </a:extLst>
          </p:cNvPr>
          <p:cNvSpPr txBox="1"/>
          <p:nvPr/>
        </p:nvSpPr>
        <p:spPr>
          <a:xfrm>
            <a:off x="4716016" y="1268016"/>
            <a:ext cx="2880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Состояние гонки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Взаимная блокировка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Лайвлок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Голодание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254935BB-B2BE-BFD6-4E03-A8AB152DA00D}"/>
              </a:ext>
            </a:extLst>
          </p:cNvPr>
          <p:cNvSpPr txBox="1">
            <a:spLocks/>
          </p:cNvSpPr>
          <p:nvPr/>
        </p:nvSpPr>
        <p:spPr>
          <a:xfrm>
            <a:off x="4134780" y="4793292"/>
            <a:ext cx="802432" cy="348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1400" dirty="0"/>
              <a:t>7</a:t>
            </a:r>
            <a:r>
              <a:rPr lang="en-US" sz="1400" dirty="0"/>
              <a:t>/</a:t>
            </a:r>
            <a:r>
              <a:rPr lang="ru-RU" sz="1400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1916456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D95F48-CD48-FAF8-99B2-6BAB9D26B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Асинхронная передача данных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2584F3A-A45C-8C6B-2753-BC458384B1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491630"/>
            <a:ext cx="3620479" cy="197120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B49923B-422B-B18D-CDAE-7AE001B38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1491630"/>
            <a:ext cx="4137212" cy="1464712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F97A5A59-FBDC-4192-9977-E00726B5CE67}"/>
              </a:ext>
            </a:extLst>
          </p:cNvPr>
          <p:cNvSpPr txBox="1">
            <a:spLocks/>
          </p:cNvSpPr>
          <p:nvPr/>
        </p:nvSpPr>
        <p:spPr>
          <a:xfrm>
            <a:off x="4134780" y="4793292"/>
            <a:ext cx="802432" cy="348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1400" dirty="0"/>
              <a:t>8</a:t>
            </a:r>
            <a:r>
              <a:rPr lang="en-US" sz="1400" dirty="0"/>
              <a:t>/</a:t>
            </a:r>
            <a:r>
              <a:rPr lang="ru-RU" sz="1400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4198449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857D1F-4BFD-EDB3-0611-3473C0BF0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Сокеты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4B1B340-6F2B-95EE-9727-A03FCA15F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203598"/>
            <a:ext cx="4015358" cy="86003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DE8338C-306F-8161-4C73-22F41133F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355726"/>
            <a:ext cx="2783954" cy="1917676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5D645037-2ED0-39F2-F97F-37824EC8B180}"/>
              </a:ext>
            </a:extLst>
          </p:cNvPr>
          <p:cNvSpPr txBox="1">
            <a:spLocks/>
          </p:cNvSpPr>
          <p:nvPr/>
        </p:nvSpPr>
        <p:spPr>
          <a:xfrm>
            <a:off x="4134780" y="4793292"/>
            <a:ext cx="802432" cy="348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1400" dirty="0"/>
              <a:t>9</a:t>
            </a:r>
            <a:r>
              <a:rPr lang="en-US" sz="1400" dirty="0"/>
              <a:t>/</a:t>
            </a:r>
            <a:r>
              <a:rPr lang="ru-RU" sz="1400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2684116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23771</TotalTime>
  <Words>363</Words>
  <Application>Microsoft Macintosh PowerPoint</Application>
  <PresentationFormat>Экран (16:9)</PresentationFormat>
  <Paragraphs>86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Times New Roman</vt:lpstr>
      <vt:lpstr>Тема Office</vt:lpstr>
      <vt:lpstr>Презентация PowerPoint</vt:lpstr>
      <vt:lpstr>Введение</vt:lpstr>
      <vt:lpstr>Презентация PowerPoint</vt:lpstr>
      <vt:lpstr>Сравнение архитектурных стилей АРІ</vt:lpstr>
      <vt:lpstr>Синхронная передача данных</vt:lpstr>
      <vt:lpstr>Многопроцессность и многопоточность</vt:lpstr>
      <vt:lpstr>Проблемы многозадачности</vt:lpstr>
      <vt:lpstr>Асинхронная передача данных</vt:lpstr>
      <vt:lpstr>Сокеты</vt:lpstr>
      <vt:lpstr>gRPC </vt:lpstr>
      <vt:lpstr>gRPC</vt:lpstr>
      <vt:lpstr>gRPC - Реализация</vt:lpstr>
      <vt:lpstr>Реализация передачи данных по НТТР 1.1 и HTTP 2.0</vt:lpstr>
      <vt:lpstr>Реализация передачи данных по gRPC</vt:lpstr>
      <vt:lpstr>Сокеты</vt:lpstr>
      <vt:lpstr>Сравнение</vt:lpstr>
      <vt:lpstr>Сравнение</vt:lpstr>
      <vt:lpstr>Результаты работы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Теплых Никита Александрович</dc:creator>
  <cp:lastModifiedBy>Yarik Shapoval</cp:lastModifiedBy>
  <cp:revision>208</cp:revision>
  <cp:lastPrinted>2020-06-23T09:14:08Z</cp:lastPrinted>
  <dcterms:created xsi:type="dcterms:W3CDTF">2018-06-14T22:38:59Z</dcterms:created>
  <dcterms:modified xsi:type="dcterms:W3CDTF">2024-06-03T03:59:59Z</dcterms:modified>
</cp:coreProperties>
</file>