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9" r:id="rId19"/>
    <p:sldId id="280" r:id="rId20"/>
    <p:sldId id="281" r:id="rId21"/>
    <p:sldId id="282" r:id="rId22"/>
    <p:sldId id="271" r:id="rId23"/>
    <p:sldId id="287" r:id="rId24"/>
    <p:sldId id="288" r:id="rId25"/>
    <p:sldId id="286" r:id="rId26"/>
    <p:sldId id="283" r:id="rId27"/>
    <p:sldId id="284" r:id="rId28"/>
    <p:sldId id="272" r:id="rId29"/>
    <p:sldId id="285" r:id="rId30"/>
    <p:sldId id="273" r:id="rId31"/>
    <p:sldId id="274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5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8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231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55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1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594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30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207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0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64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75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34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6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8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6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08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583DAF3-704C-4B34-8090-12B815E7EB3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A67F19-6D9A-4D6C-A03A-E9C8820CD3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55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CC73B-8B82-4780-8ECD-C2D5537AC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Отчёт о выполнении объединённой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996CE1-D9FF-4C57-8C3E-A12DE370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808133"/>
            <a:ext cx="9440034" cy="1049867"/>
          </a:xfrm>
        </p:spPr>
        <p:txBody>
          <a:bodyPr/>
          <a:lstStyle/>
          <a:p>
            <a:pPr algn="r"/>
            <a:r>
              <a:rPr lang="ru-RU" dirty="0"/>
              <a:t>Выполнил: студент группы АС-23-04</a:t>
            </a:r>
          </a:p>
          <a:p>
            <a:pPr algn="r"/>
            <a:r>
              <a:rPr lang="ru-RU" dirty="0"/>
              <a:t>Ханевский Я. А.</a:t>
            </a:r>
          </a:p>
        </p:txBody>
      </p:sp>
    </p:spTree>
    <p:extLst>
      <p:ext uri="{BB962C8B-B14F-4D97-AF65-F5344CB8AC3E}">
        <p14:creationId xmlns:p14="http://schemas.microsoft.com/office/powerpoint/2010/main" val="313290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32DC67-19D1-4847-8B8B-067096D4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119" y="1668702"/>
            <a:ext cx="6182095" cy="26543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DD8C79-F85E-4660-90B4-DE40DE225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" y="1034943"/>
            <a:ext cx="5853622" cy="39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9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598" y="116632"/>
            <a:ext cx="8210874" cy="126110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Задание2</a:t>
            </a:r>
          </a:p>
          <a:p>
            <a:pPr marL="36900" lvl="0" indent="0" algn="ctr">
              <a:buNone/>
            </a:pPr>
            <a:r>
              <a:rPr lang="en-US" sz="2800" b="1" dirty="0">
                <a:effectLst/>
              </a:rPr>
              <a:t>0,5x-4sin(0,8x)=0</a:t>
            </a:r>
            <a:endParaRPr lang="ru-RU" sz="2800" b="1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3912FD-FE3A-4B7C-8F8D-D348050A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79" y="1377734"/>
            <a:ext cx="11274641" cy="49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6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598" y="116632"/>
            <a:ext cx="8426898" cy="28485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1. </a:t>
            </a:r>
            <a:r>
              <a:rPr lang="ru-RU" dirty="0">
                <a:solidFill>
                  <a:schemeClr val="tx1"/>
                </a:solidFill>
              </a:rPr>
              <a:t>Сначала задаю значения Х. Выбираю ячейку </a:t>
            </a:r>
            <a:r>
              <a:rPr lang="ru-RU" dirty="0">
                <a:solidFill>
                  <a:srgbClr val="0070C0"/>
                </a:solidFill>
              </a:rPr>
              <a:t>«</a:t>
            </a:r>
            <a:r>
              <a:rPr lang="en-US" dirty="0">
                <a:solidFill>
                  <a:srgbClr val="0070C0"/>
                </a:solidFill>
              </a:rPr>
              <a:t>A2</a:t>
            </a:r>
            <a:r>
              <a:rPr lang="ru-RU" dirty="0">
                <a:solidFill>
                  <a:srgbClr val="0070C0"/>
                </a:solidFill>
              </a:rPr>
              <a:t>» </a:t>
            </a:r>
            <a:r>
              <a:rPr lang="ru-RU" dirty="0">
                <a:solidFill>
                  <a:schemeClr val="tx1"/>
                </a:solidFill>
              </a:rPr>
              <a:t>и пишу в ней </a:t>
            </a:r>
            <a:r>
              <a:rPr lang="ru-RU" dirty="0">
                <a:solidFill>
                  <a:srgbClr val="0070C0"/>
                </a:solidFill>
              </a:rPr>
              <a:t>«-40», </a:t>
            </a:r>
            <a:r>
              <a:rPr lang="ru-RU" dirty="0">
                <a:solidFill>
                  <a:schemeClr val="tx1"/>
                </a:solidFill>
              </a:rPr>
              <a:t>снизу неё пишу </a:t>
            </a:r>
            <a:r>
              <a:rPr lang="ru-RU" dirty="0">
                <a:solidFill>
                  <a:srgbClr val="0070C0"/>
                </a:solidFill>
              </a:rPr>
              <a:t>«-39», </a:t>
            </a:r>
            <a:r>
              <a:rPr lang="ru-RU" dirty="0">
                <a:solidFill>
                  <a:schemeClr val="tx1"/>
                </a:solidFill>
              </a:rPr>
              <a:t>выбираю эти ячейки и растягиваю их вниз до значения </a:t>
            </a:r>
            <a:r>
              <a:rPr lang="ru-RU" dirty="0">
                <a:solidFill>
                  <a:srgbClr val="0070C0"/>
                </a:solidFill>
              </a:rPr>
              <a:t>«40».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2.Задаю значения У. Пишу в ячейку </a:t>
            </a:r>
            <a:r>
              <a:rPr lang="ru-RU" dirty="0">
                <a:solidFill>
                  <a:srgbClr val="0070C0"/>
                </a:solidFill>
              </a:rPr>
              <a:t>«</a:t>
            </a:r>
            <a:r>
              <a:rPr lang="en-US" dirty="0">
                <a:solidFill>
                  <a:srgbClr val="0070C0"/>
                </a:solidFill>
              </a:rPr>
              <a:t>B2</a:t>
            </a:r>
            <a:r>
              <a:rPr lang="ru-RU" dirty="0">
                <a:solidFill>
                  <a:srgbClr val="0070C0"/>
                </a:solidFill>
              </a:rPr>
              <a:t>»</a:t>
            </a:r>
            <a:r>
              <a:rPr lang="ru-RU" dirty="0">
                <a:solidFill>
                  <a:schemeClr val="tx1"/>
                </a:solidFill>
              </a:rPr>
              <a:t> данную по заданию формулу </a:t>
            </a:r>
            <a:r>
              <a:rPr lang="ru-RU" dirty="0">
                <a:solidFill>
                  <a:srgbClr val="0070C0"/>
                </a:solidFill>
              </a:rPr>
              <a:t>«</a:t>
            </a:r>
            <a:r>
              <a:rPr lang="es-ES" dirty="0">
                <a:solidFill>
                  <a:srgbClr val="0070C0"/>
                </a:solidFill>
              </a:rPr>
              <a:t>=0,5*A2-4*SIN(0,8*A2)</a:t>
            </a:r>
            <a:r>
              <a:rPr lang="ru-RU" dirty="0">
                <a:solidFill>
                  <a:srgbClr val="0070C0"/>
                </a:solidFill>
              </a:rPr>
              <a:t>» </a:t>
            </a:r>
            <a:r>
              <a:rPr lang="ru-RU" dirty="0">
                <a:solidFill>
                  <a:schemeClr val="tx1"/>
                </a:solidFill>
              </a:rPr>
              <a:t>и растягиваю её вниз до последнего значения </a:t>
            </a:r>
            <a:r>
              <a:rPr lang="en-US" dirty="0">
                <a:solidFill>
                  <a:schemeClr val="tx1"/>
                </a:solidFill>
              </a:rPr>
              <a:t>X.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3.На основании получившейся таблицы строю график и форматирую его.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AD117EE-1D9D-432D-9997-703932EC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2" y="2965142"/>
            <a:ext cx="4229100" cy="29432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2128B9-435E-4DDE-A16E-DF0F9B30C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32" y="2965142"/>
            <a:ext cx="1139980" cy="376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2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3513" y="116632"/>
            <a:ext cx="8856983" cy="2327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4.Выбираю произвольные ячейки и заполняю их.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5. </a:t>
            </a:r>
            <a:r>
              <a:rPr lang="ru-RU" dirty="0">
                <a:solidFill>
                  <a:srgbClr val="0070C0"/>
                </a:solidFill>
              </a:rPr>
              <a:t>«Подбор параметра» . </a:t>
            </a:r>
            <a:r>
              <a:rPr lang="ru-RU" dirty="0">
                <a:solidFill>
                  <a:schemeClr val="tx1"/>
                </a:solidFill>
              </a:rPr>
              <a:t>Выбираю нужную ячейку, нажимаю </a:t>
            </a:r>
            <a:r>
              <a:rPr lang="ru-RU" dirty="0">
                <a:solidFill>
                  <a:srgbClr val="0070C0"/>
                </a:solidFill>
              </a:rPr>
              <a:t>«Анализ «что если»» =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ru-RU" dirty="0">
                <a:solidFill>
                  <a:srgbClr val="0070C0"/>
                </a:solidFill>
              </a:rPr>
              <a:t> «Подбор параметра». </a:t>
            </a:r>
            <a:r>
              <a:rPr lang="ru-RU" dirty="0">
                <a:solidFill>
                  <a:schemeClr val="tx1"/>
                </a:solidFill>
              </a:rPr>
              <a:t>Появляется окно, в котором выбираю нужные параметры.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6. </a:t>
            </a:r>
            <a:r>
              <a:rPr lang="ru-RU" dirty="0">
                <a:solidFill>
                  <a:srgbClr val="0070C0"/>
                </a:solidFill>
              </a:rPr>
              <a:t>«Поиск решений». </a:t>
            </a:r>
            <a:r>
              <a:rPr lang="ru-RU" dirty="0">
                <a:solidFill>
                  <a:schemeClr val="tx1"/>
                </a:solidFill>
              </a:rPr>
              <a:t>Выбираю нужную ячейку, нажимаю </a:t>
            </a:r>
            <a:r>
              <a:rPr lang="ru-RU" dirty="0">
                <a:solidFill>
                  <a:srgbClr val="0070C0"/>
                </a:solidFill>
              </a:rPr>
              <a:t>«Поиск решений». </a:t>
            </a:r>
            <a:r>
              <a:rPr lang="ru-RU" dirty="0">
                <a:solidFill>
                  <a:schemeClr val="tx1"/>
                </a:solidFill>
              </a:rPr>
              <a:t>Появляется окно, в котором выбираю нужные параметры. </a:t>
            </a: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84508D-DBEB-4403-BD3A-3B5D0B1C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5" y="2700222"/>
            <a:ext cx="2717595" cy="20104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B608B0-BF0A-4588-856C-101C69A6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4" y="4762447"/>
            <a:ext cx="3081055" cy="2008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F1ABD-DB66-406C-9E0F-9D8E4DD8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505" y="2700221"/>
            <a:ext cx="3924771" cy="41244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2B1120-3136-451A-9D7C-5DA230883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072" y="2700221"/>
            <a:ext cx="3924771" cy="41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2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6DE93A-0949-4EED-B0F4-5BE0B701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545235"/>
            <a:ext cx="5514975" cy="36671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37FAE0-1952-4654-8F16-DE2E18DD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597" y="545235"/>
            <a:ext cx="41624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9" y="188639"/>
            <a:ext cx="8568951" cy="208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Задание 3.1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Вычислить количество элементов, меньших заданного числа в строке с заданным номером. Определить минимальное значение элементов столбцов матрицы A. Поменять местами элементы 7 и 5 строк. Сформировать вектор </a:t>
            </a:r>
            <a:r>
              <a:rPr lang="en-US" sz="1800" dirty="0">
                <a:solidFill>
                  <a:schemeClr val="tx1"/>
                </a:solidFill>
              </a:rPr>
              <a:t>x, </a:t>
            </a:r>
            <a:r>
              <a:rPr lang="ru-RU" sz="1800" dirty="0">
                <a:solidFill>
                  <a:schemeClr val="tx1"/>
                </a:solidFill>
              </a:rPr>
              <a:t>включающий элементы побочной и главной диагонали.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4418EC-2BD3-48AB-B543-F66B9B35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70" y="1827695"/>
            <a:ext cx="6266660" cy="49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50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598" y="116632"/>
            <a:ext cx="8426898" cy="6204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1.При нажатии кнопки </a:t>
            </a:r>
            <a:r>
              <a:rPr lang="ru-RU" sz="2400" dirty="0">
                <a:solidFill>
                  <a:srgbClr val="0070C0"/>
                </a:solidFill>
              </a:rPr>
              <a:t>«Сформировать матрицу»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макрос заполняет матрицу по формуле.</a:t>
            </a:r>
          </a:p>
          <a:p>
            <a:pPr marL="0" indent="0">
              <a:buNone/>
            </a:pPr>
            <a:r>
              <a:rPr lang="ru-RU" sz="2400" dirty="0"/>
              <a:t>2. При нажатии кнопки </a:t>
            </a:r>
            <a:r>
              <a:rPr lang="ru-RU" sz="2400" dirty="0">
                <a:solidFill>
                  <a:srgbClr val="0070C0"/>
                </a:solidFill>
              </a:rPr>
              <a:t>«Найти число элементов»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макрос находит число элементов, удовлетворяющих условию задания. Ввод необходимых чисел осуществляется через окна ввода.</a:t>
            </a:r>
          </a:p>
          <a:p>
            <a:pPr marL="0" indent="0">
              <a:buNone/>
            </a:pPr>
            <a:r>
              <a:rPr lang="ru-RU" sz="2400" dirty="0"/>
              <a:t>3. При нажатии кнопки </a:t>
            </a:r>
            <a:r>
              <a:rPr lang="ru-RU" sz="2400" dirty="0">
                <a:solidFill>
                  <a:srgbClr val="0070C0"/>
                </a:solidFill>
              </a:rPr>
              <a:t>«Найти минимумы столбцов»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макрос находит минимальные элементы столбцов матрицы.</a:t>
            </a:r>
          </a:p>
          <a:p>
            <a:pPr marL="0" indent="0">
              <a:buNone/>
            </a:pPr>
            <a:r>
              <a:rPr lang="ru-RU" sz="2400" dirty="0"/>
              <a:t>4. При нажатии кнопки </a:t>
            </a:r>
            <a:r>
              <a:rPr lang="ru-RU" sz="2400" dirty="0">
                <a:solidFill>
                  <a:srgbClr val="0070C0"/>
                </a:solidFill>
              </a:rPr>
              <a:t>«Поменять сроки местами»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макрос меняет 7 и 5 строки матрицы местами и выводит матрицу в отдельные ячейки.</a:t>
            </a:r>
          </a:p>
          <a:p>
            <a:pPr marL="0" indent="0">
              <a:buNone/>
            </a:pPr>
            <a:r>
              <a:rPr lang="ru-RU" sz="2400" dirty="0"/>
              <a:t>5. При нажатии кнопки </a:t>
            </a:r>
            <a:r>
              <a:rPr lang="ru-RU" sz="2400" dirty="0">
                <a:solidFill>
                  <a:srgbClr val="0070C0"/>
                </a:solidFill>
              </a:rPr>
              <a:t>«</a:t>
            </a:r>
            <a:r>
              <a:rPr lang="ru-RU" sz="2400" dirty="0" err="1">
                <a:solidFill>
                  <a:srgbClr val="0070C0"/>
                </a:solidFill>
              </a:rPr>
              <a:t>Главн</a:t>
            </a:r>
            <a:r>
              <a:rPr lang="ru-RU" sz="2400" dirty="0">
                <a:solidFill>
                  <a:srgbClr val="0070C0"/>
                </a:solidFill>
              </a:rPr>
              <a:t>. и </a:t>
            </a:r>
            <a:r>
              <a:rPr lang="ru-RU" sz="2400" dirty="0" err="1">
                <a:solidFill>
                  <a:srgbClr val="0070C0"/>
                </a:solidFill>
              </a:rPr>
              <a:t>побочн</a:t>
            </a:r>
            <a:r>
              <a:rPr lang="ru-RU" sz="2400" dirty="0">
                <a:solidFill>
                  <a:srgbClr val="0070C0"/>
                </a:solidFill>
              </a:rPr>
              <a:t>. диагонали»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/>
              <a:t>макрос формирует вектор </a:t>
            </a:r>
            <a:r>
              <a:rPr lang="en-US" sz="2400" dirty="0"/>
              <a:t>x, </a:t>
            </a:r>
            <a:r>
              <a:rPr lang="ru-RU" sz="2400" dirty="0"/>
              <a:t>состоящий из элементов побочной и главной диагоналей матрицы.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386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73B04F-F170-40D2-9BB8-D73F24E9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90" y="173855"/>
            <a:ext cx="1809750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6D6541-EDD9-4AA0-8A2B-4D13D4F3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53" y="1027035"/>
            <a:ext cx="4924425" cy="1771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24A2A0-57B1-41CF-B41E-5130AC92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5" y="2889865"/>
            <a:ext cx="4955353" cy="32712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F0CCF0-22B9-45E6-9D00-4AE7EF8F7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3855"/>
            <a:ext cx="1800225" cy="771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D304E1-681B-4347-863D-D4E457A08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582" y="1442505"/>
            <a:ext cx="1401057" cy="940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2D5953-3D34-49F7-8F33-B1604EB49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836" y="2996721"/>
            <a:ext cx="3638550" cy="3057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338E29-FE3A-4BC6-B3E2-C5A4F1939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5067" y="179311"/>
            <a:ext cx="1809750" cy="72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2BFB88-D84F-45BE-B9A6-720CD43F8A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1720" y="935855"/>
            <a:ext cx="836443" cy="23595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91853A-389E-457E-9527-B1B4BE0616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48778" y="3328017"/>
            <a:ext cx="3243297" cy="31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4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5A76CB-3C30-4F03-BD9C-29957E4D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51" y="279878"/>
            <a:ext cx="2420710" cy="7854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4A86BB-1769-4750-AA9F-B11B67DCD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93" y="1220402"/>
            <a:ext cx="4924425" cy="17716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19A0AE-380B-444F-A586-5C5B53748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55" y="3215797"/>
            <a:ext cx="4381500" cy="33623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BB3DAB2-7403-49B4-8828-7C91E4896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383" y="238194"/>
            <a:ext cx="2846098" cy="86880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FA80E2-880C-4F8E-B195-2393C5AB8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4246" y="1325177"/>
            <a:ext cx="628650" cy="333375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74FD4F1-0D7C-4B0B-8CC1-77D32ABFD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761" y="1325177"/>
            <a:ext cx="3743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9" y="188639"/>
            <a:ext cx="8568951" cy="208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Задание 3.2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Выполнить действия над матрицами: </a:t>
            </a:r>
            <a:r>
              <a:rPr lang="en-US" dirty="0">
                <a:solidFill>
                  <a:schemeClr val="tx1"/>
                </a:solidFill>
                <a:effectLst/>
              </a:rPr>
              <a:t>(3*C</a:t>
            </a:r>
            <a:r>
              <a:rPr lang="en-US" baseline="30000" dirty="0">
                <a:solidFill>
                  <a:schemeClr val="tx1"/>
                </a:solidFill>
                <a:effectLst/>
              </a:rPr>
              <a:t>T</a:t>
            </a:r>
            <a:r>
              <a:rPr lang="en-US" dirty="0">
                <a:solidFill>
                  <a:schemeClr val="tx1"/>
                </a:solidFill>
                <a:effectLst/>
              </a:rPr>
              <a:t>)-B/2+A</a:t>
            </a:r>
            <a:r>
              <a:rPr lang="en-US" baseline="30000" dirty="0">
                <a:solidFill>
                  <a:schemeClr val="tx1"/>
                </a:solidFill>
                <a:effectLst/>
              </a:rPr>
              <a:t>2</a:t>
            </a:r>
            <a:r>
              <a:rPr lang="ru-RU" dirty="0">
                <a:solidFill>
                  <a:schemeClr val="tx1"/>
                </a:solidFill>
                <a:effectLst/>
              </a:rPr>
              <a:t>. Округлить результат с недостатком.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08890C-FC39-4616-A72E-4D7F7BCD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9" y="1630485"/>
            <a:ext cx="112966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1544" y="116631"/>
            <a:ext cx="8424936" cy="6741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В данной работе имелось 4 задания:</a:t>
            </a:r>
          </a:p>
          <a:p>
            <a:pPr marL="0" indent="0">
              <a:buNone/>
            </a:pPr>
            <a:r>
              <a:rPr lang="ru-RU" sz="1900" b="1" dirty="0"/>
              <a:t>Задание 1</a:t>
            </a:r>
            <a:r>
              <a:rPr lang="ru-RU" sz="1900" b="1" i="1" dirty="0"/>
              <a:t> </a:t>
            </a:r>
            <a:endParaRPr lang="ru-RU" sz="1900" i="1" dirty="0"/>
          </a:p>
          <a:p>
            <a:pPr marL="0" indent="0">
              <a:buNone/>
            </a:pPr>
            <a:r>
              <a:rPr lang="ru-RU" sz="1900" b="1" dirty="0"/>
              <a:t>Решить  систему  линейных уравнений, используя:</a:t>
            </a:r>
            <a:endParaRPr lang="ru-RU" sz="1900" dirty="0"/>
          </a:p>
          <a:p>
            <a:pPr lvl="0"/>
            <a:r>
              <a:rPr lang="ru-RU" sz="1900" dirty="0"/>
              <a:t>матричную форму записи системы (</a:t>
            </a:r>
            <a:r>
              <a:rPr lang="en-US" sz="1900" dirty="0"/>
              <a:t>EXCEL</a:t>
            </a:r>
            <a:r>
              <a:rPr lang="ru-RU" sz="1900" dirty="0"/>
              <a:t> и </a:t>
            </a:r>
            <a:r>
              <a:rPr lang="en-US" sz="1900" dirty="0"/>
              <a:t>MATLAB</a:t>
            </a:r>
            <a:r>
              <a:rPr lang="ru-RU" sz="1900" dirty="0"/>
              <a:t>);</a:t>
            </a:r>
          </a:p>
          <a:p>
            <a:r>
              <a:rPr lang="ru-RU" sz="1900" dirty="0">
                <a:effectLst/>
              </a:rPr>
              <a:t>метод Крамера (</a:t>
            </a:r>
            <a:r>
              <a:rPr lang="en-US" sz="1900" dirty="0">
                <a:effectLst/>
              </a:rPr>
              <a:t>EXCEL</a:t>
            </a:r>
            <a:r>
              <a:rPr lang="ru-RU" sz="1900" dirty="0">
                <a:effectLst/>
              </a:rPr>
              <a:t> и</a:t>
            </a:r>
            <a:r>
              <a:rPr lang="en-US" sz="1900" dirty="0">
                <a:effectLst/>
              </a:rPr>
              <a:t> MATLAB</a:t>
            </a:r>
            <a:r>
              <a:rPr lang="ru-RU" sz="1900" dirty="0">
                <a:effectLst/>
              </a:rPr>
              <a:t>);</a:t>
            </a:r>
            <a:endParaRPr lang="ru-RU" sz="1900" dirty="0"/>
          </a:p>
          <a:p>
            <a:pPr lvl="0"/>
            <a:r>
              <a:rPr lang="ru-RU" sz="1900" dirty="0"/>
              <a:t>ПОИСК РЕШЕНИЯ (</a:t>
            </a:r>
            <a:r>
              <a:rPr lang="en-US" sz="1900" dirty="0"/>
              <a:t>EXCEL</a:t>
            </a:r>
            <a:r>
              <a:rPr lang="ru-RU" sz="1900" dirty="0"/>
              <a:t>);</a:t>
            </a:r>
          </a:p>
          <a:p>
            <a:pPr lvl="0"/>
            <a:r>
              <a:rPr lang="en-US" sz="1900" dirty="0"/>
              <a:t>FSOLVE (MATLAB)</a:t>
            </a:r>
            <a:r>
              <a:rPr lang="ru-RU" sz="1900" dirty="0"/>
              <a:t>.</a:t>
            </a:r>
          </a:p>
          <a:p>
            <a:pPr marL="0" indent="0">
              <a:buNone/>
            </a:pPr>
            <a:r>
              <a:rPr lang="ru-RU" sz="1900" b="1" dirty="0"/>
              <a:t>Задание 2. </a:t>
            </a:r>
            <a:endParaRPr lang="ru-RU" sz="1900" i="1" dirty="0"/>
          </a:p>
          <a:p>
            <a:pPr marL="0" indent="0">
              <a:buNone/>
            </a:pPr>
            <a:r>
              <a:rPr lang="ru-RU" sz="1900" b="1" dirty="0"/>
              <a:t>Найти приближенно корень уравнения на произвольном интервале используя:</a:t>
            </a:r>
            <a:endParaRPr lang="ru-RU" sz="1900" dirty="0"/>
          </a:p>
          <a:p>
            <a:pPr lvl="0"/>
            <a:r>
              <a:rPr lang="ru-RU" sz="1900" dirty="0"/>
              <a:t>График функции (EXCEL и MATLAB);</a:t>
            </a:r>
          </a:p>
          <a:p>
            <a:pPr lvl="0"/>
            <a:r>
              <a:rPr lang="ru-RU" sz="1900" dirty="0"/>
              <a:t>ПОДБОР ПАРАМЕТРА (EXCEL);</a:t>
            </a:r>
          </a:p>
          <a:p>
            <a:pPr lvl="0"/>
            <a:r>
              <a:rPr lang="ru-RU" sz="1900" dirty="0"/>
              <a:t>ПОИСК РЕШЕНИЯ (EXCEL) со следующими параметрами:</a:t>
            </a:r>
          </a:p>
          <a:p>
            <a:pPr lvl="0"/>
            <a:r>
              <a:rPr lang="ru-RU" sz="1700" dirty="0"/>
              <a:t>- предельное число итераций=60;</a:t>
            </a:r>
          </a:p>
          <a:p>
            <a:r>
              <a:rPr lang="ru-RU" sz="1900" dirty="0"/>
              <a:t>- относительная погрешность=0,000001;</a:t>
            </a:r>
          </a:p>
          <a:p>
            <a:r>
              <a:rPr lang="ru-RU" sz="1900" dirty="0"/>
              <a:t>- максимальное время=30 сек.</a:t>
            </a:r>
          </a:p>
          <a:p>
            <a:pPr lvl="0"/>
            <a:r>
              <a:rPr lang="ru-RU" sz="1900" dirty="0"/>
              <a:t>FZERO (MATLAB).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51866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598" y="116632"/>
            <a:ext cx="8426898" cy="3674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1. Сначала я сформировал матрицы </a:t>
            </a:r>
            <a:r>
              <a:rPr lang="en-US" sz="2400" dirty="0">
                <a:solidFill>
                  <a:schemeClr val="tx1"/>
                </a:solidFill>
              </a:rPr>
              <a:t>A, B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chemeClr val="tx1"/>
                </a:solidFill>
              </a:rPr>
              <a:t>C. </a:t>
            </a:r>
            <a:r>
              <a:rPr lang="ru-RU" sz="2400" dirty="0">
                <a:solidFill>
                  <a:schemeClr val="tx1"/>
                </a:solidFill>
              </a:rPr>
              <a:t>Для формирования матрицы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ru-RU" sz="2400" dirty="0">
                <a:solidFill>
                  <a:schemeClr val="tx1"/>
                </a:solidFill>
              </a:rPr>
              <a:t>я вписал в ячейку </a:t>
            </a:r>
            <a:r>
              <a:rPr lang="ru-RU" sz="2400" dirty="0">
                <a:solidFill>
                  <a:srgbClr val="0070C0"/>
                </a:solidFill>
              </a:rPr>
              <a:t>«</a:t>
            </a:r>
            <a:r>
              <a:rPr lang="en-US" sz="2400" dirty="0">
                <a:solidFill>
                  <a:srgbClr val="0070C0"/>
                </a:solidFill>
              </a:rPr>
              <a:t>B3</a:t>
            </a:r>
            <a:r>
              <a:rPr lang="ru-RU" sz="2400" dirty="0">
                <a:solidFill>
                  <a:srgbClr val="0070C0"/>
                </a:solidFill>
              </a:rPr>
              <a:t>»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формулу </a:t>
            </a:r>
            <a:r>
              <a:rPr lang="ru-RU" sz="2400" dirty="0">
                <a:solidFill>
                  <a:srgbClr val="0070C0"/>
                </a:solidFill>
              </a:rPr>
              <a:t>«=СЛУЧМЕЖДУ(-100;100)», </a:t>
            </a:r>
            <a:r>
              <a:rPr lang="ru-RU" sz="2400" dirty="0">
                <a:solidFill>
                  <a:schemeClr val="tx1"/>
                </a:solidFill>
              </a:rPr>
              <a:t>после чего растянул значение ячейки до нужных размеров. Аналогичные действия провёл с матрицами </a:t>
            </a:r>
            <a:r>
              <a:rPr lang="en-US" sz="2400" dirty="0">
                <a:solidFill>
                  <a:schemeClr val="tx1"/>
                </a:solidFill>
              </a:rPr>
              <a:t>B </a:t>
            </a:r>
            <a:r>
              <a:rPr lang="ru-RU" sz="2400" dirty="0">
                <a:solidFill>
                  <a:schemeClr val="tx1"/>
                </a:solidFill>
              </a:rPr>
              <a:t>и </a:t>
            </a:r>
            <a:r>
              <a:rPr lang="en-US" sz="2400" dirty="0">
                <a:solidFill>
                  <a:schemeClr val="tx1"/>
                </a:solidFill>
              </a:rPr>
              <a:t>C.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2. Для формирования итоговой матрицы я выбрал диапазон ячеек </a:t>
            </a:r>
            <a:r>
              <a:rPr lang="ru-RU" sz="2400" dirty="0">
                <a:solidFill>
                  <a:srgbClr val="0070C0"/>
                </a:solidFill>
              </a:rPr>
              <a:t>«</a:t>
            </a:r>
            <a:r>
              <a:rPr lang="en-US" sz="2400" dirty="0">
                <a:solidFill>
                  <a:srgbClr val="0070C0"/>
                </a:solidFill>
              </a:rPr>
              <a:t>B11:F15</a:t>
            </a:r>
            <a:r>
              <a:rPr lang="ru-RU" sz="2400" dirty="0">
                <a:solidFill>
                  <a:srgbClr val="0070C0"/>
                </a:solidFill>
              </a:rPr>
              <a:t>»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вписал формулу </a:t>
            </a:r>
            <a:r>
              <a:rPr lang="ru-RU" sz="2400" dirty="0">
                <a:solidFill>
                  <a:srgbClr val="0070C0"/>
                </a:solidFill>
              </a:rPr>
              <a:t>«=ОКРУГЛВНИЗ((3*(ТРАНСП(С))) - (B/2) + (A*A);0)»,</a:t>
            </a:r>
            <a:r>
              <a:rPr lang="ru-RU" sz="2400" b="1" dirty="0">
                <a:solidFill>
                  <a:schemeClr val="tx1"/>
                </a:solidFill>
              </a:rPr>
              <a:t> </a:t>
            </a:r>
            <a:r>
              <a:rPr lang="ru-RU" sz="2400" dirty="0">
                <a:solidFill>
                  <a:schemeClr val="tx1"/>
                </a:solidFill>
              </a:rPr>
              <a:t>на клавиатуре одновременно нажимаю </a:t>
            </a:r>
            <a:r>
              <a:rPr lang="ru-RU" sz="2400" dirty="0">
                <a:solidFill>
                  <a:srgbClr val="C00000"/>
                </a:solidFill>
              </a:rPr>
              <a:t>«</a:t>
            </a:r>
            <a:r>
              <a:rPr lang="en-US" sz="2400" dirty="0" err="1">
                <a:solidFill>
                  <a:srgbClr val="C00000"/>
                </a:solidFill>
              </a:rPr>
              <a:t>Ctrl+Shift+Enter</a:t>
            </a:r>
            <a:r>
              <a:rPr lang="ru-RU" sz="2400" dirty="0">
                <a:solidFill>
                  <a:srgbClr val="C00000"/>
                </a:solidFill>
              </a:rPr>
              <a:t>».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CDE2EE-6CDC-4533-AF94-5D80D41EA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3921618"/>
            <a:ext cx="112490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5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4BE7F7-B7E1-422E-A94C-C66F610B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127741"/>
            <a:ext cx="112490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5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2476" y="506026"/>
            <a:ext cx="8210874" cy="1571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Задание</a:t>
            </a:r>
            <a:r>
              <a:rPr lang="en-US" sz="2400" dirty="0">
                <a:solidFill>
                  <a:schemeClr val="tx1"/>
                </a:solidFill>
              </a:rPr>
              <a:t> 4</a:t>
            </a:r>
            <a:endParaRPr lang="ru-RU" sz="2400" dirty="0">
              <a:solidFill>
                <a:schemeClr val="tx1"/>
              </a:solidFill>
            </a:endParaRPr>
          </a:p>
          <a:p>
            <a:pPr marL="36900" lvl="0" indent="0">
              <a:buNone/>
            </a:pPr>
            <a:r>
              <a:rPr lang="ru-RU" sz="2400" dirty="0">
                <a:solidFill>
                  <a:schemeClr val="tx1"/>
                </a:solidFill>
                <a:effectLst/>
              </a:rPr>
              <a:t>Создать таблицу и  график значений </a:t>
            </a:r>
            <a:r>
              <a:rPr lang="ru-RU" sz="2400" dirty="0" err="1">
                <a:solidFill>
                  <a:schemeClr val="tx1"/>
                </a:solidFill>
                <a:effectLst/>
              </a:rPr>
              <a:t>кусочной</a:t>
            </a:r>
            <a:r>
              <a:rPr lang="ru-RU" sz="2400" dirty="0">
                <a:solidFill>
                  <a:schemeClr val="tx1"/>
                </a:solidFill>
                <a:effectLst/>
              </a:rPr>
              <a:t> функции на интервале от </a:t>
            </a:r>
            <a:r>
              <a:rPr lang="ru-RU" sz="2400" dirty="0" err="1">
                <a:solidFill>
                  <a:schemeClr val="tx1"/>
                </a:solidFill>
                <a:effectLst/>
              </a:rPr>
              <a:t>xmin</a:t>
            </a:r>
            <a:r>
              <a:rPr lang="ru-RU" sz="2400" dirty="0">
                <a:solidFill>
                  <a:schemeClr val="tx1"/>
                </a:solidFill>
                <a:effectLst/>
              </a:rPr>
              <a:t> до </a:t>
            </a:r>
            <a:r>
              <a:rPr lang="ru-RU" sz="2400" dirty="0" err="1">
                <a:solidFill>
                  <a:schemeClr val="tx1"/>
                </a:solidFill>
                <a:effectLst/>
              </a:rPr>
              <a:t>xmax</a:t>
            </a:r>
            <a:r>
              <a:rPr lang="ru-RU" sz="2400" dirty="0">
                <a:solidFill>
                  <a:schemeClr val="tx1"/>
                </a:solidFill>
                <a:effectLst/>
              </a:rPr>
              <a:t> с шагом 0.75.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27DA8E-7F57-4A34-B20A-74429D76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76" y="2077375"/>
            <a:ext cx="5667375" cy="381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637F10-756E-41AE-BEA5-6011C225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50" y="2547152"/>
            <a:ext cx="3345934" cy="42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1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598" y="985420"/>
            <a:ext cx="8210874" cy="344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effectLst/>
              </a:rPr>
              <a:t>1. Задаю значения для </a:t>
            </a:r>
            <a:r>
              <a:rPr lang="en-US" sz="2400" dirty="0">
                <a:solidFill>
                  <a:schemeClr val="tx1"/>
                </a:solidFill>
                <a:effectLst/>
              </a:rPr>
              <a:t>X. </a:t>
            </a:r>
            <a:r>
              <a:rPr lang="ru-RU" sz="2400" dirty="0">
                <a:solidFill>
                  <a:schemeClr val="tx1"/>
                </a:solidFill>
                <a:effectLst/>
              </a:rPr>
              <a:t>Для этого пишу в ячейку  значение . Затем, пишу в ячейку  значение , выделяю эти ячейки и протягиваю вниз до значения 14,5.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effectLst/>
              </a:rPr>
              <a:t>2. Задаю значения для </a:t>
            </a:r>
            <a:r>
              <a:rPr lang="en-US" sz="2400" dirty="0">
                <a:solidFill>
                  <a:schemeClr val="tx1"/>
                </a:solidFill>
                <a:effectLst/>
              </a:rPr>
              <a:t>Y. </a:t>
            </a:r>
            <a:r>
              <a:rPr lang="ru-RU" sz="2400" dirty="0">
                <a:solidFill>
                  <a:schemeClr val="tx1"/>
                </a:solidFill>
                <a:effectLst/>
              </a:rPr>
              <a:t>Заполняю ячейки в соответствии с заданием, протягиваю их до нужных значений.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3. На основании получившейся таблицы строю график и форматирую его.</a:t>
            </a:r>
          </a:p>
        </p:txBody>
      </p:sp>
    </p:spTree>
    <p:extLst>
      <p:ext uri="{BB962C8B-B14F-4D97-AF65-F5344CB8AC3E}">
        <p14:creationId xmlns:p14="http://schemas.microsoft.com/office/powerpoint/2010/main" val="57683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8EA4E0-8F56-46EC-9D1D-E3F635D2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9" y="798989"/>
            <a:ext cx="3889606" cy="50869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C3E0DD-B2D2-4036-9B10-0D20E6CC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97" y="998053"/>
            <a:ext cx="3611805" cy="47073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3EEB3B-D2BF-4DF4-8BAC-5271ABDEB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197" y="998053"/>
            <a:ext cx="3611805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116632"/>
            <a:ext cx="6914729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MATLAB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3598" y="692458"/>
                <a:ext cx="8210874" cy="48649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Задание1</a:t>
                </a:r>
              </a:p>
              <a:p>
                <a:pPr marL="36900" lvl="0" indent="0">
                  <a:buNone/>
                </a:pPr>
                <a:r>
                  <a:rPr lang="en-US" sz="2400" dirty="0">
                    <a:effectLst/>
                  </a:rPr>
                  <a:t>A =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0.85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1.27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1.47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−0.28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−2.37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0.56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−1.21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0.66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1.31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0.57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−0.78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−0.63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0.43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−0.56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−0.83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effectLst/>
                  </a:rPr>
                  <a:t>,		B =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2.23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1.71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−0.54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  <m:t>3.65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effectLst/>
                  </a:rPr>
                  <a:t>.</a:t>
                </a:r>
                <a:endParaRPr lang="ru-RU" sz="2400" dirty="0">
                  <a:effectLst/>
                </a:endParaRPr>
              </a:p>
              <a:p>
                <a:pPr marL="0" indent="0">
                  <a:buNone/>
                </a:pPr>
                <a:r>
                  <a:rPr lang="ru-RU" sz="2400" dirty="0"/>
                  <a:t>1.Пишу функцию в файле </a:t>
                </a:r>
                <a:r>
                  <a:rPr lang="en-US" sz="2400" dirty="0" err="1"/>
                  <a:t>f.m</a:t>
                </a:r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2.В файл </a:t>
                </a:r>
                <a:r>
                  <a:rPr lang="en-US" sz="2400" dirty="0"/>
                  <a:t>Zadanie_1.m </a:t>
                </a:r>
                <a:r>
                  <a:rPr lang="ru-RU" sz="2400" dirty="0"/>
                  <a:t>пишу код</a:t>
                </a:r>
              </a:p>
              <a:p>
                <a:pPr marL="0" indent="0">
                  <a:buNone/>
                </a:pPr>
                <a:r>
                  <a:rPr lang="ru-RU" sz="2400" dirty="0"/>
                  <a:t>3.Получаю корни: </a:t>
                </a:r>
                <a:r>
                  <a:rPr lang="ru-RU" sz="2400" dirty="0">
                    <a:solidFill>
                      <a:srgbClr val="FFFF00"/>
                    </a:solidFill>
                  </a:rPr>
                  <a:t>-3.1667</a:t>
                </a:r>
                <a:r>
                  <a:rPr lang="en-US" sz="2400" dirty="0">
                    <a:solidFill>
                      <a:srgbClr val="FFFF00"/>
                    </a:solidFill>
                  </a:rPr>
                  <a:t>, </a:t>
                </a:r>
                <a:r>
                  <a:rPr lang="ru-RU" sz="2400" dirty="0">
                    <a:solidFill>
                      <a:srgbClr val="FFFF00"/>
                    </a:solidFill>
                  </a:rPr>
                  <a:t>2.2414</a:t>
                </a:r>
                <a:r>
                  <a:rPr lang="en-US" sz="2400" dirty="0">
                    <a:solidFill>
                      <a:srgbClr val="FFFF00"/>
                    </a:solidFill>
                  </a:rPr>
                  <a:t>, </a:t>
                </a:r>
                <a:r>
                  <a:rPr lang="ru-RU" sz="2400" dirty="0">
                    <a:solidFill>
                      <a:srgbClr val="FFFF00"/>
                    </a:solidFill>
                  </a:rPr>
                  <a:t>-2.5492</a:t>
                </a:r>
                <a:r>
                  <a:rPr lang="en-US" sz="2400" dirty="0">
                    <a:solidFill>
                      <a:srgbClr val="FFFF00"/>
                    </a:solidFill>
                  </a:rPr>
                  <a:t>, </a:t>
                </a:r>
                <a:r>
                  <a:rPr lang="ru-RU" sz="2400" dirty="0">
                    <a:solidFill>
                      <a:srgbClr val="FFFF00"/>
                    </a:solidFill>
                  </a:rPr>
                  <a:t>-6.9588</a:t>
                </a:r>
                <a:endParaRPr lang="en-US" sz="240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Корни, полученные разными способами равны, значит, вычисления верны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598" y="692458"/>
                <a:ext cx="8210874" cy="48649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62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F41581-373A-4B1B-999E-D110AF67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5" y="176489"/>
            <a:ext cx="6248400" cy="1533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B8B33A-20E6-4C38-A449-899D9656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7" y="1782191"/>
            <a:ext cx="5408983" cy="49914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E0E74A-320C-43EB-8A8F-3BB6D51110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17"/>
          <a:stretch/>
        </p:blipFill>
        <p:spPr>
          <a:xfrm>
            <a:off x="7676224" y="253321"/>
            <a:ext cx="2959223" cy="63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C352B6-FF17-476E-8872-7C4813AB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22" y="494930"/>
            <a:ext cx="4094925" cy="586814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31EF0-9D03-480F-A065-57EE497E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951" y="308255"/>
            <a:ext cx="2758256" cy="62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5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9" y="382962"/>
            <a:ext cx="8712967" cy="4659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Задание2</a:t>
            </a:r>
          </a:p>
          <a:p>
            <a:pPr marL="36900" lvl="0" indent="0">
              <a:buNone/>
            </a:pPr>
            <a:r>
              <a:rPr lang="en-US" sz="2400" dirty="0">
                <a:solidFill>
                  <a:schemeClr val="tx1"/>
                </a:solidFill>
                <a:effectLst/>
              </a:rPr>
              <a:t>0,5x-4sin(0,8x)=0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1. Пишу функцию в файл </a:t>
            </a:r>
            <a:r>
              <a:rPr lang="en-US" sz="2400" dirty="0">
                <a:solidFill>
                  <a:schemeClr val="tx1"/>
                </a:solidFill>
              </a:rPr>
              <a:t>f1.m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ru-RU" sz="2400" dirty="0">
                <a:solidFill>
                  <a:schemeClr val="tx1"/>
                </a:solidFill>
              </a:rPr>
              <a:t>В файл </a:t>
            </a:r>
            <a:r>
              <a:rPr lang="en-US" sz="2400" dirty="0">
                <a:solidFill>
                  <a:schemeClr val="tx1"/>
                </a:solidFill>
              </a:rPr>
              <a:t>Zadanie_2.m </a:t>
            </a:r>
            <a:r>
              <a:rPr lang="ru-RU" sz="2400" dirty="0">
                <a:solidFill>
                  <a:schemeClr val="tx1"/>
                </a:solidFill>
              </a:rPr>
              <a:t>пишу код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3. В ходе выполнения кода рисуется график и выводятся корни уравнения: </a:t>
            </a:r>
            <a:r>
              <a:rPr lang="ru-RU" sz="2400" dirty="0">
                <a:solidFill>
                  <a:srgbClr val="FFFF00"/>
                </a:solidFill>
              </a:rPr>
              <a:t>-3.3815, 0, 3.3815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Корни, полученные разными способами равны, значит, вычисления верны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10005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A52619-B4CF-4F47-9AB9-1B5DDF68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47" y="317238"/>
            <a:ext cx="2962275" cy="762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DB58EB-DCB6-4518-9AF1-A22375831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515" y="127246"/>
            <a:ext cx="5953125" cy="16954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28F179-5DCF-49B8-99A2-746407733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26" y="1258872"/>
            <a:ext cx="5353050" cy="4819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C3AFDE-9C9F-44EE-8000-99AE899FA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377" y="1869880"/>
            <a:ext cx="4122013" cy="48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3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599" y="116632"/>
            <a:ext cx="8138865" cy="5112316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Задание 3 </a:t>
            </a:r>
            <a:endParaRPr lang="ru-RU" i="1" dirty="0"/>
          </a:p>
          <a:p>
            <a:pPr marL="0" indent="0">
              <a:buNone/>
            </a:pPr>
            <a:r>
              <a:rPr lang="ru-RU" b="1" dirty="0"/>
              <a:t>Сформировать  и обработать массивы</a:t>
            </a:r>
            <a:r>
              <a:rPr lang="en-US" b="1" dirty="0"/>
              <a:t> </a:t>
            </a:r>
            <a:r>
              <a:rPr lang="ru-RU" b="1" dirty="0"/>
              <a:t>(</a:t>
            </a:r>
            <a:r>
              <a:rPr lang="en-US" b="1" dirty="0"/>
              <a:t>EXCEL(VBA)</a:t>
            </a:r>
            <a:r>
              <a:rPr lang="ru-RU" b="1" dirty="0"/>
              <a:t> и </a:t>
            </a:r>
            <a:r>
              <a:rPr lang="en-US" b="1" dirty="0"/>
              <a:t>MATLAB</a:t>
            </a:r>
            <a:r>
              <a:rPr lang="ru-RU" b="1" dirty="0"/>
              <a:t>)</a:t>
            </a:r>
            <a:r>
              <a:rPr lang="ru-RU" dirty="0"/>
              <a:t> </a:t>
            </a:r>
          </a:p>
          <a:p>
            <a:pPr lvl="0"/>
            <a:r>
              <a:rPr lang="ru-RU" dirty="0"/>
              <a:t>Сформировать матрицу A(</a:t>
            </a:r>
            <a:r>
              <a:rPr lang="ru-RU" dirty="0" err="1"/>
              <a:t>n×m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Обработать матрицу А по заданному правилу;</a:t>
            </a:r>
          </a:p>
          <a:p>
            <a:pPr lvl="0"/>
            <a:r>
              <a:rPr lang="ru-RU" dirty="0"/>
              <a:t>Преобразовать матрицу А  по заданному правилу;</a:t>
            </a:r>
          </a:p>
          <a:p>
            <a:pPr lvl="0"/>
            <a:r>
              <a:rPr lang="ru-RU" dirty="0"/>
              <a:t>Из матрицы  А получить компоненты вектора  X по заданному правилу</a:t>
            </a:r>
            <a:r>
              <a:rPr lang="ru-RU" i="1" dirty="0">
                <a:effectLst/>
              </a:rPr>
              <a:t>(</a:t>
            </a:r>
            <a:r>
              <a:rPr lang="ru-RU" b="1" i="1" dirty="0">
                <a:effectLst/>
              </a:rPr>
              <a:t>*</a:t>
            </a:r>
            <a:r>
              <a:rPr lang="ru-RU" dirty="0">
                <a:effectLst/>
              </a:rPr>
              <a:t>При получении вектора использовать пользовательскую подпрограмму)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ru-RU" dirty="0">
                <a:effectLst/>
              </a:rPr>
              <a:t>Задать произвольные матрицы А, В, С (диапазонам ячеек, содержащим матрицы присвоить имена, в дальнейшем их использовать при вычислениях</a:t>
            </a:r>
            <a:r>
              <a:rPr lang="en-US" dirty="0">
                <a:effectLst/>
              </a:rPr>
              <a:t>)</a:t>
            </a:r>
          </a:p>
          <a:p>
            <a:pPr lvl="0"/>
            <a:r>
              <a:rPr lang="ru-RU" dirty="0">
                <a:effectLst/>
              </a:rPr>
              <a:t>Произвести операции с матрицами в соответствии с заданием </a:t>
            </a:r>
            <a:endParaRPr lang="ru-RU" i="1" dirty="0">
              <a:effectLst/>
            </a:endParaRPr>
          </a:p>
          <a:p>
            <a:pPr lvl="0"/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B74C6AB-5B54-4CD0-A00A-AB288E703C19}"/>
              </a:ext>
            </a:extLst>
          </p:cNvPr>
          <p:cNvSpPr txBox="1">
            <a:spLocks/>
          </p:cNvSpPr>
          <p:nvPr/>
        </p:nvSpPr>
        <p:spPr>
          <a:xfrm>
            <a:off x="2133599" y="5376651"/>
            <a:ext cx="8138865" cy="14813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b="1"/>
              <a:t>Задание </a:t>
            </a:r>
            <a:r>
              <a:rPr lang="en-US" b="1"/>
              <a:t>4</a:t>
            </a:r>
            <a:r>
              <a:rPr lang="ru-RU" b="1"/>
              <a:t> </a:t>
            </a:r>
            <a:endParaRPr lang="ru-RU" i="1"/>
          </a:p>
          <a:p>
            <a:pPr marL="0" indent="0">
              <a:buFont typeface="Wingdings 2" charset="2"/>
              <a:buNone/>
            </a:pPr>
            <a:r>
              <a:rPr lang="ru-RU" b="1"/>
              <a:t>Создать таблицу и  график значений кусочной функции на интервале от xmin до xmax с шагом 0.75</a:t>
            </a:r>
            <a:r>
              <a:rPr lang="en-US" b="1"/>
              <a:t> </a:t>
            </a:r>
            <a:r>
              <a:rPr lang="ru-RU" b="1"/>
              <a:t>(</a:t>
            </a:r>
            <a:r>
              <a:rPr lang="en-US" b="1"/>
              <a:t>EXCEL</a:t>
            </a:r>
            <a:r>
              <a:rPr lang="ru-RU" b="1"/>
              <a:t> и </a:t>
            </a:r>
            <a:r>
              <a:rPr lang="en-US" b="1"/>
              <a:t>MATLAB</a:t>
            </a:r>
            <a:r>
              <a:rPr lang="ru-RU" b="1"/>
              <a:t>)</a:t>
            </a:r>
            <a:r>
              <a:rPr lang="ru-RU"/>
              <a:t> </a:t>
            </a:r>
            <a:endParaRPr lang="ru-RU">
              <a:solidFill>
                <a:srgbClr val="0070C0"/>
              </a:solidFill>
            </a:endParaRPr>
          </a:p>
          <a:p>
            <a:pPr marL="0" indent="0">
              <a:buFont typeface="Wingdings 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73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9537" y="116633"/>
            <a:ext cx="8352927" cy="170329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Задание3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Вычислить количество элементов, меньших заданного числа в строке с заданным номером. Определить минимальное значение элементов столбцов матрицы A. Поменять местами элементы 7 и 5 строк. Сформировать вектор </a:t>
            </a:r>
            <a:r>
              <a:rPr lang="en-US" sz="1800" dirty="0">
                <a:solidFill>
                  <a:schemeClr val="tx1"/>
                </a:solidFill>
              </a:rPr>
              <a:t>x, </a:t>
            </a:r>
            <a:r>
              <a:rPr lang="ru-RU" sz="1800" dirty="0">
                <a:solidFill>
                  <a:schemeClr val="tx1"/>
                </a:solidFill>
              </a:rPr>
              <a:t>включающий элементы побочной и главной диагонали.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BF027-46F7-4C75-B84F-70DAAF93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019" y="1819923"/>
            <a:ext cx="4201846" cy="49581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E2314F-FA67-4472-A6B8-A196909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818159"/>
            <a:ext cx="2387234" cy="49599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6DC80C-6D1E-404B-BE4A-5A667FDA1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114" y="1819923"/>
            <a:ext cx="609349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6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81F1F985-C551-4265-A907-99027FC6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476" y="1091952"/>
            <a:ext cx="8210874" cy="1571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Задание</a:t>
            </a:r>
            <a:r>
              <a:rPr lang="en-US" sz="2400" dirty="0">
                <a:solidFill>
                  <a:schemeClr val="tx1"/>
                </a:solidFill>
              </a:rPr>
              <a:t> 4</a:t>
            </a:r>
            <a:endParaRPr lang="ru-RU" sz="2400" dirty="0">
              <a:solidFill>
                <a:schemeClr val="tx1"/>
              </a:solidFill>
            </a:endParaRPr>
          </a:p>
          <a:p>
            <a:pPr marL="36900" lvl="0" indent="0">
              <a:buNone/>
            </a:pPr>
            <a:r>
              <a:rPr lang="ru-RU" sz="2400" dirty="0">
                <a:solidFill>
                  <a:schemeClr val="tx1"/>
                </a:solidFill>
                <a:effectLst/>
              </a:rPr>
              <a:t>Создать таблицу и  график значений </a:t>
            </a:r>
            <a:r>
              <a:rPr lang="ru-RU" sz="2400" dirty="0" err="1">
                <a:solidFill>
                  <a:schemeClr val="tx1"/>
                </a:solidFill>
                <a:effectLst/>
              </a:rPr>
              <a:t>кусочной</a:t>
            </a:r>
            <a:r>
              <a:rPr lang="ru-RU" sz="2400" dirty="0">
                <a:solidFill>
                  <a:schemeClr val="tx1"/>
                </a:solidFill>
                <a:effectLst/>
              </a:rPr>
              <a:t> функции на интервале от </a:t>
            </a:r>
            <a:r>
              <a:rPr lang="ru-RU" sz="2400" dirty="0" err="1">
                <a:solidFill>
                  <a:schemeClr val="tx1"/>
                </a:solidFill>
                <a:effectLst/>
              </a:rPr>
              <a:t>xmin</a:t>
            </a:r>
            <a:r>
              <a:rPr lang="ru-RU" sz="2400" dirty="0">
                <a:solidFill>
                  <a:schemeClr val="tx1"/>
                </a:solidFill>
                <a:effectLst/>
              </a:rPr>
              <a:t> до </a:t>
            </a:r>
            <a:r>
              <a:rPr lang="ru-RU" sz="2400" dirty="0" err="1">
                <a:solidFill>
                  <a:schemeClr val="tx1"/>
                </a:solidFill>
                <a:effectLst/>
              </a:rPr>
              <a:t>xmax</a:t>
            </a:r>
            <a:r>
              <a:rPr lang="ru-RU" sz="2400" dirty="0">
                <a:solidFill>
                  <a:schemeClr val="tx1"/>
                </a:solidFill>
                <a:effectLst/>
              </a:rPr>
              <a:t> с шагом 0.75.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993226-2986-46CB-8084-7BB87A8F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76" y="2663301"/>
            <a:ext cx="5667375" cy="38100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97F2AF2F-63D7-4393-A591-3FBAB14A93B3}"/>
              </a:ext>
            </a:extLst>
          </p:cNvPr>
          <p:cNvSpPr txBox="1">
            <a:spLocks/>
          </p:cNvSpPr>
          <p:nvPr/>
        </p:nvSpPr>
        <p:spPr>
          <a:xfrm>
            <a:off x="1990563" y="3268462"/>
            <a:ext cx="8210874" cy="164976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1. Пишу функции в файл </a:t>
            </a:r>
            <a:r>
              <a:rPr lang="en-US" sz="2400" dirty="0">
                <a:solidFill>
                  <a:schemeClr val="tx1"/>
                </a:solidFill>
              </a:rPr>
              <a:t>f1</a:t>
            </a:r>
            <a:r>
              <a:rPr lang="ru-RU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.m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ru-RU" sz="2400" dirty="0">
                <a:solidFill>
                  <a:schemeClr val="tx1"/>
                </a:solidFill>
              </a:rPr>
              <a:t>22</a:t>
            </a:r>
            <a:r>
              <a:rPr lang="en-US" sz="2400" dirty="0">
                <a:solidFill>
                  <a:schemeClr val="tx1"/>
                </a:solidFill>
              </a:rPr>
              <a:t>.m</a:t>
            </a:r>
            <a:r>
              <a:rPr lang="ru-RU" sz="2400" dirty="0">
                <a:solidFill>
                  <a:schemeClr val="tx1"/>
                </a:solidFill>
              </a:rPr>
              <a:t> , </a:t>
            </a: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ru-RU" sz="2400" dirty="0">
                <a:solidFill>
                  <a:schemeClr val="tx1"/>
                </a:solidFill>
              </a:rPr>
              <a:t>33</a:t>
            </a:r>
            <a:r>
              <a:rPr lang="en-US" sz="2400" dirty="0">
                <a:solidFill>
                  <a:schemeClr val="tx1"/>
                </a:solidFill>
              </a:rPr>
              <a:t>.m</a:t>
            </a:r>
            <a:r>
              <a:rPr lang="ru-RU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ru-RU" sz="2400" dirty="0">
                <a:solidFill>
                  <a:schemeClr val="tx1"/>
                </a:solidFill>
              </a:rPr>
              <a:t>44</a:t>
            </a:r>
            <a:r>
              <a:rPr lang="en-US" sz="2400" dirty="0">
                <a:solidFill>
                  <a:schemeClr val="tx1"/>
                </a:solidFill>
              </a:rPr>
              <a:t>.m</a:t>
            </a:r>
            <a:endParaRPr lang="ru-RU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</a:t>
            </a:r>
            <a:r>
              <a:rPr lang="ru-RU" sz="2400" dirty="0">
                <a:solidFill>
                  <a:schemeClr val="tx1"/>
                </a:solidFill>
              </a:rPr>
              <a:t>В файл </a:t>
            </a:r>
            <a:r>
              <a:rPr lang="en-US" sz="2400" dirty="0" err="1">
                <a:solidFill>
                  <a:schemeClr val="tx1"/>
                </a:solidFill>
              </a:rPr>
              <a:t>Zadanie</a:t>
            </a:r>
            <a:r>
              <a:rPr lang="en-US" sz="2400" dirty="0">
                <a:solidFill>
                  <a:schemeClr val="tx1"/>
                </a:solidFill>
              </a:rPr>
              <a:t>_</a:t>
            </a:r>
            <a:r>
              <a:rPr lang="ru-RU" sz="2400" dirty="0">
                <a:solidFill>
                  <a:schemeClr val="tx1"/>
                </a:solidFill>
              </a:rPr>
              <a:t>4</a:t>
            </a:r>
            <a:r>
              <a:rPr lang="en-US" sz="2400" dirty="0">
                <a:solidFill>
                  <a:schemeClr val="tx1"/>
                </a:solidFill>
              </a:rPr>
              <a:t>.m </a:t>
            </a:r>
            <a:r>
              <a:rPr lang="ru-RU" sz="2400" dirty="0">
                <a:solidFill>
                  <a:schemeClr val="tx1"/>
                </a:solidFill>
              </a:rPr>
              <a:t>пишу код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3. В ходе выполнения кода рисуется график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245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EC801D-97DA-45A2-95DE-DEA82C6F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65" y="730188"/>
            <a:ext cx="2571750" cy="847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59599E-33D3-465D-A844-301AF6D98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579" y="744475"/>
            <a:ext cx="3381375" cy="819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FFE25A-D976-4FE5-B5A4-65246B65B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919" y="734950"/>
            <a:ext cx="2486025" cy="838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45E76A-025E-46A7-80BF-669E06D80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68" y="2171258"/>
            <a:ext cx="3263120" cy="23958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44E569-8738-46D1-9AA0-980A095E5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844" y="2134006"/>
            <a:ext cx="3772177" cy="25899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363549D-9E82-4353-8CFA-89C15CD7E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0157" y="2171258"/>
            <a:ext cx="3875566" cy="34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1182" y="28842"/>
            <a:ext cx="6347713" cy="100811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EXCEL</a:t>
            </a:r>
            <a:endParaRPr lang="ru-RU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42477" y="1014412"/>
                <a:ext cx="8282881" cy="22322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Задание</a:t>
                </a:r>
                <a:r>
                  <a:rPr lang="en-US" sz="2400" dirty="0"/>
                  <a:t> </a:t>
                </a:r>
                <a:r>
                  <a:rPr lang="ru-RU" sz="2400" dirty="0"/>
                  <a:t>1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</a:rPr>
                  <a:t>A =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effectLst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effectLst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effectLst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0.85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1.27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1.47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−0.28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effectLst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−2.37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0.57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0.56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−1.21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effectLst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0.66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1.31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0.57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−0.78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i="1">
                                      <a:effectLst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−0.63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0.43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−0.56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effectLst/>
                                      </a:rPr>
                                      <m:t>−0.83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ffectLst/>
                  </a:rPr>
                  <a:t>,		B =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effectLst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effectLst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effectLst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2.23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1.71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effectLst/>
                                    </a:rPr>
                                    <m:t>−0.54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i="1">
                                <a:effectLst/>
                              </a:rPr>
                              <m:t>3.65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</a:rPr>
                  <a:t>.</a:t>
                </a:r>
                <a:endParaRPr lang="ru-RU" dirty="0">
                  <a:effectLst/>
                </a:endParaRP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2477" y="1014412"/>
                <a:ext cx="8282881" cy="22322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D105AB-7D3F-4D98-B653-896FDA7C1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70" y="3215671"/>
            <a:ext cx="10591060" cy="33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3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1" y="188640"/>
            <a:ext cx="8712967" cy="2492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1.Я выписал заданную матрицу и столбец свободных членов.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2.Нашел определитель с помощью функции </a:t>
            </a:r>
            <a:r>
              <a:rPr lang="ru-RU" b="1" dirty="0">
                <a:solidFill>
                  <a:srgbClr val="0070C0"/>
                </a:solidFill>
              </a:rPr>
              <a:t>«=МОПРЕД(</a:t>
            </a:r>
            <a:r>
              <a:rPr lang="en-US" b="1" dirty="0">
                <a:solidFill>
                  <a:srgbClr val="0070C0"/>
                </a:solidFill>
              </a:rPr>
              <a:t>B3:E6)</a:t>
            </a:r>
            <a:r>
              <a:rPr lang="ru-RU" b="1" dirty="0">
                <a:solidFill>
                  <a:srgbClr val="0070C0"/>
                </a:solidFill>
              </a:rPr>
              <a:t>»</a:t>
            </a:r>
            <a:endParaRPr lang="ru-R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  получаю значение </a:t>
            </a:r>
            <a:r>
              <a:rPr lang="ru-RU" b="1" dirty="0">
                <a:solidFill>
                  <a:schemeClr val="tx1"/>
                </a:solidFill>
              </a:rPr>
              <a:t>0,389, </a:t>
            </a:r>
            <a:r>
              <a:rPr lang="ru-RU" dirty="0">
                <a:solidFill>
                  <a:schemeClr val="tx1"/>
                </a:solidFill>
              </a:rPr>
              <a:t>значит матрица имеет обратную.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3.Нахожу обратную матрицу: выделяю нужный диапазон, пишу функцию </a:t>
            </a:r>
            <a:r>
              <a:rPr lang="ru-RU" dirty="0">
                <a:solidFill>
                  <a:srgbClr val="0070C0"/>
                </a:solidFill>
              </a:rPr>
              <a:t>«</a:t>
            </a:r>
            <a:r>
              <a:rPr lang="en-US" dirty="0">
                <a:solidFill>
                  <a:srgbClr val="0070C0"/>
                </a:solidFill>
              </a:rPr>
              <a:t>{</a:t>
            </a:r>
            <a:r>
              <a:rPr lang="ru-RU" dirty="0">
                <a:solidFill>
                  <a:srgbClr val="0070C0"/>
                </a:solidFill>
              </a:rPr>
              <a:t>=МОБР(</a:t>
            </a:r>
            <a:r>
              <a:rPr lang="en-US" dirty="0">
                <a:solidFill>
                  <a:srgbClr val="0070C0"/>
                </a:solidFill>
              </a:rPr>
              <a:t>B3:E6)}</a:t>
            </a:r>
            <a:r>
              <a:rPr lang="ru-RU" dirty="0">
                <a:solidFill>
                  <a:srgbClr val="0070C0"/>
                </a:solidFill>
              </a:rPr>
              <a:t>», </a:t>
            </a:r>
            <a:r>
              <a:rPr lang="ru-RU" dirty="0">
                <a:solidFill>
                  <a:schemeClr val="tx1"/>
                </a:solidFill>
              </a:rPr>
              <a:t>но так как это массив, то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на клавиатуре одновременно нажимаю </a:t>
            </a:r>
            <a:r>
              <a:rPr lang="ru-RU" dirty="0">
                <a:solidFill>
                  <a:srgbClr val="C00000"/>
                </a:solidFill>
              </a:rPr>
              <a:t>«</a:t>
            </a:r>
            <a:r>
              <a:rPr lang="en-US" dirty="0" err="1">
                <a:solidFill>
                  <a:srgbClr val="C00000"/>
                </a:solidFill>
              </a:rPr>
              <a:t>Ctrl+Shift+Enter</a:t>
            </a:r>
            <a:r>
              <a:rPr lang="ru-RU" dirty="0">
                <a:solidFill>
                  <a:srgbClr val="C00000"/>
                </a:solidFill>
              </a:rPr>
              <a:t>».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B385B6-81EC-4526-AF1D-CD650557DA97}"/>
              </a:ext>
            </a:extLst>
          </p:cNvPr>
          <p:cNvSpPr/>
          <p:nvPr/>
        </p:nvSpPr>
        <p:spPr>
          <a:xfrm>
            <a:off x="1775520" y="5134662"/>
            <a:ext cx="87129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4.Нахожу корни системы путем умножения обратной матрицы на столбец свободных членов. В данном случае используется функция </a:t>
            </a: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=МУМНОЖ(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B10:E13;G3:G6)}</a:t>
            </a:r>
            <a:r>
              <a:rPr lang="ru-RU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.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Это тоже массив, поэтому так же сначала выделил диапазон, написал функцию и нажал </a:t>
            </a:r>
            <a:r>
              <a:rPr lang="ru-RU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Ctrl+Shift+Enter</a:t>
            </a:r>
            <a:r>
              <a:rPr lang="ru-RU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AF59FE-AE35-4374-937B-78D13784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24" y="2553641"/>
            <a:ext cx="3844216" cy="24845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04B984-5D73-4D32-B317-8BB67F1C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2452748"/>
            <a:ext cx="2491531" cy="26862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B0AC39-4497-420F-9E08-76A7749EB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875" y="2553641"/>
            <a:ext cx="3783050" cy="24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9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599" y="116632"/>
            <a:ext cx="8210873" cy="3312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Получаю корни: </a:t>
            </a:r>
            <a:r>
              <a:rPr lang="ru-RU" sz="2200" b="1" dirty="0">
                <a:solidFill>
                  <a:srgbClr val="FFC000"/>
                </a:solidFill>
              </a:rPr>
              <a:t>-3,167; 2,241; -2,549; -6,959</a:t>
            </a:r>
          </a:p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5.Чтобы проверить корни, я решил умножить матрицу А на вектор-столбец получившихся корней. Для этого </a:t>
            </a:r>
            <a:r>
              <a:rPr lang="ru-RU" sz="2400" dirty="0">
                <a:solidFill>
                  <a:schemeClr val="tx1"/>
                </a:solidFill>
              </a:rPr>
              <a:t>выделяю нужный диапазон, пишу функцию </a:t>
            </a:r>
            <a:r>
              <a:rPr lang="ru-RU" sz="2400" dirty="0">
                <a:solidFill>
                  <a:srgbClr val="0070C0"/>
                </a:solidFill>
              </a:rPr>
              <a:t>«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  <a:r>
              <a:rPr lang="ru-RU" sz="2400" dirty="0">
                <a:solidFill>
                  <a:srgbClr val="0070C0"/>
                </a:solidFill>
              </a:rPr>
              <a:t>=МУМНОЖ(</a:t>
            </a:r>
            <a:r>
              <a:rPr lang="en-US" sz="2400" dirty="0">
                <a:solidFill>
                  <a:srgbClr val="0070C0"/>
                </a:solidFill>
              </a:rPr>
              <a:t>B10:E13;G3:G6)}</a:t>
            </a:r>
            <a:r>
              <a:rPr lang="ru-RU" sz="2400" dirty="0">
                <a:solidFill>
                  <a:srgbClr val="0070C0"/>
                </a:solidFill>
              </a:rPr>
              <a:t>», </a:t>
            </a:r>
            <a:r>
              <a:rPr lang="ru-RU" sz="2400" dirty="0">
                <a:solidFill>
                  <a:schemeClr val="tx1"/>
                </a:solidFill>
              </a:rPr>
              <a:t>на клавиатуре одновременно нажимаю </a:t>
            </a:r>
            <a:r>
              <a:rPr lang="ru-RU" sz="2400" dirty="0">
                <a:solidFill>
                  <a:srgbClr val="C00000"/>
                </a:solidFill>
              </a:rPr>
              <a:t>«</a:t>
            </a:r>
            <a:r>
              <a:rPr lang="en-US" sz="2400" dirty="0" err="1">
                <a:solidFill>
                  <a:srgbClr val="C00000"/>
                </a:solidFill>
              </a:rPr>
              <a:t>Ctrl+Shift+Enter</a:t>
            </a:r>
            <a:r>
              <a:rPr lang="ru-RU" sz="2400" dirty="0">
                <a:solidFill>
                  <a:srgbClr val="C00000"/>
                </a:solidFill>
              </a:rPr>
              <a:t>». </a:t>
            </a:r>
            <a:r>
              <a:rPr lang="ru-RU" sz="2400" dirty="0">
                <a:solidFill>
                  <a:schemeClr val="tx1"/>
                </a:solidFill>
              </a:rPr>
              <a:t>Получившийся вектор-столбец равен вектору-столбцу </a:t>
            </a:r>
            <a:r>
              <a:rPr lang="en-US" sz="2400" dirty="0">
                <a:solidFill>
                  <a:schemeClr val="tx1"/>
                </a:solidFill>
              </a:rPr>
              <a:t>B, </a:t>
            </a:r>
            <a:r>
              <a:rPr lang="ru-RU" sz="2400" dirty="0">
                <a:solidFill>
                  <a:schemeClr val="tx1"/>
                </a:solidFill>
              </a:rPr>
              <a:t>значит вычисления верны.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C498FB-55F6-4DB1-9DAC-2D2CAFBBB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644" y="3285453"/>
            <a:ext cx="3628711" cy="34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4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0563" y="98876"/>
            <a:ext cx="8210873" cy="597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</a:rPr>
              <a:t>6. Для решения системы методом Крамера я составил 4 матрицы путём копирования матрицы А и замещения 1, 2, 3 и 4 столбца соответственно вектором-столбцом </a:t>
            </a:r>
            <a:r>
              <a:rPr lang="en-US" sz="2200" dirty="0">
                <a:solidFill>
                  <a:schemeClr val="tx1"/>
                </a:solidFill>
              </a:rPr>
              <a:t>B</a:t>
            </a:r>
            <a:r>
              <a:rPr lang="ru-RU" sz="2200" dirty="0">
                <a:solidFill>
                  <a:schemeClr val="tx1"/>
                </a:solidFill>
              </a:rPr>
              <a:t>. После этого вычислил определители для каждой матрицы формулой </a:t>
            </a:r>
            <a:r>
              <a:rPr lang="ru-RU" sz="2400" dirty="0">
                <a:solidFill>
                  <a:srgbClr val="0070C0"/>
                </a:solidFill>
              </a:rPr>
              <a:t>«МОПРЕД», </a:t>
            </a:r>
            <a:r>
              <a:rPr lang="ru-RU" sz="2400" dirty="0">
                <a:solidFill>
                  <a:schemeClr val="tx1"/>
                </a:solidFill>
              </a:rPr>
              <a:t>затем создал вектор-столбец корней. </a:t>
            </a:r>
            <a:r>
              <a:rPr lang="ru-RU" sz="2200" dirty="0">
                <a:solidFill>
                  <a:schemeClr val="tx1"/>
                </a:solidFill>
              </a:rPr>
              <a:t>Для этого </a:t>
            </a:r>
            <a:r>
              <a:rPr lang="ru-RU" sz="2400" dirty="0">
                <a:solidFill>
                  <a:schemeClr val="tx1"/>
                </a:solidFill>
              </a:rPr>
              <a:t>выделил нужный диапазон, вписал функцию </a:t>
            </a:r>
            <a:r>
              <a:rPr lang="ru-RU" sz="2400" dirty="0">
                <a:solidFill>
                  <a:srgbClr val="0070C0"/>
                </a:solidFill>
              </a:rPr>
              <a:t>«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  <a:r>
              <a:rPr lang="ru-RU" sz="2400" dirty="0">
                <a:solidFill>
                  <a:srgbClr val="0070C0"/>
                </a:solidFill>
              </a:rPr>
              <a:t>=ЕСЛИ(J16&lt;&gt;0;J16/$B$16)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  <a:r>
              <a:rPr lang="ru-RU" sz="2400" dirty="0">
                <a:solidFill>
                  <a:srgbClr val="0070C0"/>
                </a:solidFill>
              </a:rPr>
              <a:t>», </a:t>
            </a:r>
            <a:r>
              <a:rPr lang="ru-RU" sz="2400" dirty="0">
                <a:solidFill>
                  <a:schemeClr val="tx1"/>
                </a:solidFill>
              </a:rPr>
              <a:t>на клавиатуре одновременно нажал </a:t>
            </a:r>
            <a:r>
              <a:rPr lang="ru-RU" sz="2400" dirty="0">
                <a:solidFill>
                  <a:srgbClr val="C00000"/>
                </a:solidFill>
              </a:rPr>
              <a:t>«</a:t>
            </a:r>
            <a:r>
              <a:rPr lang="en-US" sz="2400" dirty="0" err="1">
                <a:solidFill>
                  <a:srgbClr val="C00000"/>
                </a:solidFill>
              </a:rPr>
              <a:t>Ctrl+Shift+Enter</a:t>
            </a:r>
            <a:r>
              <a:rPr lang="ru-RU" sz="2400" dirty="0">
                <a:solidFill>
                  <a:srgbClr val="C00000"/>
                </a:solidFill>
              </a:rPr>
              <a:t>». </a:t>
            </a:r>
            <a:r>
              <a:rPr lang="ru-RU" sz="2400" dirty="0">
                <a:solidFill>
                  <a:schemeClr val="tx1"/>
                </a:solidFill>
              </a:rPr>
              <a:t>Функция ЕСЛИ нужна для проверки каждого определителя из 4-х матриц на 0. Проверил результат через функцию </a:t>
            </a:r>
            <a:r>
              <a:rPr lang="ru-RU" sz="2400" dirty="0">
                <a:solidFill>
                  <a:srgbClr val="0070C0"/>
                </a:solidFill>
              </a:rPr>
              <a:t>«</a:t>
            </a:r>
            <a:r>
              <a:rPr lang="en-US" sz="2400" dirty="0">
                <a:solidFill>
                  <a:srgbClr val="0070C0"/>
                </a:solidFill>
              </a:rPr>
              <a:t>{</a:t>
            </a:r>
            <a:r>
              <a:rPr lang="pt-BR" sz="2400" dirty="0">
                <a:solidFill>
                  <a:srgbClr val="0070C0"/>
                </a:solidFill>
              </a:rPr>
              <a:t>=МУМНОЖ(B3:E6;J20:J23)</a:t>
            </a:r>
            <a:r>
              <a:rPr lang="en-US" sz="2400" dirty="0">
                <a:solidFill>
                  <a:srgbClr val="0070C0"/>
                </a:solidFill>
              </a:rPr>
              <a:t>}</a:t>
            </a:r>
            <a:r>
              <a:rPr lang="ru-RU" sz="2400" dirty="0">
                <a:solidFill>
                  <a:srgbClr val="0070C0"/>
                </a:solidFill>
              </a:rPr>
              <a:t>», </a:t>
            </a:r>
            <a:r>
              <a:rPr lang="ru-RU" sz="2400" dirty="0">
                <a:solidFill>
                  <a:schemeClr val="tx1"/>
                </a:solidFill>
              </a:rPr>
              <a:t>на клавиатуре одновременно нажал </a:t>
            </a:r>
            <a:r>
              <a:rPr lang="ru-RU" sz="2400" dirty="0">
                <a:solidFill>
                  <a:srgbClr val="C00000"/>
                </a:solidFill>
              </a:rPr>
              <a:t>«</a:t>
            </a:r>
            <a:r>
              <a:rPr lang="en-US" sz="2400" dirty="0" err="1">
                <a:solidFill>
                  <a:srgbClr val="C00000"/>
                </a:solidFill>
              </a:rPr>
              <a:t>Ctrl+Shift+Enter</a:t>
            </a:r>
            <a:r>
              <a:rPr lang="ru-RU" sz="2400" dirty="0">
                <a:solidFill>
                  <a:srgbClr val="C00000"/>
                </a:solidFill>
              </a:rPr>
              <a:t>». </a:t>
            </a:r>
            <a:r>
              <a:rPr lang="ru-RU" sz="2400" dirty="0">
                <a:solidFill>
                  <a:schemeClr val="tx1"/>
                </a:solidFill>
              </a:rPr>
              <a:t>Получившийся вектор-столбец равен вектору-столбцу </a:t>
            </a:r>
            <a:r>
              <a:rPr lang="en-US" sz="2400" dirty="0">
                <a:solidFill>
                  <a:schemeClr val="tx1"/>
                </a:solidFill>
              </a:rPr>
              <a:t>B, </a:t>
            </a:r>
            <a:r>
              <a:rPr lang="ru-RU" sz="2400" dirty="0">
                <a:solidFill>
                  <a:schemeClr val="tx1"/>
                </a:solidFill>
              </a:rPr>
              <a:t>значит вычисления верны.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A9B720-9B54-45D0-A140-68B3F419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9" y="523784"/>
            <a:ext cx="5844466" cy="260071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C46B73-B21B-4D51-AD96-B5860B20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29" y="3834006"/>
            <a:ext cx="6157265" cy="27276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7E272F-4CAF-4A20-A651-B3ED01E87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247" y="541791"/>
            <a:ext cx="5844466" cy="25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3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8" y="153829"/>
            <a:ext cx="8712968" cy="3388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7.Далее я нашел корни с помощью</a:t>
            </a:r>
            <a:r>
              <a:rPr lang="ru-RU" dirty="0"/>
              <a:t> </a:t>
            </a:r>
            <a:r>
              <a:rPr lang="ru-RU" b="1" dirty="0">
                <a:solidFill>
                  <a:srgbClr val="0070C0"/>
                </a:solidFill>
              </a:rPr>
              <a:t>«Поиск решений».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Сначала прописал вектор-строку нулей, которые после преобразований станут корнями, затем в ячейку</a:t>
            </a:r>
            <a:r>
              <a:rPr lang="ru-RU" b="1" dirty="0">
                <a:solidFill>
                  <a:srgbClr val="0070C0"/>
                </a:solidFill>
              </a:rPr>
              <a:t> «</a:t>
            </a:r>
            <a:r>
              <a:rPr lang="en-US" b="1" dirty="0">
                <a:solidFill>
                  <a:srgbClr val="0070C0"/>
                </a:solidFill>
              </a:rPr>
              <a:t>V3</a:t>
            </a:r>
            <a:r>
              <a:rPr lang="ru-RU" b="1" dirty="0">
                <a:solidFill>
                  <a:srgbClr val="0070C0"/>
                </a:solidFill>
              </a:rPr>
              <a:t>» </a:t>
            </a:r>
            <a:r>
              <a:rPr lang="ru-RU" dirty="0">
                <a:solidFill>
                  <a:schemeClr val="tx1"/>
                </a:solidFill>
              </a:rPr>
              <a:t>вписал формулу</a:t>
            </a:r>
            <a:r>
              <a:rPr lang="ru-RU" b="1" dirty="0">
                <a:solidFill>
                  <a:srgbClr val="0070C0"/>
                </a:solidFill>
              </a:rPr>
              <a:t> «=СУММПРОИЗВ($U$10:$X$10;B3:E3)» </a:t>
            </a:r>
            <a:r>
              <a:rPr lang="ru-RU" dirty="0">
                <a:solidFill>
                  <a:schemeClr val="tx1"/>
                </a:solidFill>
              </a:rPr>
              <a:t>и протянул формулу до ячейки </a:t>
            </a:r>
            <a:r>
              <a:rPr lang="ru-RU" b="1" dirty="0">
                <a:solidFill>
                  <a:srgbClr val="0070C0"/>
                </a:solidFill>
              </a:rPr>
              <a:t>«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ru-RU" b="1" dirty="0">
                <a:solidFill>
                  <a:srgbClr val="0070C0"/>
                </a:solidFill>
              </a:rPr>
              <a:t>6».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После этого выбираю функцию </a:t>
            </a:r>
            <a:r>
              <a:rPr lang="ru-RU" b="1" dirty="0">
                <a:solidFill>
                  <a:srgbClr val="0070C0"/>
                </a:solidFill>
              </a:rPr>
              <a:t>«Поиск решений» </a:t>
            </a:r>
            <a:r>
              <a:rPr lang="ru-RU" dirty="0">
                <a:solidFill>
                  <a:schemeClr val="tx1"/>
                </a:solidFill>
              </a:rPr>
              <a:t>и выставляю параметры как на картинке.</a:t>
            </a:r>
            <a:endParaRPr lang="ru-RU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В итоге </a:t>
            </a:r>
            <a:r>
              <a:rPr lang="ru-RU" b="1" dirty="0"/>
              <a:t>получаю корни, которые совпадают с корнями, полученными предыдущими способами, значит, корни найдены верно</a:t>
            </a:r>
            <a:endParaRPr lang="ru-RU" b="1" dirty="0">
              <a:solidFill>
                <a:srgbClr val="FFC000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1A6A84-1F0D-4058-8EE9-1F83B65D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9" y="3781887"/>
            <a:ext cx="11195701" cy="231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13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392</TotalTime>
  <Words>1398</Words>
  <Application>Microsoft Office PowerPoint</Application>
  <PresentationFormat>Широкоэкранный</PresentationFormat>
  <Paragraphs>88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Calisto MT</vt:lpstr>
      <vt:lpstr>Cambria Math</vt:lpstr>
      <vt:lpstr>Wingdings 2</vt:lpstr>
      <vt:lpstr>Сланец</vt:lpstr>
      <vt:lpstr>Отчёт о выполнении объединённой работы</vt:lpstr>
      <vt:lpstr>Презентация PowerPoint</vt:lpstr>
      <vt:lpstr>Презентация PowerPoint</vt:lpstr>
      <vt:lpstr>EXCEL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MATLAB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 выполнении объединённой работы</dc:title>
  <dc:creator>Ярослав Ханевский</dc:creator>
  <cp:lastModifiedBy>Ярослав Ханевский</cp:lastModifiedBy>
  <cp:revision>18</cp:revision>
  <dcterms:created xsi:type="dcterms:W3CDTF">2023-12-21T13:24:13Z</dcterms:created>
  <dcterms:modified xsi:type="dcterms:W3CDTF">2023-12-21T19:57:05Z</dcterms:modified>
</cp:coreProperties>
</file>