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59" r:id="rId5"/>
    <p:sldId id="260" r:id="rId6"/>
    <p:sldId id="261" r:id="rId7"/>
    <p:sldId id="262" r:id="rId8"/>
    <p:sldId id="263" r:id="rId9"/>
    <p:sldId id="266"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9" d="100"/>
          <a:sy n="89"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F27667C-8636-4A97-B4C7-D273A4692FD6}" type="datetimeFigureOut">
              <a:rPr lang="en-IN" smtClean="0"/>
              <a:t>09-08-2024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71911846-F982-446C-B70D-2CF592308BBA}"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6188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27667C-8636-4A97-B4C7-D273A4692FD6}" type="datetimeFigureOut">
              <a:rPr lang="en-IN" smtClean="0"/>
              <a:t>09-08-2024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911846-F982-446C-B70D-2CF592308BBA}" type="slidenum">
              <a:rPr lang="en-IN" smtClean="0"/>
              <a:t>‹#›</a:t>
            </a:fld>
            <a:endParaRPr lang="en-IN"/>
          </a:p>
        </p:txBody>
      </p:sp>
    </p:spTree>
    <p:extLst>
      <p:ext uri="{BB962C8B-B14F-4D97-AF65-F5344CB8AC3E}">
        <p14:creationId xmlns:p14="http://schemas.microsoft.com/office/powerpoint/2010/main" val="1979922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27667C-8636-4A97-B4C7-D273A4692FD6}"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911846-F982-446C-B70D-2CF592308BBA}"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46476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27667C-8636-4A97-B4C7-D273A4692FD6}"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911846-F982-446C-B70D-2CF592308BBA}"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7789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27667C-8636-4A97-B4C7-D273A4692FD6}"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911846-F982-446C-B70D-2CF592308BBA}" type="slidenum">
              <a:rPr lang="en-IN" smtClean="0"/>
              <a:t>‹#›</a:t>
            </a:fld>
            <a:endParaRPr lang="en-IN"/>
          </a:p>
        </p:txBody>
      </p:sp>
    </p:spTree>
    <p:extLst>
      <p:ext uri="{BB962C8B-B14F-4D97-AF65-F5344CB8AC3E}">
        <p14:creationId xmlns:p14="http://schemas.microsoft.com/office/powerpoint/2010/main" val="375208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27667C-8636-4A97-B4C7-D273A4692FD6}"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911846-F982-446C-B70D-2CF592308BBA}"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2326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27667C-8636-4A97-B4C7-D273A4692FD6}"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911846-F982-446C-B70D-2CF592308BBA}"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37866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27667C-8636-4A97-B4C7-D273A4692FD6}"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911846-F982-446C-B70D-2CF592308BBA}"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35683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27667C-8636-4A97-B4C7-D273A4692FD6}"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911846-F982-446C-B70D-2CF592308BBA}"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9485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27667C-8636-4A97-B4C7-D273A4692FD6}"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911846-F982-446C-B70D-2CF592308BBA}" type="slidenum">
              <a:rPr lang="en-IN" smtClean="0"/>
              <a:t>‹#›</a:t>
            </a:fld>
            <a:endParaRPr lang="en-IN"/>
          </a:p>
        </p:txBody>
      </p:sp>
    </p:spTree>
    <p:extLst>
      <p:ext uri="{BB962C8B-B14F-4D97-AF65-F5344CB8AC3E}">
        <p14:creationId xmlns:p14="http://schemas.microsoft.com/office/powerpoint/2010/main" val="3669054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27667C-8636-4A97-B4C7-D273A4692FD6}"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911846-F982-446C-B70D-2CF592308BBA}"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8467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27667C-8636-4A97-B4C7-D273A4692FD6}" type="datetimeFigureOut">
              <a:rPr lang="en-IN" smtClean="0"/>
              <a:t>09-08-2024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911846-F982-446C-B70D-2CF592308BBA}" type="slidenum">
              <a:rPr lang="en-IN" smtClean="0"/>
              <a:t>‹#›</a:t>
            </a:fld>
            <a:endParaRPr lang="en-IN"/>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2779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27667C-8636-4A97-B4C7-D273A4692FD6}" type="datetimeFigureOut">
              <a:rPr lang="en-IN" smtClean="0"/>
              <a:t>09-08-2024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911846-F982-446C-B70D-2CF592308BBA}"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6220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27667C-8636-4A97-B4C7-D273A4692FD6}" type="datetimeFigureOut">
              <a:rPr lang="en-IN" smtClean="0"/>
              <a:t>09-08-2024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911846-F982-446C-B70D-2CF592308BBA}"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528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27667C-8636-4A97-B4C7-D273A4692FD6}" type="datetimeFigureOut">
              <a:rPr lang="en-IN" smtClean="0"/>
              <a:t>09-08-2024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1911846-F982-446C-B70D-2CF592308BBA}" type="slidenum">
              <a:rPr lang="en-IN" smtClean="0"/>
              <a:t>‹#›</a:t>
            </a:fld>
            <a:endParaRPr lang="en-IN"/>
          </a:p>
        </p:txBody>
      </p:sp>
    </p:spTree>
    <p:extLst>
      <p:ext uri="{BB962C8B-B14F-4D97-AF65-F5344CB8AC3E}">
        <p14:creationId xmlns:p14="http://schemas.microsoft.com/office/powerpoint/2010/main" val="4259102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27667C-8636-4A97-B4C7-D273A4692FD6}" type="datetimeFigureOut">
              <a:rPr lang="en-IN" smtClean="0"/>
              <a:t>09-08-2024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911846-F982-446C-B70D-2CF592308BBA}"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6056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27667C-8636-4A97-B4C7-D273A4692FD6}" type="datetimeFigureOut">
              <a:rPr lang="en-IN" smtClean="0"/>
              <a:t>09-08-2024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911846-F982-446C-B70D-2CF592308BBA}" type="slidenum">
              <a:rPr lang="en-IN" smtClean="0"/>
              <a:t>‹#›</a:t>
            </a:fld>
            <a:endParaRPr lang="en-IN"/>
          </a:p>
        </p:txBody>
      </p:sp>
    </p:spTree>
    <p:extLst>
      <p:ext uri="{BB962C8B-B14F-4D97-AF65-F5344CB8AC3E}">
        <p14:creationId xmlns:p14="http://schemas.microsoft.com/office/powerpoint/2010/main" val="3235617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F27667C-8636-4A97-B4C7-D273A4692FD6}" type="datetimeFigureOut">
              <a:rPr lang="en-IN" smtClean="0"/>
              <a:t>09-08-2024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1911846-F982-446C-B70D-2CF592308BBA}" type="slidenum">
              <a:rPr lang="en-IN" smtClean="0"/>
              <a:t>‹#›</a:t>
            </a:fld>
            <a:endParaRPr lang="en-IN"/>
          </a:p>
        </p:txBody>
      </p:sp>
    </p:spTree>
    <p:extLst>
      <p:ext uri="{BB962C8B-B14F-4D97-AF65-F5344CB8AC3E}">
        <p14:creationId xmlns:p14="http://schemas.microsoft.com/office/powerpoint/2010/main" val="3393795459"/>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6B191-167D-E694-0E2A-AF1BF39194DA}"/>
              </a:ext>
            </a:extLst>
          </p:cNvPr>
          <p:cNvSpPr>
            <a:spLocks noGrp="1"/>
          </p:cNvSpPr>
          <p:nvPr>
            <p:ph type="ctrTitle"/>
          </p:nvPr>
        </p:nvSpPr>
        <p:spPr>
          <a:xfrm>
            <a:off x="2692398" y="1731981"/>
            <a:ext cx="6815669" cy="1654683"/>
          </a:xfrm>
        </p:spPr>
        <p:txBody>
          <a:bodyPr>
            <a:normAutofit fontScale="90000"/>
          </a:bodyPr>
          <a:lstStyle/>
          <a:p>
            <a:r>
              <a:rPr lang="en-US" sz="4800" b="1" i="0" dirty="0">
                <a:solidFill>
                  <a:schemeClr val="accent2">
                    <a:lumMod val="50000"/>
                  </a:schemeClr>
                </a:solidFill>
                <a:effectLst/>
                <a:latin typeface="poppins" panose="00000500000000000000" pitchFamily="2" charset="0"/>
              </a:rPr>
              <a:t>FOREST FIRE DETECTION USING CNN </a:t>
            </a:r>
            <a:endParaRPr lang="en-IN" sz="4800" dirty="0">
              <a:solidFill>
                <a:schemeClr val="accent2">
                  <a:lumMod val="50000"/>
                </a:schemeClr>
              </a:solidFill>
            </a:endParaRPr>
          </a:p>
        </p:txBody>
      </p:sp>
      <p:sp>
        <p:nvSpPr>
          <p:cNvPr id="3" name="Subtitle 2">
            <a:extLst>
              <a:ext uri="{FF2B5EF4-FFF2-40B4-BE49-F238E27FC236}">
                <a16:creationId xmlns:a16="http://schemas.microsoft.com/office/drawing/2014/main" id="{5177892A-7FA4-B313-625E-E57F16777789}"/>
              </a:ext>
            </a:extLst>
          </p:cNvPr>
          <p:cNvSpPr>
            <a:spLocks noGrp="1"/>
          </p:cNvSpPr>
          <p:nvPr>
            <p:ph type="subTitle" idx="1"/>
          </p:nvPr>
        </p:nvSpPr>
        <p:spPr>
          <a:xfrm>
            <a:off x="1238923" y="3933179"/>
            <a:ext cx="10058400" cy="1143000"/>
          </a:xfrm>
        </p:spPr>
        <p:txBody>
          <a:bodyPr/>
          <a:lstStyle/>
          <a:p>
            <a:r>
              <a:rPr lang="en-US" b="1" dirty="0">
                <a:solidFill>
                  <a:schemeClr val="accent2">
                    <a:lumMod val="50000"/>
                  </a:schemeClr>
                </a:solidFill>
              </a:rPr>
              <a:t>PRESENTED BY:</a:t>
            </a:r>
          </a:p>
          <a:p>
            <a:r>
              <a:rPr lang="en-US" b="1" dirty="0">
                <a:solidFill>
                  <a:schemeClr val="accent2">
                    <a:lumMod val="50000"/>
                  </a:schemeClr>
                </a:solidFill>
              </a:rPr>
              <a:t>YARRACHANDANA</a:t>
            </a:r>
            <a:endParaRPr lang="en-IN" b="1" dirty="0">
              <a:solidFill>
                <a:schemeClr val="accent2">
                  <a:lumMod val="50000"/>
                </a:schemeClr>
              </a:solidFill>
            </a:endParaRPr>
          </a:p>
        </p:txBody>
      </p:sp>
    </p:spTree>
    <p:extLst>
      <p:ext uri="{BB962C8B-B14F-4D97-AF65-F5344CB8AC3E}">
        <p14:creationId xmlns:p14="http://schemas.microsoft.com/office/powerpoint/2010/main" val="11236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B73FE2-C5BD-6546-0296-9CCC22166DF8}"/>
              </a:ext>
            </a:extLst>
          </p:cNvPr>
          <p:cNvSpPr txBox="1"/>
          <p:nvPr/>
        </p:nvSpPr>
        <p:spPr>
          <a:xfrm>
            <a:off x="602428" y="2000528"/>
            <a:ext cx="10779163" cy="3416320"/>
          </a:xfrm>
          <a:prstGeom prst="rect">
            <a:avLst/>
          </a:prstGeom>
          <a:noFill/>
        </p:spPr>
        <p:txBody>
          <a:bodyPr wrap="square">
            <a:spAutoFit/>
          </a:bodyPr>
          <a:lstStyle/>
          <a:p>
            <a:pPr marL="285750" indent="-285750">
              <a:buFont typeface="Wingdings" panose="05000000000000000000" pitchFamily="2" charset="2"/>
              <a:buChar char="§"/>
            </a:pPr>
            <a:r>
              <a:rPr lang="en-IN" sz="2400" dirty="0"/>
              <a:t>Subsampling or pooling is where the dimensions of feature vectors are reduced. Further, high-level abstraction happens with these feature vectors in a fully connected layer.</a:t>
            </a:r>
          </a:p>
          <a:p>
            <a:pPr marL="285750" indent="-285750">
              <a:buFont typeface="Wingdings" panose="05000000000000000000" pitchFamily="2" charset="2"/>
              <a:buChar char="§"/>
            </a:pPr>
            <a:r>
              <a:rPr lang="en-IN" sz="2400" dirty="0"/>
              <a:t>The weights on the convolutional layer and fully connected layer are called neurons. They help better represent data while training the model.</a:t>
            </a:r>
          </a:p>
          <a:p>
            <a:pPr marL="285750" indent="-285750">
              <a:buFont typeface="Wingdings" panose="05000000000000000000" pitchFamily="2" charset="2"/>
              <a:buChar char="§"/>
            </a:pPr>
            <a:r>
              <a:rPr lang="en-IN" sz="2400" dirty="0"/>
              <a:t>At last, an activation function named 'SIGMOID' classifies the image as fire or non-lire. And it activates the respective neuron.</a:t>
            </a:r>
          </a:p>
          <a:p>
            <a:pPr marL="285750" indent="-285750">
              <a:buFont typeface="Wingdings" panose="05000000000000000000" pitchFamily="2" charset="2"/>
              <a:buChar char="§"/>
            </a:pPr>
            <a:r>
              <a:rPr lang="en-IN" sz="2400" dirty="0"/>
              <a:t>In case we detect a fire, sending an alert to the fire control system would prevent the consequences. Else, we can continue with the analysis.</a:t>
            </a:r>
          </a:p>
        </p:txBody>
      </p:sp>
    </p:spTree>
    <p:extLst>
      <p:ext uri="{BB962C8B-B14F-4D97-AF65-F5344CB8AC3E}">
        <p14:creationId xmlns:p14="http://schemas.microsoft.com/office/powerpoint/2010/main" val="2074895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E0163-9707-484F-1B8E-FE12FB457880}"/>
              </a:ext>
            </a:extLst>
          </p:cNvPr>
          <p:cNvSpPr>
            <a:spLocks noGrp="1"/>
          </p:cNvSpPr>
          <p:nvPr>
            <p:ph type="title"/>
          </p:nvPr>
        </p:nvSpPr>
        <p:spPr/>
        <p:txBody>
          <a:bodyPr>
            <a:normAutofit/>
          </a:bodyPr>
          <a:lstStyle/>
          <a:p>
            <a:r>
              <a:rPr lang="en-US" sz="3600" b="1" dirty="0"/>
              <a:t>CONCLUSION:</a:t>
            </a:r>
            <a:endParaRPr lang="en-IN" sz="3600" b="1" dirty="0"/>
          </a:p>
        </p:txBody>
      </p:sp>
      <p:sp>
        <p:nvSpPr>
          <p:cNvPr id="3" name="Content Placeholder 2">
            <a:extLst>
              <a:ext uri="{FF2B5EF4-FFF2-40B4-BE49-F238E27FC236}">
                <a16:creationId xmlns:a16="http://schemas.microsoft.com/office/drawing/2014/main" id="{B9043703-07E0-21F4-C772-8C1F05E49D61}"/>
              </a:ext>
            </a:extLst>
          </p:cNvPr>
          <p:cNvSpPr>
            <a:spLocks noGrp="1"/>
          </p:cNvSpPr>
          <p:nvPr>
            <p:ph idx="1"/>
          </p:nvPr>
        </p:nvSpPr>
        <p:spPr/>
        <p:txBody>
          <a:bodyPr/>
          <a:lstStyle/>
          <a:p>
            <a:r>
              <a:rPr lang="en-US" dirty="0"/>
              <a:t>We have implemented a fire detection system to detect fire by capturing images. The system uses CNN, transfer learning, and image processing techniques. In this system, the VGG16 model is more accurate as compared to other deep learning models. After testing the VGG16 model, we interpreted that the system could produce results at 91% accuracy.</a:t>
            </a:r>
            <a:endParaRPr lang="en-IN" dirty="0"/>
          </a:p>
        </p:txBody>
      </p:sp>
    </p:spTree>
    <p:extLst>
      <p:ext uri="{BB962C8B-B14F-4D97-AF65-F5344CB8AC3E}">
        <p14:creationId xmlns:p14="http://schemas.microsoft.com/office/powerpoint/2010/main" val="661823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F111C-3F70-86AC-0891-D2CAC61650D2}"/>
              </a:ext>
            </a:extLst>
          </p:cNvPr>
          <p:cNvSpPr>
            <a:spLocks noGrp="1"/>
          </p:cNvSpPr>
          <p:nvPr>
            <p:ph type="title"/>
          </p:nvPr>
        </p:nvSpPr>
        <p:spPr/>
        <p:txBody>
          <a:bodyPr>
            <a:normAutofit/>
          </a:bodyPr>
          <a:lstStyle/>
          <a:p>
            <a:r>
              <a:rPr lang="en-US" sz="3600" b="1" dirty="0"/>
              <a:t>ABSTRACT:</a:t>
            </a:r>
            <a:endParaRPr lang="en-IN" sz="3600" b="1" dirty="0"/>
          </a:p>
        </p:txBody>
      </p:sp>
      <p:sp>
        <p:nvSpPr>
          <p:cNvPr id="3" name="Content Placeholder 2">
            <a:extLst>
              <a:ext uri="{FF2B5EF4-FFF2-40B4-BE49-F238E27FC236}">
                <a16:creationId xmlns:a16="http://schemas.microsoft.com/office/drawing/2014/main" id="{3A6C18F3-12BE-0CDD-30FE-6279F802F991}"/>
              </a:ext>
            </a:extLst>
          </p:cNvPr>
          <p:cNvSpPr>
            <a:spLocks noGrp="1"/>
          </p:cNvSpPr>
          <p:nvPr>
            <p:ph idx="1"/>
          </p:nvPr>
        </p:nvSpPr>
        <p:spPr>
          <a:xfrm>
            <a:off x="763793" y="2721685"/>
            <a:ext cx="10674892" cy="2259106"/>
          </a:xfrm>
        </p:spPr>
        <p:txBody>
          <a:bodyPr>
            <a:normAutofit fontScale="92500" lnSpcReduction="20000"/>
          </a:bodyPr>
          <a:lstStyle/>
          <a:p>
            <a:pPr>
              <a:buFont typeface="Wingdings" panose="05000000000000000000" pitchFamily="2" charset="2"/>
              <a:buChar char="§"/>
            </a:pPr>
            <a:r>
              <a:rPr lang="en-US" dirty="0"/>
              <a:t>Fire is a catastrophic event that swallows the essence of million habitants. It can cause drastic losses of human and animal lives, soil erosion, burnt vegetation, and more. A major percentage of trees, peatlands, moss, grass, lakes, and rivers are depleting. The National Center for Environmental Information reports that 2021 had 5,984 wildfires. Statistics state that wildfires are likely to increase by one-third by 2050. Carbon dioxide emissions are at an all-time high due to forest fires. We could reduce wildfires by planting more trees and making climate change, a global commitment. A reliable fire control system will prove beneficial in fulfilling this mission. HSI (Hue, Saturation, Intensity) model</a:t>
            </a:r>
            <a:endParaRPr lang="en-IN" dirty="0"/>
          </a:p>
        </p:txBody>
      </p:sp>
    </p:spTree>
    <p:extLst>
      <p:ext uri="{BB962C8B-B14F-4D97-AF65-F5344CB8AC3E}">
        <p14:creationId xmlns:p14="http://schemas.microsoft.com/office/powerpoint/2010/main" val="1517969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B7FD8-14D3-B79F-3246-2215845E4BDE}"/>
              </a:ext>
            </a:extLst>
          </p:cNvPr>
          <p:cNvSpPr>
            <a:spLocks noGrp="1"/>
          </p:cNvSpPr>
          <p:nvPr>
            <p:ph type="title"/>
          </p:nvPr>
        </p:nvSpPr>
        <p:spPr/>
        <p:txBody>
          <a:bodyPr>
            <a:normAutofit/>
          </a:bodyPr>
          <a:lstStyle/>
          <a:p>
            <a:r>
              <a:rPr lang="en-US" sz="3600" b="1" dirty="0"/>
              <a:t>INTRODUCTION:</a:t>
            </a:r>
            <a:endParaRPr lang="en-IN" sz="3600" b="1" dirty="0"/>
          </a:p>
        </p:txBody>
      </p:sp>
      <p:sp>
        <p:nvSpPr>
          <p:cNvPr id="3" name="Content Placeholder 2">
            <a:extLst>
              <a:ext uri="{FF2B5EF4-FFF2-40B4-BE49-F238E27FC236}">
                <a16:creationId xmlns:a16="http://schemas.microsoft.com/office/drawing/2014/main" id="{3B701C78-69E3-6A18-9BBB-2CFB5B15B3B5}"/>
              </a:ext>
            </a:extLst>
          </p:cNvPr>
          <p:cNvSpPr>
            <a:spLocks noGrp="1"/>
          </p:cNvSpPr>
          <p:nvPr>
            <p:ph idx="1"/>
          </p:nvPr>
        </p:nvSpPr>
        <p:spPr>
          <a:xfrm>
            <a:off x="1032734" y="2872292"/>
            <a:ext cx="9983097" cy="3003576"/>
          </a:xfrm>
        </p:spPr>
        <p:txBody>
          <a:bodyPr>
            <a:normAutofit fontScale="92500" lnSpcReduction="20000"/>
          </a:bodyPr>
          <a:lstStyle/>
          <a:p>
            <a:pPr marL="0" indent="0" algn="just">
              <a:buNone/>
            </a:pPr>
            <a:r>
              <a:rPr lang="en-US" dirty="0"/>
              <a:t> Fire is an uncontrollable disaster to ecological systems, infrastructures, and human and animal lives. Often fire breakouts happen in schools, colleges, banks, and open areas. With the faster urbanization process, taller buildings appear around us. This change makes the wildfires more frequent and causes damage to human lives and property. A reliable system must be in place to lessen wildfires since fire is a threat to human life and all biological communities. As the damages can be devastating, early fire detection is becoming more and more urgent. A key aspect of fire detection is identifying a fire emergency early to alert the residents and firefighters. The Convolutional Neural Network is an algorithm that classifies images with a high degree of accuracy and with good performance. We aim to improve the accuracy by designing a custom model</a:t>
            </a:r>
            <a:endParaRPr lang="en-IN" dirty="0"/>
          </a:p>
        </p:txBody>
      </p:sp>
    </p:spTree>
    <p:extLst>
      <p:ext uri="{BB962C8B-B14F-4D97-AF65-F5344CB8AC3E}">
        <p14:creationId xmlns:p14="http://schemas.microsoft.com/office/powerpoint/2010/main" val="1985443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4D24F-D271-AC04-CCB3-07E37180C2C7}"/>
              </a:ext>
            </a:extLst>
          </p:cNvPr>
          <p:cNvSpPr>
            <a:spLocks noGrp="1"/>
          </p:cNvSpPr>
          <p:nvPr>
            <p:ph type="title"/>
          </p:nvPr>
        </p:nvSpPr>
        <p:spPr/>
        <p:txBody>
          <a:bodyPr>
            <a:normAutofit/>
          </a:bodyPr>
          <a:lstStyle/>
          <a:p>
            <a:r>
              <a:rPr lang="en-US" sz="3600" b="1" dirty="0"/>
              <a:t>EXISTING SYSTEM:</a:t>
            </a:r>
            <a:endParaRPr lang="en-IN" sz="3600" b="1" dirty="0"/>
          </a:p>
        </p:txBody>
      </p:sp>
      <p:sp>
        <p:nvSpPr>
          <p:cNvPr id="3" name="Content Placeholder 2">
            <a:extLst>
              <a:ext uri="{FF2B5EF4-FFF2-40B4-BE49-F238E27FC236}">
                <a16:creationId xmlns:a16="http://schemas.microsoft.com/office/drawing/2014/main" id="{A621F1D1-5301-526A-A3F8-F3B007B4535C}"/>
              </a:ext>
            </a:extLst>
          </p:cNvPr>
          <p:cNvSpPr>
            <a:spLocks noGrp="1"/>
          </p:cNvSpPr>
          <p:nvPr>
            <p:ph idx="1"/>
          </p:nvPr>
        </p:nvSpPr>
        <p:spPr>
          <a:xfrm>
            <a:off x="581192" y="2592593"/>
            <a:ext cx="11029615" cy="2721686"/>
          </a:xfrm>
        </p:spPr>
        <p:txBody>
          <a:bodyPr>
            <a:normAutofit fontScale="92500" lnSpcReduction="20000"/>
          </a:bodyPr>
          <a:lstStyle/>
          <a:p>
            <a:r>
              <a:rPr lang="en-US" dirty="0"/>
              <a:t>Extracted images for the candidate fire area using an HSI model to calculate the flame color. This will help in identifying the fire area. Though, color-based fire detection methods are vulnerable to </a:t>
            </a:r>
            <a:r>
              <a:rPr lang="en-US" dirty="0" err="1"/>
              <a:t>environmatal</a:t>
            </a:r>
            <a:r>
              <a:rPr lang="en-US" dirty="0"/>
              <a:t> factors such as lighting and shadow. Adopting the Bayes classifier method to detect fires based on extra features such as the area, surface, and the edges of the fire pixels we find in the frames of every single image to color. Mueller proposed the neural network-based fire detection method using optical flow for the fire area. We combine two different optical flow models in that method. These two combined models, then distinguish between fire and moving objects. Foggia proposed a multi-expert system that combines the analytical results of fire color, shape, and motion characteristics.</a:t>
            </a:r>
            <a:endParaRPr lang="en-IN" dirty="0"/>
          </a:p>
        </p:txBody>
      </p:sp>
    </p:spTree>
    <p:extLst>
      <p:ext uri="{BB962C8B-B14F-4D97-AF65-F5344CB8AC3E}">
        <p14:creationId xmlns:p14="http://schemas.microsoft.com/office/powerpoint/2010/main" val="1632521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5BA56-EA3D-1A35-869D-4A854A69D65A}"/>
              </a:ext>
            </a:extLst>
          </p:cNvPr>
          <p:cNvSpPr>
            <a:spLocks noGrp="1"/>
          </p:cNvSpPr>
          <p:nvPr>
            <p:ph type="title"/>
          </p:nvPr>
        </p:nvSpPr>
        <p:spPr/>
        <p:txBody>
          <a:bodyPr>
            <a:normAutofit/>
          </a:bodyPr>
          <a:lstStyle/>
          <a:p>
            <a:r>
              <a:rPr lang="en-US" sz="3600" b="1" dirty="0"/>
              <a:t>PROPOSED SYSTEM:</a:t>
            </a:r>
            <a:endParaRPr lang="en-IN" sz="3600" b="1" dirty="0"/>
          </a:p>
        </p:txBody>
      </p:sp>
      <p:sp>
        <p:nvSpPr>
          <p:cNvPr id="3" name="Content Placeholder 2">
            <a:extLst>
              <a:ext uri="{FF2B5EF4-FFF2-40B4-BE49-F238E27FC236}">
                <a16:creationId xmlns:a16="http://schemas.microsoft.com/office/drawing/2014/main" id="{8194DF45-B634-B706-0178-D7C2FD636EFB}"/>
              </a:ext>
            </a:extLst>
          </p:cNvPr>
          <p:cNvSpPr>
            <a:spLocks noGrp="1"/>
          </p:cNvSpPr>
          <p:nvPr>
            <p:ph idx="1"/>
          </p:nvPr>
        </p:nvSpPr>
        <p:spPr>
          <a:xfrm>
            <a:off x="581192" y="2506531"/>
            <a:ext cx="11029615" cy="2796989"/>
          </a:xfrm>
        </p:spPr>
        <p:txBody>
          <a:bodyPr>
            <a:normAutofit lnSpcReduction="10000"/>
          </a:bodyPr>
          <a:lstStyle/>
          <a:p>
            <a:r>
              <a:rPr lang="en-US" dirty="0"/>
              <a:t>Real-world data is generally complex and consists of missing, inconsistent values. Those datasets in unusable format are complex to use within machine learning models. So, to remove these noises and make the data readable, we first performed data pre-processing.</a:t>
            </a:r>
          </a:p>
          <a:p>
            <a:r>
              <a:rPr lang="en-US" dirty="0"/>
              <a:t>Data pre-processing is mandatory for cleaning the data and making it suitable for a deep learning model that helps increase the accuracy and efficiency of the model. In the proposed system, as there are images, we need to pre- process them to remove any inconsistencies in the data.</a:t>
            </a:r>
            <a:endParaRPr lang="en-IN" dirty="0"/>
          </a:p>
        </p:txBody>
      </p:sp>
    </p:spTree>
    <p:extLst>
      <p:ext uri="{BB962C8B-B14F-4D97-AF65-F5344CB8AC3E}">
        <p14:creationId xmlns:p14="http://schemas.microsoft.com/office/powerpoint/2010/main" val="3920514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EB181-0206-FB30-5EAB-0347C494867F}"/>
              </a:ext>
            </a:extLst>
          </p:cNvPr>
          <p:cNvSpPr>
            <a:spLocks noGrp="1"/>
          </p:cNvSpPr>
          <p:nvPr>
            <p:ph type="title"/>
          </p:nvPr>
        </p:nvSpPr>
        <p:spPr/>
        <p:txBody>
          <a:bodyPr>
            <a:normAutofit/>
          </a:bodyPr>
          <a:lstStyle/>
          <a:p>
            <a:r>
              <a:rPr lang="en-US" sz="3600" b="1" dirty="0"/>
              <a:t>SYSTEM ARCHITECTURE:</a:t>
            </a:r>
            <a:endParaRPr lang="en-IN" sz="3600" b="1" dirty="0"/>
          </a:p>
        </p:txBody>
      </p:sp>
      <p:pic>
        <p:nvPicPr>
          <p:cNvPr id="4" name="Picture 3">
            <a:extLst>
              <a:ext uri="{FF2B5EF4-FFF2-40B4-BE49-F238E27FC236}">
                <a16:creationId xmlns:a16="http://schemas.microsoft.com/office/drawing/2014/main" id="{14E212AA-6B66-6689-A1F7-1350AFD0CDC5}"/>
              </a:ext>
            </a:extLst>
          </p:cNvPr>
          <p:cNvPicPr>
            <a:picLocks noChangeAspect="1"/>
          </p:cNvPicPr>
          <p:nvPr/>
        </p:nvPicPr>
        <p:blipFill rotWithShape="1">
          <a:blip r:embed="rId2">
            <a:extLst>
              <a:ext uri="{28A0092B-C50C-407E-A947-70E740481C1C}">
                <a14:useLocalDpi xmlns:a14="http://schemas.microsoft.com/office/drawing/2010/main" val="0"/>
              </a:ext>
            </a:extLst>
          </a:blip>
          <a:srcRect l="10412" t="25051" r="50000" b="16125"/>
          <a:stretch/>
        </p:blipFill>
        <p:spPr>
          <a:xfrm>
            <a:off x="2137186" y="2463501"/>
            <a:ext cx="7917627" cy="3743662"/>
          </a:xfrm>
          <a:prstGeom prst="rect">
            <a:avLst/>
          </a:prstGeom>
        </p:spPr>
      </p:pic>
    </p:spTree>
    <p:extLst>
      <p:ext uri="{BB962C8B-B14F-4D97-AF65-F5344CB8AC3E}">
        <p14:creationId xmlns:p14="http://schemas.microsoft.com/office/powerpoint/2010/main" val="2470295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8C557-D68A-B54F-80E2-BEC939480C0C}"/>
              </a:ext>
            </a:extLst>
          </p:cNvPr>
          <p:cNvSpPr>
            <a:spLocks noGrp="1"/>
          </p:cNvSpPr>
          <p:nvPr>
            <p:ph type="title"/>
          </p:nvPr>
        </p:nvSpPr>
        <p:spPr/>
        <p:txBody>
          <a:bodyPr>
            <a:normAutofit/>
          </a:bodyPr>
          <a:lstStyle/>
          <a:p>
            <a:r>
              <a:rPr lang="en-US" sz="3600" b="1" dirty="0"/>
              <a:t>TRAINING OF MODEL:</a:t>
            </a:r>
            <a:endParaRPr lang="en-IN" sz="3600" b="1" dirty="0"/>
          </a:p>
        </p:txBody>
      </p:sp>
      <p:pic>
        <p:nvPicPr>
          <p:cNvPr id="4" name="Picture 3">
            <a:extLst>
              <a:ext uri="{FF2B5EF4-FFF2-40B4-BE49-F238E27FC236}">
                <a16:creationId xmlns:a16="http://schemas.microsoft.com/office/drawing/2014/main" id="{85F68151-7692-68A1-2C87-1C5FAB716F8C}"/>
              </a:ext>
            </a:extLst>
          </p:cNvPr>
          <p:cNvPicPr>
            <a:picLocks noChangeAspect="1"/>
          </p:cNvPicPr>
          <p:nvPr/>
        </p:nvPicPr>
        <p:blipFill rotWithShape="1">
          <a:blip r:embed="rId2">
            <a:extLst>
              <a:ext uri="{28A0092B-C50C-407E-A947-70E740481C1C}">
                <a14:useLocalDpi xmlns:a14="http://schemas.microsoft.com/office/drawing/2010/main" val="0"/>
              </a:ext>
            </a:extLst>
          </a:blip>
          <a:srcRect l="49912" t="17569" r="10813" b="50000"/>
          <a:stretch/>
        </p:blipFill>
        <p:spPr>
          <a:xfrm>
            <a:off x="801804" y="2431229"/>
            <a:ext cx="10848727" cy="3668358"/>
          </a:xfrm>
          <a:prstGeom prst="rect">
            <a:avLst/>
          </a:prstGeom>
        </p:spPr>
      </p:pic>
    </p:spTree>
    <p:extLst>
      <p:ext uri="{BB962C8B-B14F-4D97-AF65-F5344CB8AC3E}">
        <p14:creationId xmlns:p14="http://schemas.microsoft.com/office/powerpoint/2010/main" val="560120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06B8D-5D0D-6697-C2D9-3378AE21969C}"/>
              </a:ext>
            </a:extLst>
          </p:cNvPr>
          <p:cNvSpPr>
            <a:spLocks noGrp="1"/>
          </p:cNvSpPr>
          <p:nvPr>
            <p:ph type="title"/>
          </p:nvPr>
        </p:nvSpPr>
        <p:spPr>
          <a:xfrm>
            <a:off x="1295402" y="982132"/>
            <a:ext cx="8870574" cy="1303867"/>
          </a:xfrm>
        </p:spPr>
        <p:txBody>
          <a:bodyPr>
            <a:normAutofit/>
          </a:bodyPr>
          <a:lstStyle/>
          <a:p>
            <a:r>
              <a:rPr lang="en-US" sz="3600" b="1" dirty="0"/>
              <a:t>ALGORITHM:</a:t>
            </a:r>
            <a:endParaRPr lang="en-IN" sz="3600" b="1" dirty="0"/>
          </a:p>
        </p:txBody>
      </p:sp>
      <p:pic>
        <p:nvPicPr>
          <p:cNvPr id="4" name="Picture 3">
            <a:extLst>
              <a:ext uri="{FF2B5EF4-FFF2-40B4-BE49-F238E27FC236}">
                <a16:creationId xmlns:a16="http://schemas.microsoft.com/office/drawing/2014/main" id="{A6BF59CA-319E-43C6-9C15-F5E81CA0BDE9}"/>
              </a:ext>
            </a:extLst>
          </p:cNvPr>
          <p:cNvPicPr>
            <a:picLocks noChangeAspect="1"/>
          </p:cNvPicPr>
          <p:nvPr/>
        </p:nvPicPr>
        <p:blipFill rotWithShape="1">
          <a:blip r:embed="rId2">
            <a:extLst>
              <a:ext uri="{28A0092B-C50C-407E-A947-70E740481C1C}">
                <a14:useLocalDpi xmlns:a14="http://schemas.microsoft.com/office/drawing/2010/main" val="0"/>
              </a:ext>
            </a:extLst>
          </a:blip>
          <a:srcRect l="53778" t="9385" r="13104" b="32078"/>
          <a:stretch/>
        </p:blipFill>
        <p:spPr>
          <a:xfrm>
            <a:off x="2556734" y="2441987"/>
            <a:ext cx="7078531" cy="3743661"/>
          </a:xfrm>
          <a:prstGeom prst="rect">
            <a:avLst/>
          </a:prstGeom>
        </p:spPr>
      </p:pic>
    </p:spTree>
    <p:extLst>
      <p:ext uri="{BB962C8B-B14F-4D97-AF65-F5344CB8AC3E}">
        <p14:creationId xmlns:p14="http://schemas.microsoft.com/office/powerpoint/2010/main" val="2259557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2F5C52-4675-854F-3A5B-E2F8C731B1A3}"/>
              </a:ext>
            </a:extLst>
          </p:cNvPr>
          <p:cNvSpPr txBox="1"/>
          <p:nvPr/>
        </p:nvSpPr>
        <p:spPr>
          <a:xfrm>
            <a:off x="731521" y="1658983"/>
            <a:ext cx="10262794" cy="3785652"/>
          </a:xfrm>
          <a:prstGeom prst="rect">
            <a:avLst/>
          </a:prstGeom>
          <a:noFill/>
        </p:spPr>
        <p:txBody>
          <a:bodyPr wrap="square">
            <a:spAutoFit/>
          </a:bodyPr>
          <a:lstStyle/>
          <a:p>
            <a:pPr marL="285750" indent="-285750">
              <a:buFont typeface="Wingdings" panose="05000000000000000000" pitchFamily="2" charset="2"/>
              <a:buChar char="§"/>
            </a:pPr>
            <a:r>
              <a:rPr lang="en-IN" sz="2400" dirty="0"/>
              <a:t>Capture real-time images through the camera. We can also do this using surveillance cameras to cut down on costs. The captured image undergoes processing through various layers of system architecture. For example, data pre-processing, max pooling, fully connected layer, etc.</a:t>
            </a:r>
          </a:p>
          <a:p>
            <a:pPr marL="285750" indent="-285750">
              <a:buFont typeface="Wingdings" panose="05000000000000000000" pitchFamily="2" charset="2"/>
              <a:buChar char="§"/>
            </a:pPr>
            <a:r>
              <a:rPr lang="en-US" sz="2400" dirty="0"/>
              <a:t>The input layer communicates with the output shape going through the convolutional layer. Generates the kernel of 3x3 every time it does the computation.</a:t>
            </a:r>
          </a:p>
          <a:p>
            <a:pPr marL="285750" indent="-285750">
              <a:buFont typeface="Wingdings" panose="05000000000000000000" pitchFamily="2" charset="2"/>
              <a:buChar char="§"/>
            </a:pPr>
            <a:r>
              <a:rPr lang="en-US" sz="2400" dirty="0"/>
              <a:t>Feature maps are the output generated in convolutional processing. These feature maps are of varied sizes.</a:t>
            </a:r>
          </a:p>
          <a:p>
            <a:pPr marL="285750" indent="-285750">
              <a:buFont typeface="Wingdings" panose="05000000000000000000" pitchFamily="2" charset="2"/>
              <a:buChar char="§"/>
            </a:pPr>
            <a:r>
              <a:rPr lang="en-US" sz="2400" dirty="0"/>
              <a:t> These feature maps become the input to the next process called subsampling</a:t>
            </a:r>
            <a:r>
              <a:rPr lang="en-US" sz="1800" dirty="0"/>
              <a:t>.</a:t>
            </a:r>
            <a:endParaRPr lang="en-IN" sz="1800" dirty="0"/>
          </a:p>
        </p:txBody>
      </p:sp>
    </p:spTree>
    <p:extLst>
      <p:ext uri="{BB962C8B-B14F-4D97-AF65-F5344CB8AC3E}">
        <p14:creationId xmlns:p14="http://schemas.microsoft.com/office/powerpoint/2010/main" val="243689779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59</TotalTime>
  <Words>825</Words>
  <Application>Microsoft Office PowerPoint</Application>
  <PresentationFormat>Widescreen</PresentationFormat>
  <Paragraphs>25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Garamond</vt:lpstr>
      <vt:lpstr>poppins</vt:lpstr>
      <vt:lpstr>Wingdings</vt:lpstr>
      <vt:lpstr>Organic</vt:lpstr>
      <vt:lpstr>FOREST FIRE DETECTION USING CNN </vt:lpstr>
      <vt:lpstr>ABSTRACT:</vt:lpstr>
      <vt:lpstr>INTRODUCTION:</vt:lpstr>
      <vt:lpstr>EXISTING SYSTEM:</vt:lpstr>
      <vt:lpstr>PROPOSED SYSTEM:</vt:lpstr>
      <vt:lpstr>SYSTEM ARCHITECTURE:</vt:lpstr>
      <vt:lpstr>TRAINING OF MODEL:</vt:lpstr>
      <vt:lpstr>ALGORITHM:</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FOREST FIRE DETECTION USING CNN </dc:title>
  <dc:creator>NRI</dc:creator>
  <cp:lastModifiedBy>NRI</cp:lastModifiedBy>
  <cp:revision>1</cp:revision>
  <dcterms:created xsi:type="dcterms:W3CDTF">2024-08-09T04:27:28Z</dcterms:created>
  <dcterms:modified xsi:type="dcterms:W3CDTF">2024-08-09T05:27:17Z</dcterms:modified>
</cp:coreProperties>
</file>