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sldIdLst>
    <p:sldId id="257" r:id="rId2"/>
    <p:sldId id="258" r:id="rId3"/>
    <p:sldId id="259" r:id="rId4"/>
    <p:sldId id="260" r:id="rId5"/>
    <p:sldId id="268" r:id="rId6"/>
    <p:sldId id="262" r:id="rId7"/>
    <p:sldId id="272" r:id="rId8"/>
    <p:sldId id="270" r:id="rId9"/>
    <p:sldId id="271" r:id="rId10"/>
    <p:sldId id="269" r:id="rId11"/>
    <p:sldId id="274" r:id="rId12"/>
    <p:sldId id="275" r:id="rId13"/>
    <p:sldId id="276" r:id="rId14"/>
    <p:sldId id="277" r:id="rId15"/>
    <p:sldId id="278" r:id="rId16"/>
    <p:sldId id="279" r:id="rId17"/>
    <p:sldId id="280" r:id="rId18"/>
    <p:sldId id="263" r:id="rId19"/>
    <p:sldId id="264" r:id="rId20"/>
    <p:sldId id="273" r:id="rId21"/>
    <p:sldId id="281" r:id="rId22"/>
    <p:sldId id="283" r:id="rId23"/>
    <p:sldId id="282" r:id="rId24"/>
    <p:sldId id="265"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Classifier</a:t>
            </a:r>
            <a:r>
              <a:rPr lang="en-US" baseline="0" dirty="0" smtClean="0"/>
              <a:t> Vs Accuracy</a:t>
            </a:r>
            <a:endParaRPr lang="en-US" dirty="0"/>
          </a:p>
        </c:rich>
      </c:tx>
    </c:title>
    <c:plotArea>
      <c:layout/>
      <c:barChart>
        <c:barDir val="col"/>
        <c:grouping val="clustered"/>
        <c:ser>
          <c:idx val="0"/>
          <c:order val="0"/>
          <c:tx>
            <c:strRef>
              <c:f>Sheet1!$B$1</c:f>
              <c:strCache>
                <c:ptCount val="1"/>
                <c:pt idx="0">
                  <c:v>Series 1</c:v>
                </c:pt>
              </c:strCache>
            </c:strRef>
          </c:tx>
          <c:cat>
            <c:strRef>
              <c:f>Sheet1!$A$2:$A$5</c:f>
              <c:strCache>
                <c:ptCount val="4"/>
                <c:pt idx="0">
                  <c:v>J48</c:v>
                </c:pt>
                <c:pt idx="1">
                  <c:v>Simple Cart</c:v>
                </c:pt>
                <c:pt idx="2">
                  <c:v>Random Forest </c:v>
                </c:pt>
                <c:pt idx="3">
                  <c:v>Descion Tree Classifier</c:v>
                </c:pt>
              </c:strCache>
            </c:strRef>
          </c:cat>
          <c:val>
            <c:numRef>
              <c:f>Sheet1!$B$2:$B$5</c:f>
              <c:numCache>
                <c:formatCode>General</c:formatCode>
                <c:ptCount val="4"/>
                <c:pt idx="0">
                  <c:v>58.3</c:v>
                </c:pt>
                <c:pt idx="1">
                  <c:v>59.1</c:v>
                </c:pt>
                <c:pt idx="2">
                  <c:v>45.7</c:v>
                </c:pt>
                <c:pt idx="3">
                  <c:v>91.19</c:v>
                </c:pt>
              </c:numCache>
            </c:numRef>
          </c:val>
        </c:ser>
        <c:axId val="134464256"/>
        <c:axId val="134465792"/>
      </c:barChart>
      <c:catAx>
        <c:axId val="134464256"/>
        <c:scaling>
          <c:orientation val="minMax"/>
        </c:scaling>
        <c:axPos val="b"/>
        <c:tickLblPos val="nextTo"/>
        <c:crossAx val="134465792"/>
        <c:crosses val="autoZero"/>
        <c:auto val="1"/>
        <c:lblAlgn val="ctr"/>
        <c:lblOffset val="100"/>
      </c:catAx>
      <c:valAx>
        <c:axId val="134465792"/>
        <c:scaling>
          <c:orientation val="minMax"/>
        </c:scaling>
        <c:axPos val="l"/>
        <c:majorGridlines/>
        <c:numFmt formatCode="General" sourceLinked="1"/>
        <c:tickLblPos val="nextTo"/>
        <c:crossAx val="134464256"/>
        <c:crosses val="autoZero"/>
        <c:crossBetween val="between"/>
      </c:valAx>
    </c:plotArea>
    <c:legend>
      <c:legendPos val="r"/>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3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8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5CC0D-3CC8-40BB-B29C-6607C6EEBB5E}" type="datetimeFigureOut">
              <a:rPr lang="en-IN" smtClean="0"/>
              <a:pPr/>
              <a:t>11-04-2020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8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5CC0D-3CC8-40BB-B29C-6607C6EEBB5E}" type="datetimeFigureOut">
              <a:rPr lang="en-IN" smtClean="0"/>
              <a:pPr/>
              <a:t>11-04-2020</a:t>
            </a:fld>
            <a:endParaRPr lang="en-IN"/>
          </a:p>
        </p:txBody>
      </p:sp>
      <p:sp>
        <p:nvSpPr>
          <p:cNvPr id="5" name="Footer Placeholder 4"/>
          <p:cNvSpPr>
            <a:spLocks noGrp="1"/>
          </p:cNvSpPr>
          <p:nvPr>
            <p:ph type="ftr" sz="quarter" idx="3"/>
          </p:nvPr>
        </p:nvSpPr>
        <p:spPr>
          <a:xfrm>
            <a:off x="4165600" y="635638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8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E6C81-10B0-4812-BCFB-54D3D35E6A6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alletsprojects.com/p/werkzeug/" TargetMode="External"/><Relationship Id="rId2" Type="http://schemas.openxmlformats.org/officeDocument/2006/relationships/hyperlink" Target="https://wsgi.readthedocs.io/" TargetMode="External"/><Relationship Id="rId1" Type="http://schemas.openxmlformats.org/officeDocument/2006/relationships/slideLayout" Target="../slideLayouts/slideLayout7.xml"/><Relationship Id="rId4" Type="http://schemas.openxmlformats.org/officeDocument/2006/relationships/hyperlink" Target="https://www.palletsprojects.com/p/jinj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www.qad.unimas.my/Function/ICTCompliance/inminds.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7839" y="255373"/>
            <a:ext cx="11302313" cy="369332"/>
          </a:xfrm>
          <a:prstGeom prst="rect">
            <a:avLst/>
          </a:prstGeom>
          <a:noFill/>
        </p:spPr>
        <p:txBody>
          <a:bodyPr wrap="square" rtlCol="0">
            <a:spAutoFit/>
          </a:bodyPr>
          <a:lstStyle/>
          <a:p>
            <a:endParaRPr lang="en-IN" dirty="0"/>
          </a:p>
        </p:txBody>
      </p:sp>
      <p:pic>
        <p:nvPicPr>
          <p:cNvPr id="3" name="Picture 2" descr="JNTUK Narasaraopet"/>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27911" y="351241"/>
            <a:ext cx="9496697" cy="1399182"/>
          </a:xfrm>
          <a:prstGeom prst="rect">
            <a:avLst/>
          </a:prstGeom>
          <a:noFill/>
          <a:ln>
            <a:noFill/>
          </a:ln>
        </p:spPr>
      </p:pic>
      <p:sp>
        <p:nvSpPr>
          <p:cNvPr id="4" name="TextBox 3"/>
          <p:cNvSpPr txBox="1"/>
          <p:nvPr/>
        </p:nvSpPr>
        <p:spPr>
          <a:xfrm>
            <a:off x="2889259" y="1637853"/>
            <a:ext cx="6128951" cy="400110"/>
          </a:xfrm>
          <a:prstGeom prst="rect">
            <a:avLst/>
          </a:prstGeom>
          <a:noFill/>
        </p:spPr>
        <p:txBody>
          <a:bodyPr wrap="square" rtlCol="0">
            <a:spAutoFit/>
          </a:bodyPr>
          <a:lstStyle/>
          <a:p>
            <a:r>
              <a:rPr lang="en-IN" sz="2000" b="1" dirty="0"/>
              <a:t>Department Of Computer Science and Engineering</a:t>
            </a:r>
            <a:endParaRPr lang="en-IN" sz="2000" dirty="0"/>
          </a:p>
        </p:txBody>
      </p:sp>
      <p:sp>
        <p:nvSpPr>
          <p:cNvPr id="5" name="TextBox 4"/>
          <p:cNvSpPr txBox="1"/>
          <p:nvPr/>
        </p:nvSpPr>
        <p:spPr>
          <a:xfrm>
            <a:off x="1342769" y="2010033"/>
            <a:ext cx="10322011" cy="1785104"/>
          </a:xfrm>
          <a:prstGeom prst="rect">
            <a:avLst/>
          </a:prstGeom>
          <a:noFill/>
        </p:spPr>
        <p:txBody>
          <a:bodyPr wrap="square" rtlCol="0">
            <a:spAutoFit/>
          </a:bodyPr>
          <a:lstStyle/>
          <a:p>
            <a:r>
              <a:rPr lang="en-IN" b="1" dirty="0" smtClean="0"/>
              <a:t>	</a:t>
            </a:r>
          </a:p>
          <a:p>
            <a:endParaRPr lang="en-IN" b="1" dirty="0"/>
          </a:p>
          <a:p>
            <a:r>
              <a:rPr lang="en-IN" b="1" dirty="0" smtClean="0"/>
              <a:t>	</a:t>
            </a:r>
            <a:r>
              <a:rPr lang="en-IN" sz="2800" b="1" dirty="0" smtClean="0"/>
              <a:t>STUDENT </a:t>
            </a:r>
            <a:r>
              <a:rPr lang="en-IN" sz="2800" b="1" dirty="0"/>
              <a:t>PERFORMANCE ANALYSIS SYSTEM </a:t>
            </a:r>
            <a:r>
              <a:rPr lang="en-IN" sz="2800" b="1" dirty="0" smtClean="0"/>
              <a:t>USING </a:t>
            </a:r>
          </a:p>
          <a:p>
            <a:r>
              <a:rPr lang="en-IN" sz="2800" b="1" dirty="0" smtClean="0"/>
              <a:t>			MACHINE LEARNING TECHNIQUES</a:t>
            </a:r>
            <a:endParaRPr lang="en-IN" sz="2800" dirty="0"/>
          </a:p>
          <a:p>
            <a:endParaRPr lang="en-IN" dirty="0"/>
          </a:p>
        </p:txBody>
      </p:sp>
      <p:sp>
        <p:nvSpPr>
          <p:cNvPr id="7" name="TextBox 6"/>
          <p:cNvSpPr txBox="1"/>
          <p:nvPr/>
        </p:nvSpPr>
        <p:spPr>
          <a:xfrm>
            <a:off x="922653" y="5651157"/>
            <a:ext cx="2776151" cy="369332"/>
          </a:xfrm>
          <a:prstGeom prst="rect">
            <a:avLst/>
          </a:prstGeom>
          <a:noFill/>
        </p:spPr>
        <p:txBody>
          <a:bodyPr wrap="square" rtlCol="0">
            <a:spAutoFit/>
          </a:bodyPr>
          <a:lstStyle/>
          <a:p>
            <a:r>
              <a:rPr lang="en-IN" b="1" dirty="0"/>
              <a:t> </a:t>
            </a:r>
            <a:endParaRPr lang="en-IN" b="1" dirty="0" smtClean="0"/>
          </a:p>
        </p:txBody>
      </p:sp>
    </p:spTree>
    <p:extLst>
      <p:ext uri="{BB962C8B-B14F-4D97-AF65-F5344CB8AC3E}">
        <p14:creationId xmlns:p14="http://schemas.microsoft.com/office/powerpoint/2010/main" xmlns="" val="2000826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85" y="237197"/>
            <a:ext cx="11321144" cy="646331"/>
          </a:xfrm>
          <a:prstGeom prst="rect">
            <a:avLst/>
          </a:prstGeom>
        </p:spPr>
        <p:txBody>
          <a:bodyPr wrap="square">
            <a:spAutoFit/>
          </a:bodyPr>
          <a:lstStyle/>
          <a:p>
            <a:pPr marL="342900" indent="-342900"/>
            <a:r>
              <a:rPr lang="en-US" b="1" dirty="0" smtClean="0"/>
              <a:t>6. Score Factors of decision tree classifiers which includes</a:t>
            </a:r>
          </a:p>
          <a:p>
            <a:pPr marL="342900" indent="-342900"/>
            <a:r>
              <a:rPr lang="en-US" b="1" dirty="0" smtClean="0"/>
              <a:t> accuracy,precision,recall,f1score,support,macro average, weighted average, confusion matrix</a:t>
            </a:r>
          </a:p>
        </p:txBody>
      </p:sp>
      <p:pic>
        <p:nvPicPr>
          <p:cNvPr id="5" name="Picture 4" descr="report.PNG"/>
          <p:cNvPicPr>
            <a:picLocks noChangeAspect="1"/>
          </p:cNvPicPr>
          <p:nvPr/>
        </p:nvPicPr>
        <p:blipFill>
          <a:blip r:embed="rId2" cstate="print"/>
          <a:stretch>
            <a:fillRect/>
          </a:stretch>
        </p:blipFill>
        <p:spPr>
          <a:xfrm>
            <a:off x="482571" y="1045028"/>
            <a:ext cx="9941589" cy="2352063"/>
          </a:xfrm>
          <a:prstGeom prst="rect">
            <a:avLst/>
          </a:prstGeom>
        </p:spPr>
      </p:pic>
      <p:pic>
        <p:nvPicPr>
          <p:cNvPr id="6" name="Picture 5" descr="result report.PNG"/>
          <p:cNvPicPr>
            <a:picLocks noChangeAspect="1"/>
          </p:cNvPicPr>
          <p:nvPr/>
        </p:nvPicPr>
        <p:blipFill>
          <a:blip r:embed="rId3" cstate="print"/>
          <a:stretch>
            <a:fillRect/>
          </a:stretch>
        </p:blipFill>
        <p:spPr>
          <a:xfrm>
            <a:off x="365764" y="3500847"/>
            <a:ext cx="10541727" cy="335715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96423" y="249404"/>
          <a:ext cx="8128000" cy="19304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Classifier</a:t>
                      </a:r>
                      <a:endParaRPr lang="en-US" dirty="0"/>
                    </a:p>
                  </a:txBody>
                  <a:tcPr/>
                </a:tc>
                <a:tc>
                  <a:txBody>
                    <a:bodyPr/>
                    <a:lstStyle/>
                    <a:p>
                      <a:r>
                        <a:rPr lang="en-US" dirty="0" smtClean="0"/>
                        <a:t>Accuracy score</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J48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58.3</a:t>
                      </a: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Simple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cart</a:t>
                      </a:r>
                      <a:endPar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59.1</a:t>
                      </a:r>
                    </a:p>
                  </a:txBody>
                  <a:tcPr/>
                </a:tc>
              </a:tr>
              <a:tr h="370840">
                <a:tc>
                  <a:txBody>
                    <a:bodyPr/>
                    <a:lstStyle/>
                    <a:p>
                      <a:r>
                        <a:rPr lang="en-US" sz="2000" dirty="0" smtClean="0">
                          <a:latin typeface="Times New Roman" panose="02020603050405020304" pitchFamily="18" charset="0"/>
                          <a:cs typeface="Times New Roman" panose="02020603050405020304" pitchFamily="18" charset="0"/>
                        </a:rPr>
                        <a:t>Random Forest Algorithm</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45.7</a:t>
                      </a:r>
                    </a:p>
                  </a:txBody>
                  <a:tcPr/>
                </a:tc>
              </a:tr>
              <a:tr h="370840">
                <a:tc>
                  <a:txBody>
                    <a:bodyPr/>
                    <a:lstStyle/>
                    <a:p>
                      <a:r>
                        <a:rPr lang="en-US" dirty="0" smtClean="0"/>
                        <a:t>Descion</a:t>
                      </a:r>
                      <a:r>
                        <a:rPr lang="en-US" baseline="0" dirty="0" smtClean="0"/>
                        <a:t> Tree classifier</a:t>
                      </a:r>
                      <a:endParaRPr lang="en-US" dirty="0"/>
                    </a:p>
                  </a:txBody>
                  <a:tcPr/>
                </a:tc>
                <a:tc>
                  <a:txBody>
                    <a:bodyPr/>
                    <a:lstStyle/>
                    <a:p>
                      <a:r>
                        <a:rPr lang="en-US" dirty="0" smtClean="0"/>
                        <a:t>91.19</a:t>
                      </a:r>
                      <a:endParaRPr lang="en-US" dirty="0"/>
                    </a:p>
                  </a:txBody>
                  <a:tcPr/>
                </a:tc>
              </a:tr>
            </a:tbl>
          </a:graphicData>
        </a:graphic>
      </p:graphicFrame>
      <p:graphicFrame>
        <p:nvGraphicFramePr>
          <p:cNvPr id="5" name="Chart 4"/>
          <p:cNvGraphicFramePr/>
          <p:nvPr/>
        </p:nvGraphicFramePr>
        <p:xfrm>
          <a:off x="1966687" y="2274150"/>
          <a:ext cx="8128000" cy="42572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1966" y="418016"/>
            <a:ext cx="10646228" cy="6463308"/>
          </a:xfrm>
          <a:prstGeom prst="rect">
            <a:avLst/>
          </a:prstGeom>
          <a:noFill/>
        </p:spPr>
        <p:txBody>
          <a:bodyPr wrap="square" rtlCol="0">
            <a:spAutoFit/>
          </a:bodyPr>
          <a:lstStyle/>
          <a:p>
            <a:endParaRPr lang="en-US" dirty="0" smtClean="0"/>
          </a:p>
          <a:p>
            <a:r>
              <a:rPr lang="en-US" b="1" dirty="0" smtClean="0"/>
              <a:t>1.Dash:</a:t>
            </a:r>
          </a:p>
          <a:p>
            <a:r>
              <a:rPr lang="en-IN" dirty="0" smtClean="0"/>
              <a:t>To use Dash, we need the following packages: dash, dash-renderer, dash-html-components, dash-core-components, and </a:t>
            </a:r>
            <a:r>
              <a:rPr lang="en-IN" dirty="0" err="1" smtClean="0"/>
              <a:t>plotly</a:t>
            </a:r>
            <a:r>
              <a:rPr lang="en-IN" dirty="0" smtClean="0"/>
              <a:t>. These packages also have various dependencies. You can install them with:</a:t>
            </a:r>
            <a:endParaRPr lang="en-US" dirty="0" smtClean="0"/>
          </a:p>
          <a:p>
            <a:pPr fontAlgn="base"/>
            <a:endParaRPr lang="en-IN" dirty="0" smtClean="0"/>
          </a:p>
          <a:p>
            <a:pPr fontAlgn="base"/>
            <a:r>
              <a:rPr lang="en-IN" dirty="0" err="1" smtClean="0"/>
              <a:t>conda</a:t>
            </a:r>
            <a:r>
              <a:rPr lang="en-IN" dirty="0" smtClean="0"/>
              <a:t> install -c </a:t>
            </a:r>
            <a:r>
              <a:rPr lang="en-IN" dirty="0" err="1" smtClean="0"/>
              <a:t>conda</a:t>
            </a:r>
            <a:r>
              <a:rPr lang="en-IN" dirty="0" smtClean="0"/>
              <a:t>-forge dash </a:t>
            </a:r>
          </a:p>
          <a:p>
            <a:pPr fontAlgn="base"/>
            <a:r>
              <a:rPr lang="en-IN" dirty="0" err="1" smtClean="0"/>
              <a:t>conda</a:t>
            </a:r>
            <a:r>
              <a:rPr lang="en-IN" dirty="0" smtClean="0"/>
              <a:t> install -c </a:t>
            </a:r>
            <a:r>
              <a:rPr lang="en-IN" dirty="0" err="1" smtClean="0"/>
              <a:t>conda</a:t>
            </a:r>
            <a:r>
              <a:rPr lang="en-IN" dirty="0" smtClean="0"/>
              <a:t>-forge dash-renderer</a:t>
            </a:r>
            <a:endParaRPr lang="en-US" dirty="0" smtClean="0"/>
          </a:p>
          <a:p>
            <a:pPr fontAlgn="base"/>
            <a:r>
              <a:rPr lang="en-IN" dirty="0" err="1" smtClean="0"/>
              <a:t>conda</a:t>
            </a:r>
            <a:r>
              <a:rPr lang="en-IN" dirty="0" smtClean="0"/>
              <a:t> install -c </a:t>
            </a:r>
            <a:r>
              <a:rPr lang="en-IN" dirty="0" err="1" smtClean="0"/>
              <a:t>conda</a:t>
            </a:r>
            <a:r>
              <a:rPr lang="en-IN" dirty="0" smtClean="0"/>
              <a:t>-forge dash-html-components </a:t>
            </a:r>
            <a:endParaRPr lang="en-US" dirty="0" smtClean="0"/>
          </a:p>
          <a:p>
            <a:pPr fontAlgn="base"/>
            <a:r>
              <a:rPr lang="en-IN" dirty="0" err="1" smtClean="0"/>
              <a:t>conda</a:t>
            </a:r>
            <a:r>
              <a:rPr lang="en-IN" dirty="0" smtClean="0"/>
              <a:t> install -c </a:t>
            </a:r>
            <a:r>
              <a:rPr lang="en-IN" dirty="0" err="1" smtClean="0"/>
              <a:t>conda</a:t>
            </a:r>
            <a:r>
              <a:rPr lang="en-IN" dirty="0" smtClean="0"/>
              <a:t>-forge dash-core-components</a:t>
            </a:r>
            <a:endParaRPr lang="en-US" dirty="0" smtClean="0"/>
          </a:p>
          <a:p>
            <a:pPr fontAlgn="base"/>
            <a:r>
              <a:rPr lang="en-IN" dirty="0" smtClean="0"/>
              <a:t> </a:t>
            </a:r>
            <a:endParaRPr lang="en-US" dirty="0" smtClean="0"/>
          </a:p>
          <a:p>
            <a:pPr fontAlgn="base"/>
            <a:r>
              <a:rPr lang="en-IN" b="1" dirty="0" smtClean="0"/>
              <a:t>2. FLASK INSTALLATION :</a:t>
            </a:r>
            <a:endParaRPr lang="en-US" b="1" dirty="0" smtClean="0"/>
          </a:p>
          <a:p>
            <a:pPr fontAlgn="base"/>
            <a:r>
              <a:rPr lang="en-IN" dirty="0" smtClean="0"/>
              <a:t> </a:t>
            </a:r>
            <a:endParaRPr lang="en-US" dirty="0" smtClean="0"/>
          </a:p>
          <a:p>
            <a:r>
              <a:rPr lang="en-IN" dirty="0" smtClean="0"/>
              <a:t>Flask is a lightweight </a:t>
            </a:r>
            <a:r>
              <a:rPr lang="en-IN" u="sng" dirty="0" smtClean="0">
                <a:hlinkClick r:id="rId2"/>
              </a:rPr>
              <a:t>WSGI</a:t>
            </a:r>
            <a:r>
              <a:rPr lang="en-IN" dirty="0" smtClean="0"/>
              <a:t> web application framework. It is designed to make getting started quick and easy, with the ability to scale up to complex applications. It began as a simple wrapper around </a:t>
            </a:r>
            <a:r>
              <a:rPr lang="en-IN" u="sng" dirty="0" err="1" smtClean="0">
                <a:hlinkClick r:id="rId3"/>
              </a:rPr>
              <a:t>Werkzeug</a:t>
            </a:r>
            <a:r>
              <a:rPr lang="en-IN" dirty="0" smtClean="0"/>
              <a:t> and </a:t>
            </a:r>
            <a:r>
              <a:rPr lang="en-IN" u="sng" dirty="0" err="1" smtClean="0">
                <a:hlinkClick r:id="rId4"/>
              </a:rPr>
              <a:t>Jinja</a:t>
            </a:r>
            <a:r>
              <a:rPr lang="en-IN" dirty="0" smtClean="0"/>
              <a:t> and has become one of the most popular Python web application frameworks.</a:t>
            </a:r>
            <a:endParaRPr lang="en-US" dirty="0" smtClean="0"/>
          </a:p>
          <a:p>
            <a:r>
              <a:rPr lang="en-IN" dirty="0" smtClean="0"/>
              <a:t>Flask offers suggestions, but doesn’t enforce any dependencies or project layout. It is up to the developer to choose the tools and libraries they want to use. There are many extensions provided by the community that make adding new functionality easy.</a:t>
            </a:r>
          </a:p>
          <a:p>
            <a:endParaRPr lang="en-IN" dirty="0" smtClean="0"/>
          </a:p>
          <a:p>
            <a:r>
              <a:rPr lang="en-IN" b="1" dirty="0" smtClean="0"/>
              <a:t>3. Languages used for front end are:</a:t>
            </a:r>
          </a:p>
          <a:p>
            <a:r>
              <a:rPr lang="en-IN" dirty="0" smtClean="0"/>
              <a:t>        Php, bootstrap, HTML, JavaScript</a:t>
            </a:r>
            <a:endParaRPr lang="en-US" dirty="0" smtClean="0"/>
          </a:p>
          <a:p>
            <a:endParaRPr lang="en-US" dirty="0" smtClean="0"/>
          </a:p>
          <a:p>
            <a:endParaRPr lang="en-US" dirty="0"/>
          </a:p>
        </p:txBody>
      </p:sp>
      <p:sp>
        <p:nvSpPr>
          <p:cNvPr id="3" name="Rectangle 2"/>
          <p:cNvSpPr/>
          <p:nvPr/>
        </p:nvSpPr>
        <p:spPr>
          <a:xfrm>
            <a:off x="4" y="0"/>
            <a:ext cx="4336635"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Front end modules: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assdiagram1.png"/>
          <p:cNvPicPr>
            <a:picLocks noChangeAspect="1"/>
          </p:cNvPicPr>
          <p:nvPr/>
        </p:nvPicPr>
        <p:blipFill>
          <a:blip r:embed="rId2" cstate="print"/>
          <a:stretch>
            <a:fillRect/>
          </a:stretch>
        </p:blipFill>
        <p:spPr>
          <a:xfrm>
            <a:off x="757647" y="809898"/>
            <a:ext cx="10972800" cy="5543686"/>
          </a:xfrm>
          <a:prstGeom prst="rect">
            <a:avLst/>
          </a:prstGeom>
        </p:spPr>
      </p:pic>
      <p:sp>
        <p:nvSpPr>
          <p:cNvPr id="5" name="Rectangle 4"/>
          <p:cNvSpPr/>
          <p:nvPr/>
        </p:nvSpPr>
        <p:spPr>
          <a:xfrm>
            <a:off x="2" y="0"/>
            <a:ext cx="5976123"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analysis and Design</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3344092" y="6322425"/>
            <a:ext cx="3696789" cy="369332"/>
          </a:xfrm>
          <a:prstGeom prst="rect">
            <a:avLst/>
          </a:prstGeom>
          <a:noFill/>
        </p:spPr>
        <p:txBody>
          <a:bodyPr wrap="square" rtlCol="0">
            <a:spAutoFit/>
          </a:bodyPr>
          <a:lstStyle/>
          <a:p>
            <a:r>
              <a:rPr lang="en-US" dirty="0" smtClean="0"/>
              <a:t>                      </a:t>
            </a:r>
            <a:r>
              <a:rPr lang="en-US" b="1" dirty="0" smtClean="0"/>
              <a:t>Class diagram</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quenceDiagram1.png"/>
          <p:cNvPicPr>
            <a:picLocks noChangeAspect="1"/>
          </p:cNvPicPr>
          <p:nvPr/>
        </p:nvPicPr>
        <p:blipFill>
          <a:blip r:embed="rId2" cstate="print"/>
          <a:stretch>
            <a:fillRect/>
          </a:stretch>
        </p:blipFill>
        <p:spPr>
          <a:xfrm>
            <a:off x="666206" y="733049"/>
            <a:ext cx="10659291" cy="5391903"/>
          </a:xfrm>
          <a:prstGeom prst="rect">
            <a:avLst/>
          </a:prstGeom>
        </p:spPr>
      </p:pic>
      <p:sp>
        <p:nvSpPr>
          <p:cNvPr id="3" name="TextBox 2"/>
          <p:cNvSpPr txBox="1"/>
          <p:nvPr/>
        </p:nvSpPr>
        <p:spPr>
          <a:xfrm>
            <a:off x="4702629" y="6270173"/>
            <a:ext cx="2612571" cy="369332"/>
          </a:xfrm>
          <a:prstGeom prst="rect">
            <a:avLst/>
          </a:prstGeom>
          <a:noFill/>
        </p:spPr>
        <p:txBody>
          <a:bodyPr wrap="square" rtlCol="0">
            <a:spAutoFit/>
          </a:bodyPr>
          <a:lstStyle/>
          <a:p>
            <a:r>
              <a:rPr lang="en-US" b="1" dirty="0" smtClean="0"/>
              <a:t>Sequence diagram</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CaseDiagram1.png"/>
          <p:cNvPicPr>
            <a:picLocks noChangeAspect="1"/>
          </p:cNvPicPr>
          <p:nvPr/>
        </p:nvPicPr>
        <p:blipFill>
          <a:blip r:embed="rId2" cstate="print"/>
          <a:stretch>
            <a:fillRect/>
          </a:stretch>
        </p:blipFill>
        <p:spPr>
          <a:xfrm>
            <a:off x="1136468" y="0"/>
            <a:ext cx="10672355" cy="6858000"/>
          </a:xfrm>
          <a:prstGeom prst="rect">
            <a:avLst/>
          </a:prstGeom>
        </p:spPr>
      </p:pic>
      <p:sp>
        <p:nvSpPr>
          <p:cNvPr id="3" name="TextBox 2"/>
          <p:cNvSpPr txBox="1"/>
          <p:nvPr/>
        </p:nvSpPr>
        <p:spPr>
          <a:xfrm>
            <a:off x="4846321" y="6488669"/>
            <a:ext cx="2730139" cy="369332"/>
          </a:xfrm>
          <a:prstGeom prst="rect">
            <a:avLst/>
          </a:prstGeom>
          <a:noFill/>
        </p:spPr>
        <p:txBody>
          <a:bodyPr wrap="square" rtlCol="0">
            <a:spAutoFit/>
          </a:bodyPr>
          <a:lstStyle/>
          <a:p>
            <a:r>
              <a:rPr lang="en-US" b="1" dirty="0" smtClean="0"/>
              <a:t>Use Case diagram</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a:xfrm>
            <a:off x="6779447" y="1378229"/>
            <a:ext cx="1980255" cy="8496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6715257" y="5546413"/>
            <a:ext cx="23575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gnetic Disk 4"/>
          <p:cNvSpPr/>
          <p:nvPr/>
        </p:nvSpPr>
        <p:spPr>
          <a:xfrm>
            <a:off x="9442175" y="3095707"/>
            <a:ext cx="2007704"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396256" y="3251894"/>
            <a:ext cx="2164648" cy="133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PERFORMANCE </a:t>
            </a:r>
          </a:p>
          <a:p>
            <a:pPr algn="ctr"/>
            <a:r>
              <a:rPr lang="en-US" dirty="0" smtClean="0"/>
              <a:t>ANALYSIS </a:t>
            </a:r>
          </a:p>
          <a:p>
            <a:pPr algn="ctr"/>
            <a:r>
              <a:rPr lang="en-US" dirty="0" smtClean="0"/>
              <a:t>SYSEM</a:t>
            </a:r>
            <a:endParaRPr lang="en-US" dirty="0"/>
          </a:p>
        </p:txBody>
      </p:sp>
      <p:pic>
        <p:nvPicPr>
          <p:cNvPr id="2051" name="Picture 3" descr="C:\Program Files (x86)\Microsoft Office\MEDIA\CAGCAT10\j0285750.wmf"/>
          <p:cNvPicPr>
            <a:picLocks noChangeAspect="1" noChangeArrowheads="1"/>
          </p:cNvPicPr>
          <p:nvPr/>
        </p:nvPicPr>
        <p:blipFill>
          <a:blip r:embed="rId2" cstate="print"/>
          <a:srcRect/>
          <a:stretch>
            <a:fillRect/>
          </a:stretch>
        </p:blipFill>
        <p:spPr bwMode="auto">
          <a:xfrm>
            <a:off x="3116547" y="3398560"/>
            <a:ext cx="1824228" cy="1121054"/>
          </a:xfrm>
          <a:prstGeom prst="rect">
            <a:avLst/>
          </a:prstGeom>
          <a:noFill/>
        </p:spPr>
      </p:pic>
      <p:pic>
        <p:nvPicPr>
          <p:cNvPr id="2053" name="Picture 5" descr="C:\Users\com\AppData\Local\Microsoft\Windows\INetCache\IE\BN7FHJK0\1024px-System-users-3.svg[1].png"/>
          <p:cNvPicPr>
            <a:picLocks noChangeAspect="1" noChangeArrowheads="1"/>
          </p:cNvPicPr>
          <p:nvPr/>
        </p:nvPicPr>
        <p:blipFill>
          <a:blip r:embed="rId3" cstate="print"/>
          <a:srcRect/>
          <a:stretch>
            <a:fillRect/>
          </a:stretch>
        </p:blipFill>
        <p:spPr bwMode="auto">
          <a:xfrm>
            <a:off x="3" y="2941988"/>
            <a:ext cx="1577009" cy="1577009"/>
          </a:xfrm>
          <a:prstGeom prst="rect">
            <a:avLst/>
          </a:prstGeom>
          <a:noFill/>
        </p:spPr>
      </p:pic>
      <p:sp>
        <p:nvSpPr>
          <p:cNvPr id="14" name="TextBox 13"/>
          <p:cNvSpPr txBox="1"/>
          <p:nvPr/>
        </p:nvSpPr>
        <p:spPr>
          <a:xfrm>
            <a:off x="6891131" y="1789043"/>
            <a:ext cx="2464904" cy="369332"/>
          </a:xfrm>
          <a:prstGeom prst="rect">
            <a:avLst/>
          </a:prstGeom>
          <a:noFill/>
        </p:spPr>
        <p:txBody>
          <a:bodyPr wrap="square" rtlCol="0">
            <a:spAutoFit/>
          </a:bodyPr>
          <a:lstStyle/>
          <a:p>
            <a:r>
              <a:rPr lang="en-US" dirty="0" smtClean="0"/>
              <a:t>Admin database</a:t>
            </a:r>
            <a:endParaRPr lang="en-US" dirty="0"/>
          </a:p>
        </p:txBody>
      </p:sp>
      <p:sp>
        <p:nvSpPr>
          <p:cNvPr id="15" name="TextBox 14"/>
          <p:cNvSpPr txBox="1"/>
          <p:nvPr/>
        </p:nvSpPr>
        <p:spPr>
          <a:xfrm>
            <a:off x="9554816" y="3458818"/>
            <a:ext cx="1868557" cy="369332"/>
          </a:xfrm>
          <a:prstGeom prst="rect">
            <a:avLst/>
          </a:prstGeom>
          <a:noFill/>
        </p:spPr>
        <p:txBody>
          <a:bodyPr wrap="square" rtlCol="0">
            <a:spAutoFit/>
          </a:bodyPr>
          <a:lstStyle/>
          <a:p>
            <a:r>
              <a:rPr lang="en-US" dirty="0" smtClean="0"/>
              <a:t>Student Database</a:t>
            </a:r>
            <a:endParaRPr lang="en-US" dirty="0"/>
          </a:p>
        </p:txBody>
      </p:sp>
      <p:sp>
        <p:nvSpPr>
          <p:cNvPr id="16" name="TextBox 15"/>
          <p:cNvSpPr txBox="1"/>
          <p:nvPr/>
        </p:nvSpPr>
        <p:spPr>
          <a:xfrm>
            <a:off x="7003219" y="5978067"/>
            <a:ext cx="2001079" cy="369332"/>
          </a:xfrm>
          <a:prstGeom prst="rect">
            <a:avLst/>
          </a:prstGeom>
          <a:noFill/>
        </p:spPr>
        <p:txBody>
          <a:bodyPr wrap="square" rtlCol="0">
            <a:spAutoFit/>
          </a:bodyPr>
          <a:lstStyle/>
          <a:p>
            <a:r>
              <a:rPr lang="en-US" dirty="0" smtClean="0"/>
              <a:t>Faculty Database</a:t>
            </a:r>
            <a:endParaRPr lang="en-US" dirty="0"/>
          </a:p>
        </p:txBody>
      </p:sp>
      <p:sp>
        <p:nvSpPr>
          <p:cNvPr id="17" name="TextBox 16"/>
          <p:cNvSpPr txBox="1"/>
          <p:nvPr/>
        </p:nvSpPr>
        <p:spPr>
          <a:xfrm>
            <a:off x="3313045" y="4903315"/>
            <a:ext cx="1603515" cy="369332"/>
          </a:xfrm>
          <a:prstGeom prst="rect">
            <a:avLst/>
          </a:prstGeom>
          <a:noFill/>
        </p:spPr>
        <p:txBody>
          <a:bodyPr wrap="square" rtlCol="0">
            <a:spAutoFit/>
          </a:bodyPr>
          <a:lstStyle/>
          <a:p>
            <a:r>
              <a:rPr lang="en-US" dirty="0" smtClean="0"/>
              <a:t>User Interface</a:t>
            </a:r>
            <a:endParaRPr lang="en-US" dirty="0"/>
          </a:p>
        </p:txBody>
      </p:sp>
      <p:sp>
        <p:nvSpPr>
          <p:cNvPr id="18" name="TextBox 17"/>
          <p:cNvSpPr txBox="1"/>
          <p:nvPr/>
        </p:nvSpPr>
        <p:spPr>
          <a:xfrm>
            <a:off x="357823" y="4717796"/>
            <a:ext cx="887895" cy="371061"/>
          </a:xfrm>
          <a:prstGeom prst="rect">
            <a:avLst/>
          </a:prstGeom>
          <a:noFill/>
        </p:spPr>
        <p:txBody>
          <a:bodyPr wrap="square" rtlCol="0">
            <a:spAutoFit/>
          </a:bodyPr>
          <a:lstStyle/>
          <a:p>
            <a:r>
              <a:rPr lang="en-US" dirty="0" smtClean="0"/>
              <a:t>User</a:t>
            </a:r>
            <a:endParaRPr lang="en-US" dirty="0"/>
          </a:p>
        </p:txBody>
      </p:sp>
      <p:cxnSp>
        <p:nvCxnSpPr>
          <p:cNvPr id="22" name="Straight Arrow Connector 21"/>
          <p:cNvCxnSpPr/>
          <p:nvPr/>
        </p:nvCxnSpPr>
        <p:spPr>
          <a:xfrm flipV="1">
            <a:off x="1630017" y="3657600"/>
            <a:ext cx="1463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49079" y="3962400"/>
            <a:ext cx="1232452" cy="132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66991" y="2319152"/>
            <a:ext cx="0" cy="8348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693441" y="3684107"/>
            <a:ext cx="689113" cy="39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7938052" y="4638261"/>
            <a:ext cx="39757" cy="768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14760" y="263324"/>
            <a:ext cx="4458079"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Architecture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207" y="679269"/>
            <a:ext cx="10332720" cy="6463308"/>
          </a:xfrm>
          <a:prstGeom prst="rect">
            <a:avLst/>
          </a:prstGeom>
          <a:noFill/>
        </p:spPr>
        <p:txBody>
          <a:bodyPr wrap="square" rtlCol="0">
            <a:spAutoFit/>
          </a:bodyPr>
          <a:lstStyle/>
          <a:p>
            <a:r>
              <a:rPr lang="en-US" b="1" dirty="0" smtClean="0"/>
              <a:t>Anaconda</a:t>
            </a:r>
          </a:p>
          <a:p>
            <a:r>
              <a:rPr lang="en-US" dirty="0" smtClean="0"/>
              <a:t> Anaconda is a free and open-source distribution of the </a:t>
            </a:r>
            <a:r>
              <a:rPr lang="en-US" b="1" dirty="0" smtClean="0"/>
              <a:t>Python</a:t>
            </a:r>
            <a:r>
              <a:rPr lang="en-US" dirty="0" smtClean="0"/>
              <a:t> and R programming languages for scientific computing (data science, machine learning applications, large-scale data processing, predictive analytics, etc.), that aims to simplify package management and deployment.</a:t>
            </a:r>
          </a:p>
          <a:p>
            <a:endParaRPr lang="en-US" dirty="0" smtClean="0"/>
          </a:p>
          <a:p>
            <a:r>
              <a:rPr lang="en-US" b="1" dirty="0" smtClean="0"/>
              <a:t>Xampp</a:t>
            </a:r>
          </a:p>
          <a:p>
            <a:r>
              <a:rPr lang="en-US" dirty="0" smtClean="0"/>
              <a:t>XAMPP is a free and open-source cross-platform web server solution stack package developed by Apache Friends, consisting mainly of the Apache HTTP Server, </a:t>
            </a:r>
            <a:r>
              <a:rPr lang="en-US" dirty="0" err="1" smtClean="0"/>
              <a:t>MariaDB</a:t>
            </a:r>
            <a:r>
              <a:rPr lang="en-US" dirty="0" smtClean="0"/>
              <a:t> database, and interpreters for scripts written in the PHP and Perl programming languages.</a:t>
            </a:r>
          </a:p>
          <a:p>
            <a:endParaRPr lang="en-US" dirty="0" smtClean="0"/>
          </a:p>
          <a:p>
            <a:r>
              <a:rPr lang="en-US" b="1" dirty="0" smtClean="0"/>
              <a:t>Atom</a:t>
            </a:r>
          </a:p>
          <a:p>
            <a:r>
              <a:rPr lang="en-US" dirty="0" smtClean="0"/>
              <a:t>Atom is a desktop application built with HTML, JavaScript, CSS, and Node.js integration. It runs on Electron, a framework for building cross platform apps </a:t>
            </a:r>
          </a:p>
          <a:p>
            <a:endParaRPr lang="en-US" dirty="0" smtClean="0"/>
          </a:p>
          <a:p>
            <a:r>
              <a:rPr lang="en-US" b="1" dirty="0" smtClean="0"/>
              <a:t>Packages used</a:t>
            </a:r>
          </a:p>
          <a:p>
            <a:r>
              <a:rPr lang="en-US" dirty="0" smtClean="0"/>
              <a:t>numpy </a:t>
            </a:r>
          </a:p>
          <a:p>
            <a:r>
              <a:rPr lang="en-US" dirty="0" smtClean="0"/>
              <a:t>pandas  </a:t>
            </a:r>
          </a:p>
          <a:p>
            <a:r>
              <a:rPr lang="en-US" dirty="0" smtClean="0"/>
              <a:t>sqlalchemy </a:t>
            </a:r>
          </a:p>
          <a:p>
            <a:r>
              <a:rPr lang="en-US" dirty="0" smtClean="0"/>
              <a:t>sklearn</a:t>
            </a:r>
          </a:p>
          <a:p>
            <a:r>
              <a:rPr lang="en-US" dirty="0" smtClean="0"/>
              <a:t>matplotlib </a:t>
            </a:r>
          </a:p>
          <a:p>
            <a:r>
              <a:rPr lang="en-US" dirty="0" smtClean="0"/>
              <a:t> dash</a:t>
            </a:r>
          </a:p>
          <a:p>
            <a:r>
              <a:rPr lang="en-US" dirty="0" smtClean="0"/>
              <a:t>flask </a:t>
            </a:r>
          </a:p>
          <a:p>
            <a:endParaRPr lang="en-US" dirty="0"/>
          </a:p>
        </p:txBody>
      </p:sp>
      <p:sp>
        <p:nvSpPr>
          <p:cNvPr id="4" name="Rectangle 3"/>
          <p:cNvSpPr/>
          <p:nvPr/>
        </p:nvSpPr>
        <p:spPr>
          <a:xfrm>
            <a:off x="548139" y="0"/>
            <a:ext cx="3314241"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Software Tools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raining data.PNG"/>
          <p:cNvPicPr>
            <a:picLocks noChangeAspect="1"/>
          </p:cNvPicPr>
          <p:nvPr/>
        </p:nvPicPr>
        <p:blipFill>
          <a:blip r:embed="rId2" cstate="print"/>
          <a:stretch>
            <a:fillRect/>
          </a:stretch>
        </p:blipFill>
        <p:spPr>
          <a:xfrm>
            <a:off x="328095" y="755543"/>
            <a:ext cx="3515216" cy="4770046"/>
          </a:xfrm>
          <a:prstGeom prst="rect">
            <a:avLst/>
          </a:prstGeom>
        </p:spPr>
      </p:pic>
      <p:pic>
        <p:nvPicPr>
          <p:cNvPr id="3" name="Picture 2" descr="testing data.PNG"/>
          <p:cNvPicPr>
            <a:picLocks noChangeAspect="1"/>
          </p:cNvPicPr>
          <p:nvPr/>
        </p:nvPicPr>
        <p:blipFill>
          <a:blip r:embed="rId3" cstate="print"/>
          <a:stretch>
            <a:fillRect/>
          </a:stretch>
        </p:blipFill>
        <p:spPr>
          <a:xfrm>
            <a:off x="4228199" y="675797"/>
            <a:ext cx="3343743" cy="4732226"/>
          </a:xfrm>
          <a:prstGeom prst="rect">
            <a:avLst/>
          </a:prstGeom>
        </p:spPr>
      </p:pic>
      <p:pic>
        <p:nvPicPr>
          <p:cNvPr id="4" name="Picture 3" descr="target data analysis.PNG"/>
          <p:cNvPicPr>
            <a:picLocks noChangeAspect="1"/>
          </p:cNvPicPr>
          <p:nvPr/>
        </p:nvPicPr>
        <p:blipFill>
          <a:blip r:embed="rId4" cstate="print"/>
          <a:stretch>
            <a:fillRect/>
          </a:stretch>
        </p:blipFill>
        <p:spPr>
          <a:xfrm>
            <a:off x="7667908" y="222991"/>
            <a:ext cx="4138039" cy="4949899"/>
          </a:xfrm>
          <a:prstGeom prst="rect">
            <a:avLst/>
          </a:prstGeom>
        </p:spPr>
      </p:pic>
      <p:sp>
        <p:nvSpPr>
          <p:cNvPr id="9" name="TextBox 8"/>
          <p:cNvSpPr txBox="1"/>
          <p:nvPr/>
        </p:nvSpPr>
        <p:spPr>
          <a:xfrm>
            <a:off x="431087" y="5695417"/>
            <a:ext cx="1854927" cy="369332"/>
          </a:xfrm>
          <a:prstGeom prst="rect">
            <a:avLst/>
          </a:prstGeom>
          <a:noFill/>
        </p:spPr>
        <p:txBody>
          <a:bodyPr wrap="square" rtlCol="0">
            <a:spAutoFit/>
          </a:bodyPr>
          <a:lstStyle/>
          <a:p>
            <a:r>
              <a:rPr lang="en-US" b="1" dirty="0" smtClean="0"/>
              <a:t>Training data</a:t>
            </a:r>
          </a:p>
        </p:txBody>
      </p:sp>
      <p:sp>
        <p:nvSpPr>
          <p:cNvPr id="10" name="TextBox 9"/>
          <p:cNvSpPr txBox="1"/>
          <p:nvPr/>
        </p:nvSpPr>
        <p:spPr>
          <a:xfrm>
            <a:off x="4506688" y="5708469"/>
            <a:ext cx="2050869" cy="369332"/>
          </a:xfrm>
          <a:prstGeom prst="rect">
            <a:avLst/>
          </a:prstGeom>
          <a:noFill/>
        </p:spPr>
        <p:txBody>
          <a:bodyPr wrap="square" rtlCol="0">
            <a:spAutoFit/>
          </a:bodyPr>
          <a:lstStyle/>
          <a:p>
            <a:r>
              <a:rPr lang="en-US" b="1" dirty="0" smtClean="0"/>
              <a:t>Testing data</a:t>
            </a:r>
            <a:endParaRPr lang="en-US" b="1" dirty="0"/>
          </a:p>
        </p:txBody>
      </p:sp>
      <p:sp>
        <p:nvSpPr>
          <p:cNvPr id="11" name="TextBox 10"/>
          <p:cNvSpPr txBox="1"/>
          <p:nvPr/>
        </p:nvSpPr>
        <p:spPr>
          <a:xfrm>
            <a:off x="8399419" y="5812982"/>
            <a:ext cx="2521132" cy="369332"/>
          </a:xfrm>
          <a:prstGeom prst="rect">
            <a:avLst/>
          </a:prstGeom>
          <a:noFill/>
        </p:spPr>
        <p:txBody>
          <a:bodyPr wrap="square" rtlCol="0">
            <a:spAutoFit/>
          </a:bodyPr>
          <a:lstStyle/>
          <a:p>
            <a:r>
              <a:rPr lang="en-US" b="1" dirty="0" smtClean="0"/>
              <a:t>Training data analysis</a:t>
            </a:r>
            <a:endParaRPr lang="en-US" b="1" dirty="0"/>
          </a:p>
        </p:txBody>
      </p:sp>
      <p:sp>
        <p:nvSpPr>
          <p:cNvPr id="16" name="Rectangle 15"/>
          <p:cNvSpPr/>
          <p:nvPr/>
        </p:nvSpPr>
        <p:spPr>
          <a:xfrm>
            <a:off x="402688" y="0"/>
            <a:ext cx="3716915" cy="769441"/>
          </a:xfrm>
          <a:prstGeom prst="rect">
            <a:avLst/>
          </a:prstGeom>
          <a:noFill/>
        </p:spPr>
        <p:txBody>
          <a:bodyPr wrap="none" lIns="91440" tIns="45720" rIns="91440" bIns="45720">
            <a:spAutoFit/>
          </a:bodyPr>
          <a:lstStyle/>
          <a:p>
            <a:pPr algn="ct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Status Of Work</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ss fail of training data.PNG"/>
          <p:cNvPicPr>
            <a:picLocks noChangeAspect="1"/>
          </p:cNvPicPr>
          <p:nvPr/>
        </p:nvPicPr>
        <p:blipFill>
          <a:blip r:embed="rId2" cstate="print"/>
          <a:stretch>
            <a:fillRect/>
          </a:stretch>
        </p:blipFill>
        <p:spPr>
          <a:xfrm>
            <a:off x="6871062" y="809898"/>
            <a:ext cx="4850675" cy="3722915"/>
          </a:xfrm>
          <a:prstGeom prst="rect">
            <a:avLst/>
          </a:prstGeom>
        </p:spPr>
      </p:pic>
      <p:pic>
        <p:nvPicPr>
          <p:cNvPr id="3" name="Picture 2" descr="predictedresults.PNG"/>
          <p:cNvPicPr>
            <a:picLocks noChangeAspect="1"/>
          </p:cNvPicPr>
          <p:nvPr/>
        </p:nvPicPr>
        <p:blipFill>
          <a:blip r:embed="rId3" cstate="print"/>
          <a:stretch>
            <a:fillRect/>
          </a:stretch>
        </p:blipFill>
        <p:spPr>
          <a:xfrm>
            <a:off x="4180115" y="541630"/>
            <a:ext cx="3838625" cy="4461444"/>
          </a:xfrm>
          <a:prstGeom prst="rect">
            <a:avLst/>
          </a:prstGeom>
        </p:spPr>
      </p:pic>
      <p:sp>
        <p:nvSpPr>
          <p:cNvPr id="5" name="Rectangle 4"/>
          <p:cNvSpPr/>
          <p:nvPr/>
        </p:nvSpPr>
        <p:spPr>
          <a:xfrm>
            <a:off x="8584393" y="5948346"/>
            <a:ext cx="2684261" cy="369332"/>
          </a:xfrm>
          <a:prstGeom prst="rect">
            <a:avLst/>
          </a:prstGeom>
        </p:spPr>
        <p:txBody>
          <a:bodyPr wrap="none">
            <a:spAutoFit/>
          </a:bodyPr>
          <a:lstStyle/>
          <a:p>
            <a:r>
              <a:rPr lang="en-US" b="1" dirty="0" smtClean="0"/>
              <a:t>Predicted pass percentage</a:t>
            </a:r>
            <a:endParaRPr lang="en-US" b="1" dirty="0"/>
          </a:p>
        </p:txBody>
      </p:sp>
      <p:sp>
        <p:nvSpPr>
          <p:cNvPr id="6" name="Rectangle 5"/>
          <p:cNvSpPr/>
          <p:nvPr/>
        </p:nvSpPr>
        <p:spPr>
          <a:xfrm>
            <a:off x="4859398" y="5935284"/>
            <a:ext cx="2442753" cy="369332"/>
          </a:xfrm>
          <a:prstGeom prst="rect">
            <a:avLst/>
          </a:prstGeom>
        </p:spPr>
        <p:txBody>
          <a:bodyPr wrap="square">
            <a:spAutoFit/>
          </a:bodyPr>
          <a:lstStyle/>
          <a:p>
            <a:r>
              <a:rPr lang="en-US" b="1" dirty="0" smtClean="0"/>
              <a:t>Predicted results</a:t>
            </a:r>
            <a:endParaRPr lang="en-US" b="1" dirty="0"/>
          </a:p>
        </p:txBody>
      </p:sp>
      <p:pic>
        <p:nvPicPr>
          <p:cNvPr id="8" name="Picture 7" descr="database.PNG"/>
          <p:cNvPicPr>
            <a:picLocks noChangeAspect="1"/>
          </p:cNvPicPr>
          <p:nvPr/>
        </p:nvPicPr>
        <p:blipFill>
          <a:blip r:embed="rId4" cstate="print"/>
          <a:stretch>
            <a:fillRect/>
          </a:stretch>
        </p:blipFill>
        <p:spPr>
          <a:xfrm>
            <a:off x="222079" y="809898"/>
            <a:ext cx="3524465" cy="4676503"/>
          </a:xfrm>
          <a:prstGeom prst="rect">
            <a:avLst/>
          </a:prstGeom>
        </p:spPr>
      </p:pic>
      <p:sp>
        <p:nvSpPr>
          <p:cNvPr id="9" name="TextBox 8"/>
          <p:cNvSpPr txBox="1"/>
          <p:nvPr/>
        </p:nvSpPr>
        <p:spPr>
          <a:xfrm>
            <a:off x="261256" y="5969728"/>
            <a:ext cx="3696789" cy="369332"/>
          </a:xfrm>
          <a:prstGeom prst="rect">
            <a:avLst/>
          </a:prstGeom>
          <a:noFill/>
        </p:spPr>
        <p:txBody>
          <a:bodyPr wrap="square" rtlCol="0">
            <a:spAutoFit/>
          </a:bodyPr>
          <a:lstStyle/>
          <a:p>
            <a:r>
              <a:rPr lang="en-US" b="1" dirty="0" smtClean="0"/>
              <a:t>Predicted results database</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3265" y="174763"/>
            <a:ext cx="2809103" cy="1138773"/>
          </a:xfrm>
          <a:prstGeom prst="rect">
            <a:avLst/>
          </a:prstGeom>
          <a:noFill/>
        </p:spPr>
        <p:txBody>
          <a:bodyPr wrap="square" rtlCol="0">
            <a:spAutoFit/>
          </a:bodyPr>
          <a:lstStyle/>
          <a:p>
            <a:endParaRPr lang="en-US" sz="4000" dirty="0" smtClean="0">
              <a:solidFill>
                <a:srgbClr val="00B050"/>
              </a:solidFill>
            </a:endParaRPr>
          </a:p>
          <a:p>
            <a:endParaRPr lang="en-IN" sz="2800" dirty="0"/>
          </a:p>
        </p:txBody>
      </p:sp>
      <p:sp>
        <p:nvSpPr>
          <p:cNvPr id="5" name="Rectangle 4"/>
          <p:cNvSpPr/>
          <p:nvPr/>
        </p:nvSpPr>
        <p:spPr>
          <a:xfrm>
            <a:off x="522513" y="1058091"/>
            <a:ext cx="11338560" cy="5324535"/>
          </a:xfrm>
          <a:prstGeom prst="rect">
            <a:avLst/>
          </a:prstGeom>
        </p:spPr>
        <p:txBody>
          <a:bodyPr wrap="square">
            <a:spAutoFit/>
          </a:bodyPr>
          <a:lstStyle/>
          <a:p>
            <a:pPr>
              <a:buFont typeface="Arial" pitchFamily="34" charset="0"/>
              <a:buChar char="•"/>
            </a:pPr>
            <a:r>
              <a:rPr lang="en-US" sz="2000" dirty="0" smtClean="0">
                <a:latin typeface="Times New Roman" panose="02020603050405020304" pitchFamily="18" charset="0"/>
                <a:cs typeface="Times New Roman" panose="02020603050405020304" pitchFamily="18" charset="0"/>
              </a:rPr>
              <a:t>Abstract</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Introduction</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Literature Review</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Modules</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System Analysis &amp; Design</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Architecture</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Software Tools</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Status of work</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References</a:t>
            </a:r>
          </a:p>
        </p:txBody>
      </p:sp>
      <p:sp>
        <p:nvSpPr>
          <p:cNvPr id="7" name="Rectangle 6"/>
          <p:cNvSpPr/>
          <p:nvPr/>
        </p:nvSpPr>
        <p:spPr>
          <a:xfrm>
            <a:off x="171095" y="169817"/>
            <a:ext cx="2470676"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CONTENTS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700506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elres.PNG"/>
          <p:cNvPicPr>
            <a:picLocks noChangeAspect="1"/>
          </p:cNvPicPr>
          <p:nvPr/>
        </p:nvPicPr>
        <p:blipFill>
          <a:blip r:embed="rId2" cstate="print"/>
          <a:stretch>
            <a:fillRect/>
          </a:stretch>
        </p:blipFill>
        <p:spPr>
          <a:xfrm>
            <a:off x="0" y="195943"/>
            <a:ext cx="12192000" cy="60611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nip6.PNG"/>
          <p:cNvPicPr>
            <a:picLocks noChangeAspect="1"/>
          </p:cNvPicPr>
          <p:nvPr/>
        </p:nvPicPr>
        <p:blipFill>
          <a:blip r:embed="rId2" cstate="print"/>
          <a:stretch>
            <a:fillRect/>
          </a:stretch>
        </p:blipFill>
        <p:spPr>
          <a:xfrm>
            <a:off x="0" y="1674"/>
            <a:ext cx="12192000" cy="685465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ip10.PNG"/>
          <p:cNvPicPr>
            <a:picLocks noChangeAspect="1"/>
          </p:cNvPicPr>
          <p:nvPr/>
        </p:nvPicPr>
        <p:blipFill>
          <a:blip r:embed="rId2" cstate="print"/>
          <a:stretch>
            <a:fillRect/>
          </a:stretch>
        </p:blipFill>
        <p:spPr>
          <a:xfrm>
            <a:off x="0" y="1674"/>
            <a:ext cx="12192000" cy="685465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nip14.PNG"/>
          <p:cNvPicPr>
            <a:picLocks noChangeAspect="1"/>
          </p:cNvPicPr>
          <p:nvPr/>
        </p:nvPicPr>
        <p:blipFill>
          <a:blip r:embed="rId2" cstate="print"/>
          <a:stretch>
            <a:fillRect/>
          </a:stretch>
        </p:blipFill>
        <p:spPr>
          <a:xfrm>
            <a:off x="0" y="1674"/>
            <a:ext cx="12192000" cy="685465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333" y="1227911"/>
            <a:ext cx="10920547" cy="3570208"/>
          </a:xfrm>
          <a:prstGeom prst="rect">
            <a:avLst/>
          </a:prstGeom>
          <a:noFill/>
        </p:spPr>
        <p:txBody>
          <a:bodyPr wrap="square" rtlCol="0">
            <a:spAutoFit/>
          </a:bodyPr>
          <a:lstStyle/>
          <a:p>
            <a:endParaRPr lang="en-US" sz="2800" dirty="0" smtClean="0">
              <a:solidFill>
                <a:srgbClr val="00B050"/>
              </a:solidFill>
            </a:endParaRPr>
          </a:p>
          <a:p>
            <a:endParaRPr lang="en-US" dirty="0" smtClean="0"/>
          </a:p>
          <a:p>
            <a:r>
              <a:rPr lang="en-US" dirty="0" smtClean="0"/>
              <a:t> </a:t>
            </a:r>
          </a:p>
          <a:p>
            <a:endParaRPr lang="en-US" dirty="0" smtClean="0"/>
          </a:p>
          <a:p>
            <a:pPr algn="just"/>
            <a:r>
              <a:rPr lang="en-US" dirty="0" smtClean="0"/>
              <a:t>The project concentrates on the development of a system for student performance analysis. A data mining technique, classification algorithm is applied in this project to ensure the prediction of the student performance in courses is possible. The main contribution of the SPAS is that it assists the lecturers in conducting student performance analysis. The system assists lecturers in identifying the students’ that are predicted to fail in the course . Other than that, SPAS assist lecturers’ to retrieve information of their students’ performance throughout the semesters</a:t>
            </a:r>
          </a:p>
          <a:p>
            <a:endParaRPr lang="en-US" dirty="0" smtClean="0"/>
          </a:p>
          <a:p>
            <a:endParaRPr lang="en-US" dirty="0"/>
          </a:p>
        </p:txBody>
      </p:sp>
      <p:sp>
        <p:nvSpPr>
          <p:cNvPr id="3" name="Rectangle 2"/>
          <p:cNvSpPr/>
          <p:nvPr/>
        </p:nvSpPr>
        <p:spPr>
          <a:xfrm>
            <a:off x="692675" y="1321415"/>
            <a:ext cx="3151825"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Conclusion  :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71" y="940528"/>
            <a:ext cx="9980023" cy="4678204"/>
          </a:xfrm>
          <a:prstGeom prst="rect">
            <a:avLst/>
          </a:prstGeom>
          <a:noFill/>
        </p:spPr>
        <p:txBody>
          <a:bodyPr wrap="square" rtlCol="0">
            <a:spAutoFit/>
          </a:bodyPr>
          <a:lstStyle/>
          <a:p>
            <a:r>
              <a:rPr lang="en-US" sz="2800" dirty="0" smtClean="0"/>
              <a:t> </a:t>
            </a:r>
            <a:endParaRPr lang="en-US" sz="2800" dirty="0" smtClean="0">
              <a:solidFill>
                <a:srgbClr val="00B050"/>
              </a:solidFill>
            </a:endParaRPr>
          </a:p>
          <a:p>
            <a:endParaRPr lang="en-US" dirty="0" smtClean="0"/>
          </a:p>
          <a:p>
            <a:r>
              <a:rPr lang="en-US" dirty="0" smtClean="0"/>
              <a:t>[1] 	J. Shana, and T. Venkatacalam, “A framework for dynamic Faculty Support System to analyse 	student course data”, International Journal of Emerging Technology and Advanced Engineering, 	Vol. 2, No. 7, 2012, pp.478-482. </a:t>
            </a:r>
          </a:p>
          <a:p>
            <a:endParaRPr lang="en-US" dirty="0" smtClean="0"/>
          </a:p>
          <a:p>
            <a:r>
              <a:rPr lang="en-US" dirty="0" smtClean="0"/>
              <a:t>[2] 	Quality Assurance Division (2010). InMinds: Intelligent Mining and Decision Support System. 	University Malaysia Sarawak, UNIMAS [Online]. 	</a:t>
            </a:r>
          </a:p>
          <a:p>
            <a:endParaRPr lang="en-US" dirty="0" smtClean="0"/>
          </a:p>
          <a:p>
            <a:r>
              <a:rPr lang="en-US" dirty="0" smtClean="0"/>
              <a:t>[3]	 SPA (2013). What is SPA Standard? SPA Student Performance Analyser [Online]. Available: 	</a:t>
            </a:r>
            <a:r>
              <a:rPr lang="en-US" dirty="0" smtClean="0">
                <a:hlinkClick r:id="rId2"/>
              </a:rPr>
              <a:t>https://www.studentperformanceanalyser.com.au/spa/about.html </a:t>
            </a:r>
            <a:endParaRPr lang="en-US" dirty="0" smtClean="0"/>
          </a:p>
          <a:p>
            <a:endParaRPr lang="en-US" dirty="0" smtClean="0"/>
          </a:p>
          <a:p>
            <a:r>
              <a:rPr lang="en-US" dirty="0" smtClean="0"/>
              <a:t> [4] 	V. Kumar, and A. Chadha, “An empirical study of the applications of data mining techniques in 	higher education”, International Journal of Advanced Computer Science and Applications 	(IJACSA), Vol. 2, No..3, 2011, pp. 80-84. </a:t>
            </a:r>
          </a:p>
          <a:p>
            <a:r>
              <a:rPr lang="en-US" dirty="0" smtClean="0"/>
              <a:t> </a:t>
            </a:r>
            <a:endParaRPr lang="en-US" dirty="0"/>
          </a:p>
        </p:txBody>
      </p:sp>
      <p:sp>
        <p:nvSpPr>
          <p:cNvPr id="3" name="Rectangle 2"/>
          <p:cNvSpPr/>
          <p:nvPr/>
        </p:nvSpPr>
        <p:spPr>
          <a:xfrm>
            <a:off x="313467" y="655210"/>
            <a:ext cx="3100336"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REFERENCES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slide.jpeg"/>
          <p:cNvPicPr>
            <a:picLocks noChangeAspect="1"/>
          </p:cNvPicPr>
          <p:nvPr/>
        </p:nvPicPr>
        <p:blipFill>
          <a:blip r:embed="rId2" cstate="print"/>
          <a:stretch>
            <a:fillRect/>
          </a:stretch>
        </p:blipFill>
        <p:spPr>
          <a:xfrm>
            <a:off x="1195687" y="1"/>
            <a:ext cx="6733618" cy="6035040"/>
          </a:xfrm>
          <a:prstGeom prst="rect">
            <a:avLst/>
          </a:prstGeom>
        </p:spPr>
      </p:pic>
      <p:sp>
        <p:nvSpPr>
          <p:cNvPr id="5" name="Rectangle 4"/>
          <p:cNvSpPr/>
          <p:nvPr/>
        </p:nvSpPr>
        <p:spPr>
          <a:xfrm>
            <a:off x="7163128" y="4338935"/>
            <a:ext cx="4162038" cy="923330"/>
          </a:xfrm>
          <a:prstGeom prst="rect">
            <a:avLst/>
          </a:prstGeom>
          <a:noFill/>
        </p:spPr>
        <p:txBody>
          <a:bodyPr wrap="none" lIns="91440" tIns="45720" rIns="91440" bIns="45720">
            <a:spAutoFit/>
          </a:bodyPr>
          <a:lstStyle/>
          <a:p>
            <a:pPr algn="ctr"/>
            <a:r>
              <a:rPr lang="en-US" sz="5400" b="1" dirty="0" smtClean="0">
                <a:ln w="1905">
                  <a:solidFill>
                    <a:srgbClr val="92D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63500">
                    <a:schemeClr val="accent6">
                      <a:satMod val="175000"/>
                      <a:alpha val="40000"/>
                    </a:schemeClr>
                  </a:glow>
                  <a:innerShdw blurRad="69850" dist="43180" dir="5400000">
                    <a:srgbClr val="000000">
                      <a:alpha val="65000"/>
                    </a:srgbClr>
                  </a:innerShdw>
                </a:effectLst>
              </a:rPr>
              <a:t>Any Queries ?</a:t>
            </a:r>
            <a:endParaRPr lang="en-US" sz="5400" b="1" cap="none" spc="0" dirty="0">
              <a:ln w="1905">
                <a:solidFill>
                  <a:srgbClr val="92D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63500">
                  <a:schemeClr val="accent6">
                    <a:satMod val="175000"/>
                    <a:alpha val="40000"/>
                  </a:schemeClr>
                </a:glow>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1084344"/>
            <a:ext cx="11635593" cy="3016210"/>
          </a:xfrm>
          <a:prstGeom prst="rect">
            <a:avLst/>
          </a:prstGeom>
          <a:noFill/>
        </p:spPr>
        <p:txBody>
          <a:bodyPr wrap="square" rtlCol="0">
            <a:spAutoFit/>
          </a:bodyPr>
          <a:lstStyle/>
          <a:p>
            <a:r>
              <a:rPr lang="en-US" sz="2800" dirty="0" smtClean="0">
                <a:solidFill>
                  <a:srgbClr val="00B050"/>
                </a:solidFill>
              </a:rPr>
              <a:t> </a:t>
            </a:r>
            <a:r>
              <a:rPr lang="en-US" sz="2800" dirty="0" smtClean="0"/>
              <a:t>Abstract :</a:t>
            </a:r>
            <a:r>
              <a:rPr lang="en-US" sz="2800" dirty="0" smtClean="0">
                <a:solidFill>
                  <a:srgbClr val="00B050"/>
                </a:solidFill>
              </a:rPr>
              <a:t> </a:t>
            </a:r>
            <a:endParaRPr lang="en-IN" sz="2800" dirty="0" smtClean="0">
              <a:solidFill>
                <a:srgbClr val="00B050"/>
              </a:solidFill>
            </a:endParaRPr>
          </a:p>
          <a:p>
            <a:pPr algn="just"/>
            <a:r>
              <a:rPr lang="en-IN" dirty="0" smtClean="0"/>
              <a:t> Educational </a:t>
            </a:r>
            <a:r>
              <a:rPr lang="en-IN" dirty="0"/>
              <a:t>institutions now a days are producing a vast amount of data that can be analysed to enhance the status of the present day education system. Such data when organised in a well defined manner can be used to predict values that help in the improvement of a student’s performance. </a:t>
            </a:r>
            <a:r>
              <a:rPr lang="en-IN" b="1" i="1" dirty="0"/>
              <a:t>Student Performance Analysis System (SPAS) </a:t>
            </a:r>
            <a:r>
              <a:rPr lang="en-IN" dirty="0"/>
              <a:t>facilitates students to perform the above specified task using results obtained by them in the exams. Based on the predictions made by the system the students can be encouraged and guided by professors to improve their scores which in turn increases the pass percentage of the class. SPAS show cases the importance of data analysis in the field of education system and how it helps in improving the system as a whole. The main idea of the project relies on using Decision tree classifier algorithm in supervised learning, as the input provided is student dataset containing labelled data and from which numeric values are predicted with at most accuracy.</a:t>
            </a:r>
          </a:p>
        </p:txBody>
      </p:sp>
      <p:sp>
        <p:nvSpPr>
          <p:cNvPr id="3" name="TextBox 2"/>
          <p:cNvSpPr txBox="1"/>
          <p:nvPr/>
        </p:nvSpPr>
        <p:spPr>
          <a:xfrm>
            <a:off x="164759" y="247135"/>
            <a:ext cx="11730681" cy="800219"/>
          </a:xfrm>
          <a:prstGeom prst="rect">
            <a:avLst/>
          </a:prstGeom>
          <a:noFill/>
        </p:spPr>
        <p:txBody>
          <a:bodyPr wrap="square" rtlCol="0">
            <a:spAutoFit/>
          </a:bodyPr>
          <a:lstStyle/>
          <a:p>
            <a:r>
              <a:rPr lang="en-US" sz="2800" dirty="0" smtClean="0">
                <a:solidFill>
                  <a:srgbClr val="00B050"/>
                </a:solidFill>
              </a:rPr>
              <a:t>  </a:t>
            </a:r>
          </a:p>
          <a:p>
            <a:r>
              <a:rPr lang="en-US" dirty="0" smtClean="0"/>
              <a:t>   Keeping track of and estimating the  performance of huge number of students in an educational institution is very difficult </a:t>
            </a:r>
            <a:endParaRPr lang="en-IN" dirty="0"/>
          </a:p>
        </p:txBody>
      </p:sp>
      <p:sp>
        <p:nvSpPr>
          <p:cNvPr id="8" name="Rounded Rectangle 7"/>
          <p:cNvSpPr/>
          <p:nvPr/>
        </p:nvSpPr>
        <p:spPr>
          <a:xfrm>
            <a:off x="3402241" y="4802681"/>
            <a:ext cx="1837039"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102980" y="4794790"/>
            <a:ext cx="2533135"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ounded Rectangle 11"/>
          <p:cNvSpPr/>
          <p:nvPr/>
        </p:nvSpPr>
        <p:spPr>
          <a:xfrm>
            <a:off x="8900997" y="4802681"/>
            <a:ext cx="2104769"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289588" y="4802681"/>
            <a:ext cx="1837039"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43936" y="4858444"/>
            <a:ext cx="2051223" cy="646331"/>
          </a:xfrm>
          <a:prstGeom prst="rect">
            <a:avLst/>
          </a:prstGeom>
          <a:noFill/>
        </p:spPr>
        <p:txBody>
          <a:bodyPr wrap="square" rtlCol="0">
            <a:spAutoFit/>
          </a:bodyPr>
          <a:lstStyle/>
          <a:p>
            <a:r>
              <a:rPr lang="en-US" dirty="0" smtClean="0"/>
              <a:t>Problem and data understanding</a:t>
            </a:r>
            <a:endParaRPr lang="en-IN" dirty="0" smtClean="0"/>
          </a:p>
        </p:txBody>
      </p:sp>
      <p:sp>
        <p:nvSpPr>
          <p:cNvPr id="15" name="TextBox 14"/>
          <p:cNvSpPr txBox="1"/>
          <p:nvPr/>
        </p:nvSpPr>
        <p:spPr>
          <a:xfrm>
            <a:off x="3377516" y="4802680"/>
            <a:ext cx="2298357" cy="646331"/>
          </a:xfrm>
          <a:prstGeom prst="rect">
            <a:avLst/>
          </a:prstGeom>
          <a:noFill/>
        </p:spPr>
        <p:txBody>
          <a:bodyPr wrap="square" rtlCol="0">
            <a:spAutoFit/>
          </a:bodyPr>
          <a:lstStyle/>
          <a:p>
            <a:r>
              <a:rPr lang="en-US" dirty="0" smtClean="0"/>
              <a:t>System Analysis           and design</a:t>
            </a:r>
            <a:endParaRPr lang="en-IN" dirty="0"/>
          </a:p>
        </p:txBody>
      </p:sp>
      <p:sp>
        <p:nvSpPr>
          <p:cNvPr id="16" name="TextBox 15"/>
          <p:cNvSpPr txBox="1"/>
          <p:nvPr/>
        </p:nvSpPr>
        <p:spPr>
          <a:xfrm>
            <a:off x="6289589" y="4794779"/>
            <a:ext cx="1857632" cy="646331"/>
          </a:xfrm>
          <a:prstGeom prst="rect">
            <a:avLst/>
          </a:prstGeom>
          <a:noFill/>
        </p:spPr>
        <p:txBody>
          <a:bodyPr wrap="square" rtlCol="0">
            <a:spAutoFit/>
          </a:bodyPr>
          <a:lstStyle/>
          <a:p>
            <a:r>
              <a:rPr lang="en-US" dirty="0" smtClean="0"/>
              <a:t>Implementation and Testing</a:t>
            </a:r>
            <a:endParaRPr lang="en-IN" dirty="0"/>
          </a:p>
        </p:txBody>
      </p:sp>
      <p:sp>
        <p:nvSpPr>
          <p:cNvPr id="17" name="TextBox 16"/>
          <p:cNvSpPr txBox="1"/>
          <p:nvPr/>
        </p:nvSpPr>
        <p:spPr>
          <a:xfrm>
            <a:off x="8909224" y="4858442"/>
            <a:ext cx="1750541" cy="646331"/>
          </a:xfrm>
          <a:prstGeom prst="rect">
            <a:avLst/>
          </a:prstGeom>
          <a:noFill/>
        </p:spPr>
        <p:txBody>
          <a:bodyPr wrap="square" rtlCol="0">
            <a:spAutoFit/>
          </a:bodyPr>
          <a:lstStyle/>
          <a:p>
            <a:r>
              <a:rPr lang="en-US" dirty="0" smtClean="0"/>
              <a:t>Evaluation of            results</a:t>
            </a:r>
            <a:endParaRPr lang="en-IN" dirty="0"/>
          </a:p>
        </p:txBody>
      </p:sp>
      <p:sp>
        <p:nvSpPr>
          <p:cNvPr id="18" name="TextBox 17"/>
          <p:cNvSpPr txBox="1"/>
          <p:nvPr/>
        </p:nvSpPr>
        <p:spPr>
          <a:xfrm>
            <a:off x="189471" y="4425436"/>
            <a:ext cx="1878228" cy="369332"/>
          </a:xfrm>
          <a:prstGeom prst="rect">
            <a:avLst/>
          </a:prstGeom>
          <a:noFill/>
        </p:spPr>
        <p:txBody>
          <a:bodyPr wrap="square" rtlCol="0">
            <a:spAutoFit/>
          </a:bodyPr>
          <a:lstStyle/>
          <a:p>
            <a:r>
              <a:rPr lang="en-US" dirty="0" smtClean="0"/>
              <a:t>Phase 1</a:t>
            </a:r>
            <a:endParaRPr lang="en-IN" dirty="0"/>
          </a:p>
        </p:txBody>
      </p:sp>
      <p:sp>
        <p:nvSpPr>
          <p:cNvPr id="19" name="TextBox 18"/>
          <p:cNvSpPr txBox="1"/>
          <p:nvPr/>
        </p:nvSpPr>
        <p:spPr>
          <a:xfrm>
            <a:off x="3352803" y="4433325"/>
            <a:ext cx="2018272" cy="369332"/>
          </a:xfrm>
          <a:prstGeom prst="rect">
            <a:avLst/>
          </a:prstGeom>
          <a:noFill/>
        </p:spPr>
        <p:txBody>
          <a:bodyPr wrap="square" rtlCol="0">
            <a:spAutoFit/>
          </a:bodyPr>
          <a:lstStyle/>
          <a:p>
            <a:r>
              <a:rPr lang="en-US" dirty="0" smtClean="0"/>
              <a:t>Phase 2</a:t>
            </a:r>
            <a:endParaRPr lang="en-IN" dirty="0"/>
          </a:p>
        </p:txBody>
      </p:sp>
      <p:sp>
        <p:nvSpPr>
          <p:cNvPr id="20" name="TextBox 19"/>
          <p:cNvSpPr txBox="1"/>
          <p:nvPr/>
        </p:nvSpPr>
        <p:spPr>
          <a:xfrm>
            <a:off x="6289589" y="4433326"/>
            <a:ext cx="1832920" cy="369332"/>
          </a:xfrm>
          <a:prstGeom prst="rect">
            <a:avLst/>
          </a:prstGeom>
          <a:noFill/>
        </p:spPr>
        <p:txBody>
          <a:bodyPr wrap="square" rtlCol="0">
            <a:spAutoFit/>
          </a:bodyPr>
          <a:lstStyle/>
          <a:p>
            <a:r>
              <a:rPr lang="en-US" dirty="0" smtClean="0"/>
              <a:t>Phase 3</a:t>
            </a:r>
            <a:endParaRPr lang="en-IN" dirty="0"/>
          </a:p>
        </p:txBody>
      </p:sp>
      <p:sp>
        <p:nvSpPr>
          <p:cNvPr id="21" name="TextBox 20"/>
          <p:cNvSpPr txBox="1"/>
          <p:nvPr/>
        </p:nvSpPr>
        <p:spPr>
          <a:xfrm>
            <a:off x="8921579" y="4489099"/>
            <a:ext cx="1816444" cy="369332"/>
          </a:xfrm>
          <a:prstGeom prst="rect">
            <a:avLst/>
          </a:prstGeom>
          <a:noFill/>
        </p:spPr>
        <p:txBody>
          <a:bodyPr wrap="square" rtlCol="0">
            <a:spAutoFit/>
          </a:bodyPr>
          <a:lstStyle/>
          <a:p>
            <a:r>
              <a:rPr lang="en-US" dirty="0" smtClean="0"/>
              <a:t>Phase 4</a:t>
            </a:r>
            <a:endParaRPr lang="en-IN" dirty="0"/>
          </a:p>
        </p:txBody>
      </p:sp>
      <p:sp>
        <p:nvSpPr>
          <p:cNvPr id="22" name="Right Arrow 21"/>
          <p:cNvSpPr/>
          <p:nvPr/>
        </p:nvSpPr>
        <p:spPr>
          <a:xfrm>
            <a:off x="2636122" y="4975676"/>
            <a:ext cx="766119" cy="361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5239267" y="4899818"/>
            <a:ext cx="1050324" cy="43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8147221" y="4953391"/>
            <a:ext cx="753763" cy="43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267200" y="5802541"/>
            <a:ext cx="3855309" cy="369332"/>
          </a:xfrm>
          <a:prstGeom prst="rect">
            <a:avLst/>
          </a:prstGeom>
          <a:noFill/>
        </p:spPr>
        <p:txBody>
          <a:bodyPr wrap="square" rtlCol="0">
            <a:spAutoFit/>
          </a:bodyPr>
          <a:lstStyle/>
          <a:p>
            <a:r>
              <a:rPr lang="en-US" dirty="0" smtClean="0"/>
              <a:t>Fig.1 Methodology</a:t>
            </a:r>
            <a:endParaRPr lang="en-IN" dirty="0"/>
          </a:p>
        </p:txBody>
      </p:sp>
      <p:sp>
        <p:nvSpPr>
          <p:cNvPr id="27" name="Rectangle 26"/>
          <p:cNvSpPr/>
          <p:nvPr/>
        </p:nvSpPr>
        <p:spPr>
          <a:xfrm>
            <a:off x="0" y="0"/>
            <a:ext cx="4434419"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Problem Statement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82403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60731"/>
            <a:ext cx="11318791" cy="5509200"/>
          </a:xfrm>
          <a:prstGeom prst="rect">
            <a:avLst/>
          </a:prstGeom>
          <a:noFill/>
        </p:spPr>
        <p:txBody>
          <a:bodyPr wrap="square" rtlCol="0">
            <a:spAutoFit/>
          </a:bodyPr>
          <a:lstStyle/>
          <a:p>
            <a:endParaRPr lang="en-US" sz="2800" dirty="0" smtClean="0">
              <a:solidFill>
                <a:srgbClr val="00B050"/>
              </a:solidFill>
            </a:endParaRPr>
          </a:p>
          <a:p>
            <a:endParaRPr lang="en-US" dirty="0"/>
          </a:p>
          <a:p>
            <a:pPr marL="285750" indent="-285750">
              <a:buFont typeface="Arial" panose="020B0604020202020204" pitchFamily="34" charset="0"/>
              <a:buChar char="•"/>
            </a:pPr>
            <a:r>
              <a:rPr lang="en-US" dirty="0" smtClean="0"/>
              <a:t>Students are the main assets of schools and Universities.</a:t>
            </a:r>
          </a:p>
          <a:p>
            <a:pPr marL="285750" indent="-285750"/>
            <a:endParaRPr lang="en-US" dirty="0" smtClean="0"/>
          </a:p>
          <a:p>
            <a:pPr marL="285750" indent="-285750">
              <a:buFont typeface="Arial" panose="020B0604020202020204" pitchFamily="34" charset="0"/>
              <a:buChar char="•"/>
            </a:pPr>
            <a:r>
              <a:rPr lang="en-US" dirty="0" smtClean="0"/>
              <a:t>Academic performance achievement is the level of achievement of the student’s education goal that can be measured and tested through examination ,assessments and other forms of measurements.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student academic performance is usually stored in different forms like files,records,documents </a:t>
            </a:r>
            <a:r>
              <a:rPr lang="en-US" dirty="0" err="1" smtClean="0"/>
              <a:t>etc.,But</a:t>
            </a:r>
            <a:r>
              <a:rPr lang="en-US" dirty="0" smtClean="0"/>
              <a:t> the increasing amount of the student data in each institution has made it difficult to analyse each student’s performance </a:t>
            </a:r>
          </a:p>
          <a:p>
            <a:r>
              <a:rPr lang="en-US" dirty="0"/>
              <a:t> </a:t>
            </a:r>
            <a:r>
              <a:rPr lang="en-US" dirty="0" smtClean="0"/>
              <a:t>    using the traditional static techniques.</a:t>
            </a:r>
          </a:p>
          <a:p>
            <a:endParaRPr lang="en-US" dirty="0" smtClean="0"/>
          </a:p>
          <a:p>
            <a:pPr marL="285750" indent="-285750">
              <a:buFont typeface="Arial" panose="020B0604020202020204" pitchFamily="34" charset="0"/>
              <a:buChar char="•"/>
            </a:pPr>
            <a:r>
              <a:rPr lang="en-US" dirty="0" smtClean="0"/>
              <a:t>This difficulty has created a necessity for a tool that can easily extract the useful information from student data and this can be used to predict each student performance.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tool which can be used for this purpose is our project i.e., Student Performance Analysis System(SPAS).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Here we use an algorithm called descion tree classifier which we create a tree and prune the data based on information gain ,gini index and entropy and finally predicts the Grades of students  </a:t>
            </a:r>
          </a:p>
          <a:p>
            <a:pPr marL="285750" indent="-285750">
              <a:buFont typeface="Arial" panose="020B0604020202020204" pitchFamily="34" charset="0"/>
              <a:buChar char="•"/>
            </a:pPr>
            <a:endParaRPr lang="en-IN" dirty="0"/>
          </a:p>
        </p:txBody>
      </p:sp>
      <p:sp>
        <p:nvSpPr>
          <p:cNvPr id="3" name="Rectangle 2"/>
          <p:cNvSpPr/>
          <p:nvPr/>
        </p:nvSpPr>
        <p:spPr>
          <a:xfrm>
            <a:off x="180257" y="198010"/>
            <a:ext cx="3372843"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3274127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021" y="0"/>
            <a:ext cx="5154841" cy="707886"/>
          </a:xfrm>
          <a:prstGeom prst="rect">
            <a:avLst/>
          </a:prstGeom>
        </p:spPr>
        <p:txBody>
          <a:bodyPr wrap="square">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Literature Review</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7" y="621213"/>
            <a:ext cx="11630297" cy="646331"/>
          </a:xfrm>
          <a:prstGeom prst="rect">
            <a:avLst/>
          </a:prstGeom>
        </p:spPr>
        <p:txBody>
          <a:bodyPr wrap="square">
            <a:spAutoFit/>
          </a:bodyPr>
          <a:lstStyle/>
          <a:p>
            <a:r>
              <a:rPr lang="en-US" dirty="0" smtClean="0"/>
              <a:t>A background study is done to review the similar existing systems used to perform student  performance analysis.</a:t>
            </a:r>
          </a:p>
          <a:p>
            <a:r>
              <a:rPr lang="en-US" dirty="0" smtClean="0"/>
              <a:t>Three existing systems are chosen because they are similar to the proposed system.</a:t>
            </a:r>
          </a:p>
        </p:txBody>
      </p:sp>
      <p:sp>
        <p:nvSpPr>
          <p:cNvPr id="4" name="TextBox 3"/>
          <p:cNvSpPr txBox="1"/>
          <p:nvPr/>
        </p:nvSpPr>
        <p:spPr>
          <a:xfrm>
            <a:off x="470267" y="1933303"/>
            <a:ext cx="10685417" cy="369332"/>
          </a:xfrm>
          <a:prstGeom prst="rect">
            <a:avLst/>
          </a:prstGeom>
          <a:noFill/>
        </p:spPr>
        <p:txBody>
          <a:bodyPr wrap="square" rtlCol="0">
            <a:spAutoFit/>
          </a:bodyPr>
          <a:lstStyle/>
          <a:p>
            <a:endParaRPr lang="en-US" dirty="0"/>
          </a:p>
        </p:txBody>
      </p:sp>
      <p:graphicFrame>
        <p:nvGraphicFramePr>
          <p:cNvPr id="6" name="Table 5"/>
          <p:cNvGraphicFramePr>
            <a:graphicFrameLocks noGrp="1"/>
          </p:cNvGraphicFramePr>
          <p:nvPr/>
        </p:nvGraphicFramePr>
        <p:xfrm>
          <a:off x="640080" y="1580604"/>
          <a:ext cx="10646229" cy="5010912"/>
        </p:xfrm>
        <a:graphic>
          <a:graphicData uri="http://schemas.openxmlformats.org/drawingml/2006/table">
            <a:tbl>
              <a:tblPr firstRow="1" bandRow="1">
                <a:tableStyleId>{93296810-A885-4BE3-A3E7-6D5BEEA58F35}</a:tableStyleId>
              </a:tblPr>
              <a:tblGrid>
                <a:gridCol w="3548743"/>
                <a:gridCol w="4328161"/>
                <a:gridCol w="2769325"/>
              </a:tblGrid>
              <a:tr h="804672">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Drawbacks</a:t>
                      </a:r>
                      <a:endParaRPr lang="en-US" dirty="0"/>
                    </a:p>
                  </a:txBody>
                  <a:tcPr/>
                </a:tc>
              </a:tr>
              <a:tr h="804672">
                <a:tc>
                  <a:txBody>
                    <a:bodyPr/>
                    <a:lstStyle/>
                    <a:p>
                      <a:r>
                        <a:rPr lang="en-US" sz="2000" dirty="0" smtClean="0">
                          <a:solidFill>
                            <a:schemeClr val="tx1"/>
                          </a:solidFill>
                        </a:rPr>
                        <a:t>Faculty support System (FSS) </a:t>
                      </a:r>
                      <a:endParaRPr lang="en-US" sz="2000" dirty="0">
                        <a:solidFill>
                          <a:schemeClr val="tx1"/>
                        </a:solidFill>
                      </a:endParaRPr>
                    </a:p>
                  </a:txBody>
                  <a:tcPr/>
                </a:tc>
                <a:tc>
                  <a:txBody>
                    <a:bodyPr/>
                    <a:lstStyle/>
                    <a:p>
                      <a:r>
                        <a:rPr lang="en-US" dirty="0" smtClean="0"/>
                        <a:t> This system uses WEKA .Although it is a cost effective one but it is difficult for normal users to understand the algorithm techniques such as classification,regression..</a:t>
                      </a:r>
                      <a:endParaRPr lang="en-US" dirty="0"/>
                    </a:p>
                  </a:txBody>
                  <a:tcPr/>
                </a:tc>
                <a:tc>
                  <a:txBody>
                    <a:bodyPr/>
                    <a:lstStyle/>
                    <a:p>
                      <a:r>
                        <a:rPr lang="en-US" dirty="0" smtClean="0"/>
                        <a:t>It can be used only by the people who are familiar with  WEKA tool.</a:t>
                      </a:r>
                      <a:endParaRPr lang="en-US" dirty="0"/>
                    </a:p>
                  </a:txBody>
                  <a:tcPr/>
                </a:tc>
              </a:tr>
              <a:tr h="804672">
                <a:tc>
                  <a:txBody>
                    <a:bodyPr/>
                    <a:lstStyle/>
                    <a:p>
                      <a:r>
                        <a:rPr lang="en-US" sz="1800" dirty="0" smtClean="0">
                          <a:solidFill>
                            <a:schemeClr val="tx1"/>
                          </a:solidFill>
                        </a:rPr>
                        <a:t>Student Performance </a:t>
                      </a:r>
                      <a:r>
                        <a:rPr lang="en-US" sz="1800" dirty="0" err="1" smtClean="0">
                          <a:solidFill>
                            <a:schemeClr val="tx1"/>
                          </a:solidFill>
                        </a:rPr>
                        <a:t>Analyser</a:t>
                      </a:r>
                      <a:r>
                        <a:rPr lang="en-US" sz="1800" dirty="0" smtClean="0">
                          <a:solidFill>
                            <a:schemeClr val="tx1"/>
                          </a:solidFill>
                        </a:rPr>
                        <a:t>(SPA) </a:t>
                      </a:r>
                      <a:endParaRPr lang="en-US" dirty="0">
                        <a:solidFill>
                          <a:schemeClr val="tx1"/>
                        </a:solidFill>
                      </a:endParaRPr>
                    </a:p>
                  </a:txBody>
                  <a:tcPr/>
                </a:tc>
                <a:tc>
                  <a:txBody>
                    <a:bodyPr/>
                    <a:lstStyle/>
                    <a:p>
                      <a:r>
                        <a:rPr lang="en-US" dirty="0" smtClean="0"/>
                        <a:t>This is a web based </a:t>
                      </a:r>
                      <a:r>
                        <a:rPr lang="en-US" dirty="0" err="1" smtClean="0"/>
                        <a:t>software.It</a:t>
                      </a:r>
                      <a:r>
                        <a:rPr lang="en-US" dirty="0" smtClean="0"/>
                        <a:t> takes a threshold value to which the students performance is compared. </a:t>
                      </a:r>
                      <a:endParaRPr lang="en-US" dirty="0"/>
                    </a:p>
                  </a:txBody>
                  <a:tcPr/>
                </a:tc>
                <a:tc>
                  <a:txBody>
                    <a:bodyPr/>
                    <a:lstStyle/>
                    <a:p>
                      <a:r>
                        <a:rPr lang="en-US" dirty="0" smtClean="0"/>
                        <a:t>Exact results are not provided</a:t>
                      </a:r>
                      <a:endParaRPr lang="en-US" dirty="0"/>
                    </a:p>
                  </a:txBody>
                  <a:tcPr/>
                </a:tc>
              </a:tr>
              <a:tr h="804672">
                <a:tc>
                  <a:txBody>
                    <a:bodyPr/>
                    <a:lstStyle/>
                    <a:p>
                      <a:r>
                        <a:rPr lang="en-US" sz="1800" dirty="0" smtClean="0">
                          <a:solidFill>
                            <a:schemeClr val="tx1"/>
                          </a:solidFill>
                        </a:rPr>
                        <a:t>Intelligent Mining and Decision Support System(</a:t>
                      </a:r>
                      <a:r>
                        <a:rPr lang="en-US" sz="1800" dirty="0" err="1" smtClean="0">
                          <a:solidFill>
                            <a:schemeClr val="tx1"/>
                          </a:solidFill>
                        </a:rPr>
                        <a:t>InMinds</a:t>
                      </a:r>
                      <a:r>
                        <a:rPr lang="en-US" sz="1800" dirty="0" smtClean="0">
                          <a:solidFill>
                            <a:schemeClr val="tx1"/>
                          </a:solidFill>
                        </a:rPr>
                        <a:t>) </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system also uses WEKA .It analyses the performance </a:t>
                      </a:r>
                      <a:r>
                        <a:rPr lang="en-US" dirty="0" err="1" smtClean="0"/>
                        <a:t>obased</a:t>
                      </a:r>
                      <a:r>
                        <a:rPr lang="en-US" dirty="0" smtClean="0"/>
                        <a:t> on the graphs and charts produced by the WEKA tool.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can be used only by the people who are familiar with  WEKA tool.</a:t>
                      </a:r>
                    </a:p>
                    <a:p>
                      <a:endParaRPr lang="en-US" dirty="0"/>
                    </a:p>
                  </a:txBody>
                  <a:tcPr/>
                </a:tc>
              </a:tr>
              <a:tr h="804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Student Performance Analysis</a:t>
                      </a:r>
                      <a:r>
                        <a:rPr lang="en-US" sz="1800" baseline="0" dirty="0" smtClean="0">
                          <a:solidFill>
                            <a:schemeClr val="tx1"/>
                          </a:solidFill>
                        </a:rPr>
                        <a:t> System</a:t>
                      </a:r>
                      <a:r>
                        <a:rPr lang="en-US" sz="1800" dirty="0" smtClean="0">
                          <a:solidFill>
                            <a:schemeClr val="tx1"/>
                          </a:solidFill>
                        </a:rPr>
                        <a:t>(SPAS) </a:t>
                      </a:r>
                      <a:endParaRPr lang="en-US" dirty="0" smtClean="0">
                        <a:solidFill>
                          <a:schemeClr val="tx1"/>
                        </a:solidFill>
                      </a:endParaRPr>
                    </a:p>
                    <a:p>
                      <a:endParaRPr lang="en-US" dirty="0"/>
                    </a:p>
                  </a:txBody>
                  <a:tcPr/>
                </a:tc>
                <a:tc>
                  <a:txBody>
                    <a:bodyPr/>
                    <a:lstStyle/>
                    <a:p>
                      <a:r>
                        <a:rPr lang="en-US" dirty="0" smtClean="0"/>
                        <a:t>This</a:t>
                      </a:r>
                      <a:r>
                        <a:rPr lang="en-US" baseline="0" dirty="0" smtClean="0"/>
                        <a:t> system used rule based analysis </a:t>
                      </a:r>
                    </a:p>
                    <a:p>
                      <a:r>
                        <a:rPr lang="en-US" baseline="0" dirty="0" smtClean="0"/>
                        <a:t>for performance analysis</a:t>
                      </a:r>
                      <a:endParaRPr lang="en-US" dirty="0"/>
                    </a:p>
                  </a:txBody>
                  <a:tcPr/>
                </a:tc>
                <a:tc>
                  <a:txBody>
                    <a:bodyPr/>
                    <a:lstStyle/>
                    <a:p>
                      <a:r>
                        <a:rPr lang="en-US" dirty="0" smtClean="0"/>
                        <a:t>Its</a:t>
                      </a:r>
                      <a:r>
                        <a:rPr lang="en-US" baseline="0" dirty="0" smtClean="0"/>
                        <a:t> not dynamic in nature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0447" y="796837"/>
            <a:ext cx="8307977" cy="4247317"/>
          </a:xfrm>
          <a:prstGeom prst="rect">
            <a:avLst/>
          </a:prstGeom>
          <a:noFill/>
        </p:spPr>
        <p:txBody>
          <a:bodyPr wrap="square" rtlCol="0">
            <a:spAutoFit/>
          </a:bodyPr>
          <a:lstStyle/>
          <a:p>
            <a:pPr marL="342900" indent="-342900"/>
            <a:r>
              <a:rPr lang="en-US" b="1" dirty="0" smtClean="0"/>
              <a:t>1.    Importing dataset , preprocessing and  understanding dataset</a:t>
            </a:r>
            <a:r>
              <a:rPr lang="en-US" dirty="0" smtClean="0"/>
              <a:t>:</a:t>
            </a:r>
          </a:p>
          <a:p>
            <a:pPr marL="342900" indent="-342900">
              <a:buFont typeface="+mj-lt"/>
              <a:buAutoNum type="arabicParenR"/>
            </a:pPr>
            <a:endParaRPr lang="en-US" dirty="0" smtClean="0"/>
          </a:p>
          <a:p>
            <a:pPr marL="342900" indent="-342900"/>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endParaRPr lang="en-US" dirty="0" smtClean="0"/>
          </a:p>
        </p:txBody>
      </p:sp>
      <p:sp>
        <p:nvSpPr>
          <p:cNvPr id="6" name="Rectangle 5"/>
          <p:cNvSpPr/>
          <p:nvPr/>
        </p:nvSpPr>
        <p:spPr>
          <a:xfrm>
            <a:off x="481134" y="224135"/>
            <a:ext cx="4201920"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Project Modules :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descr="import module.PNG"/>
          <p:cNvPicPr>
            <a:picLocks noChangeAspect="1"/>
          </p:cNvPicPr>
          <p:nvPr/>
        </p:nvPicPr>
        <p:blipFill>
          <a:blip r:embed="rId2" cstate="print"/>
          <a:stretch>
            <a:fillRect/>
          </a:stretch>
        </p:blipFill>
        <p:spPr>
          <a:xfrm>
            <a:off x="2030171" y="1149537"/>
            <a:ext cx="8184985" cy="570846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023" y="422757"/>
            <a:ext cx="4791120" cy="369332"/>
          </a:xfrm>
          <a:prstGeom prst="rect">
            <a:avLst/>
          </a:prstGeom>
        </p:spPr>
        <p:txBody>
          <a:bodyPr wrap="none">
            <a:spAutoFit/>
          </a:bodyPr>
          <a:lstStyle/>
          <a:p>
            <a:pPr marL="342900" indent="-342900"/>
            <a:r>
              <a:rPr lang="en-US" b="1" dirty="0" smtClean="0"/>
              <a:t>2. Splitting data into training and testing dataset</a:t>
            </a:r>
          </a:p>
        </p:txBody>
      </p:sp>
      <p:pic>
        <p:nvPicPr>
          <p:cNvPr id="3" name="Picture 2" descr="splitibg data.PNG"/>
          <p:cNvPicPr>
            <a:picLocks noChangeAspect="1"/>
          </p:cNvPicPr>
          <p:nvPr/>
        </p:nvPicPr>
        <p:blipFill>
          <a:blip r:embed="rId2" cstate="print"/>
          <a:stretch>
            <a:fillRect/>
          </a:stretch>
        </p:blipFill>
        <p:spPr>
          <a:xfrm>
            <a:off x="809900" y="1306286"/>
            <a:ext cx="11147695" cy="34094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076" y="357442"/>
            <a:ext cx="3511667" cy="369332"/>
          </a:xfrm>
          <a:prstGeom prst="rect">
            <a:avLst/>
          </a:prstGeom>
        </p:spPr>
        <p:txBody>
          <a:bodyPr wrap="none">
            <a:spAutoFit/>
          </a:bodyPr>
          <a:lstStyle/>
          <a:p>
            <a:pPr marL="342900" indent="-342900"/>
            <a:r>
              <a:rPr lang="en-US" b="1" dirty="0" smtClean="0"/>
              <a:t>3. Training dataset using Gini Index</a:t>
            </a:r>
          </a:p>
        </p:txBody>
      </p:sp>
      <p:sp>
        <p:nvSpPr>
          <p:cNvPr id="3" name="Rectangle 2"/>
          <p:cNvSpPr/>
          <p:nvPr/>
        </p:nvSpPr>
        <p:spPr>
          <a:xfrm>
            <a:off x="215427" y="3283522"/>
            <a:ext cx="3350404" cy="369332"/>
          </a:xfrm>
          <a:prstGeom prst="rect">
            <a:avLst/>
          </a:prstGeom>
        </p:spPr>
        <p:txBody>
          <a:bodyPr wrap="none">
            <a:spAutoFit/>
          </a:bodyPr>
          <a:lstStyle/>
          <a:p>
            <a:r>
              <a:rPr lang="en-US" b="1" dirty="0" smtClean="0"/>
              <a:t>4.  Training dataset using Entropy</a:t>
            </a:r>
            <a:endParaRPr lang="en-US" b="1" dirty="0"/>
          </a:p>
        </p:txBody>
      </p:sp>
      <p:pic>
        <p:nvPicPr>
          <p:cNvPr id="4" name="Picture 3" descr="traininggini.PNG"/>
          <p:cNvPicPr>
            <a:picLocks noChangeAspect="1"/>
          </p:cNvPicPr>
          <p:nvPr/>
        </p:nvPicPr>
        <p:blipFill>
          <a:blip r:embed="rId2" cstate="print"/>
          <a:stretch>
            <a:fillRect/>
          </a:stretch>
        </p:blipFill>
        <p:spPr>
          <a:xfrm>
            <a:off x="855196" y="1061818"/>
            <a:ext cx="11349327" cy="1981828"/>
          </a:xfrm>
          <a:prstGeom prst="rect">
            <a:avLst/>
          </a:prstGeom>
        </p:spPr>
      </p:pic>
      <p:pic>
        <p:nvPicPr>
          <p:cNvPr id="6" name="Picture 5" descr="training using entropy.PNG"/>
          <p:cNvPicPr>
            <a:picLocks noChangeAspect="1"/>
          </p:cNvPicPr>
          <p:nvPr/>
        </p:nvPicPr>
        <p:blipFill>
          <a:blip r:embed="rId3" cstate="print"/>
          <a:stretch>
            <a:fillRect/>
          </a:stretch>
        </p:blipFill>
        <p:spPr>
          <a:xfrm>
            <a:off x="752940" y="3714805"/>
            <a:ext cx="10999383" cy="222879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929" y="279065"/>
            <a:ext cx="5033787" cy="369332"/>
          </a:xfrm>
          <a:prstGeom prst="rect">
            <a:avLst/>
          </a:prstGeom>
        </p:spPr>
        <p:txBody>
          <a:bodyPr wrap="square">
            <a:spAutoFit/>
          </a:bodyPr>
          <a:lstStyle/>
          <a:p>
            <a:r>
              <a:rPr lang="en-US" b="1" dirty="0" smtClean="0"/>
              <a:t>   5.  Prediction module</a:t>
            </a:r>
            <a:endParaRPr lang="en-US" b="1" dirty="0"/>
          </a:p>
        </p:txBody>
      </p:sp>
      <p:pic>
        <p:nvPicPr>
          <p:cNvPr id="3" name="Picture 2" descr="prediction.PNG"/>
          <p:cNvPicPr>
            <a:picLocks noChangeAspect="1"/>
          </p:cNvPicPr>
          <p:nvPr/>
        </p:nvPicPr>
        <p:blipFill>
          <a:blip r:embed="rId2" cstate="print"/>
          <a:stretch>
            <a:fillRect/>
          </a:stretch>
        </p:blipFill>
        <p:spPr>
          <a:xfrm>
            <a:off x="847799" y="1045029"/>
            <a:ext cx="7303433" cy="513370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886</Words>
  <Application>Microsoft Office PowerPoint</Application>
  <PresentationFormat>Custom</PresentationFormat>
  <Paragraphs>176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com</cp:lastModifiedBy>
  <cp:revision>60</cp:revision>
  <dcterms:created xsi:type="dcterms:W3CDTF">2020-01-03T06:29:04Z</dcterms:created>
  <dcterms:modified xsi:type="dcterms:W3CDTF">2020-04-12T04:23:14Z</dcterms:modified>
</cp:coreProperties>
</file>