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0" r:id="rId6"/>
    <p:sldId id="263" r:id="rId7"/>
    <p:sldId id="261" r:id="rId8"/>
    <p:sldId id="262" r:id="rId9"/>
    <p:sldId id="280" r:id="rId10"/>
    <p:sldId id="281" r:id="rId11"/>
    <p:sldId id="282" r:id="rId12"/>
    <p:sldId id="285" r:id="rId13"/>
    <p:sldId id="286" r:id="rId14"/>
    <p:sldId id="287" r:id="rId15"/>
    <p:sldId id="288" r:id="rId16"/>
    <p:sldId id="289" r:id="rId17"/>
    <p:sldId id="265" r:id="rId18"/>
    <p:sldId id="267" r:id="rId19"/>
    <p:sldId id="264" r:id="rId20"/>
    <p:sldId id="284" r:id="rId21"/>
    <p:sldId id="275" r:id="rId22"/>
    <p:sldId id="276" r:id="rId23"/>
    <p:sldId id="277" r:id="rId24"/>
    <p:sldId id="278" r:id="rId25"/>
    <p:sldId id="279" r:id="rId26"/>
    <p:sldId id="291" r:id="rId27"/>
    <p:sldId id="292" r:id="rId28"/>
    <p:sldId id="293" r:id="rId29"/>
    <p:sldId id="297" r:id="rId30"/>
    <p:sldId id="294" r:id="rId31"/>
    <p:sldId id="295" r:id="rId32"/>
    <p:sldId id="298" r:id="rId33"/>
    <p:sldId id="301" r:id="rId34"/>
    <p:sldId id="300" r:id="rId35"/>
    <p:sldId id="296" r:id="rId36"/>
    <p:sldId id="302" r:id="rId37"/>
    <p:sldId id="269" r:id="rId38"/>
    <p:sldId id="270" r:id="rId39"/>
    <p:sldId id="303" r:id="rId40"/>
    <p:sldId id="271" r:id="rId41"/>
    <p:sldId id="272" r:id="rId42"/>
    <p:sldId id="273" r:id="rId43"/>
    <p:sldId id="274" r:id="rId44"/>
    <p:sldId id="304" r:id="rId45"/>
    <p:sldId id="305" r:id="rId46"/>
    <p:sldId id="306" r:id="rId47"/>
    <p:sldId id="310" r:id="rId48"/>
    <p:sldId id="30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24" y="406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63D80-E8E8-40BB-BF94-6C2FB96197AF}" type="datetimeFigureOut">
              <a:rPr lang="en-IN" smtClean="0"/>
              <a:pPr/>
              <a:t>28-07-2022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C28A5-AACF-4425-856A-6ECA8DB88125}" type="slidenum">
              <a:rPr lang="en-IN" smtClean="0"/>
              <a:pPr/>
              <a:t>‹#›</a:t>
            </a:fld>
            <a:endParaRPr lang="en-IN"/>
          </a:p>
        </p:txBody>
      </p:sp>
    </p:spTree>
    <p:extLst>
      <p:ext uri="{BB962C8B-B14F-4D97-AF65-F5344CB8AC3E}">
        <p14:creationId xmlns:p14="http://schemas.microsoft.com/office/powerpoint/2010/main" xmlns="" val="216921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7C28A5-AACF-4425-856A-6ECA8DB88125}" type="slidenum">
              <a:rPr lang="en-IN" smtClean="0"/>
              <a:pPr/>
              <a:t>12</a:t>
            </a:fld>
            <a:endParaRPr lang="en-IN"/>
          </a:p>
        </p:txBody>
      </p:sp>
    </p:spTree>
    <p:extLst>
      <p:ext uri="{BB962C8B-B14F-4D97-AF65-F5344CB8AC3E}">
        <p14:creationId xmlns:p14="http://schemas.microsoft.com/office/powerpoint/2010/main" xmlns="" val="153711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0547052-0A86-499E-8EB4-241DC134B8C3}" type="datetimeFigureOut">
              <a:rPr lang="en-US" smtClean="0"/>
              <a:pPr/>
              <a:t>7/28/2022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EF456A-70FF-4B7F-BC64-2538FB6FD09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547052-0A86-499E-8EB4-241DC134B8C3}" type="datetimeFigureOut">
              <a:rPr lang="en-US" smtClean="0"/>
              <a:pPr/>
              <a:t>7/28/2022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EF456A-70FF-4B7F-BC64-2538FB6FD09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547052-0A86-499E-8EB4-241DC134B8C3}" type="datetimeFigureOut">
              <a:rPr lang="en-US" smtClean="0"/>
              <a:pPr/>
              <a:t>7/28/2022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EF456A-70FF-4B7F-BC64-2538FB6FD09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0547052-0A86-499E-8EB4-241DC134B8C3}" type="datetimeFigureOut">
              <a:rPr lang="en-US" smtClean="0"/>
              <a:pPr/>
              <a:t>7/28/2022</a:t>
            </a:fld>
            <a:endParaRPr lang="en-IN"/>
          </a:p>
        </p:txBody>
      </p:sp>
      <p:sp>
        <p:nvSpPr>
          <p:cNvPr id="9" name="Slide Number Placeholder 8"/>
          <p:cNvSpPr>
            <a:spLocks noGrp="1"/>
          </p:cNvSpPr>
          <p:nvPr>
            <p:ph type="sldNum" sz="quarter" idx="15"/>
          </p:nvPr>
        </p:nvSpPr>
        <p:spPr/>
        <p:txBody>
          <a:bodyPr rtlCol="0"/>
          <a:lstStyle/>
          <a:p>
            <a:fld id="{DEEF456A-70FF-4B7F-BC64-2538FB6FD090}"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0547052-0A86-499E-8EB4-241DC134B8C3}" type="datetimeFigureOut">
              <a:rPr lang="en-US" smtClean="0"/>
              <a:pPr/>
              <a:t>7/28/2022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EF456A-70FF-4B7F-BC64-2538FB6FD09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0547052-0A86-499E-8EB4-241DC134B8C3}" type="datetimeFigureOut">
              <a:rPr lang="en-US" smtClean="0"/>
              <a:pPr/>
              <a:t>7/28/2022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EF456A-70FF-4B7F-BC64-2538FB6FD090}"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0547052-0A86-499E-8EB4-241DC134B8C3}" type="datetimeFigureOut">
              <a:rPr lang="en-US" smtClean="0"/>
              <a:pPr/>
              <a:t>7/28/2022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EF456A-70FF-4B7F-BC64-2538FB6FD090}"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0547052-0A86-499E-8EB4-241DC134B8C3}" type="datetimeFigureOut">
              <a:rPr lang="en-US" smtClean="0"/>
              <a:pPr/>
              <a:t>7/28/2022</a:t>
            </a:fld>
            <a:endParaRPr lang="en-IN"/>
          </a:p>
        </p:txBody>
      </p:sp>
      <p:sp>
        <p:nvSpPr>
          <p:cNvPr id="7" name="Slide Number Placeholder 6"/>
          <p:cNvSpPr>
            <a:spLocks noGrp="1"/>
          </p:cNvSpPr>
          <p:nvPr>
            <p:ph type="sldNum" sz="quarter" idx="11"/>
          </p:nvPr>
        </p:nvSpPr>
        <p:spPr/>
        <p:txBody>
          <a:bodyPr rtlCol="0"/>
          <a:lstStyle/>
          <a:p>
            <a:fld id="{DEEF456A-70FF-4B7F-BC64-2538FB6FD090}"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47052-0A86-499E-8EB4-241DC134B8C3}" type="datetimeFigureOut">
              <a:rPr lang="en-US" smtClean="0"/>
              <a:pPr/>
              <a:t>7/28/2022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EF456A-70FF-4B7F-BC64-2538FB6FD09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0547052-0A86-499E-8EB4-241DC134B8C3}" type="datetimeFigureOut">
              <a:rPr lang="en-US" smtClean="0"/>
              <a:pPr/>
              <a:t>7/28/2022</a:t>
            </a:fld>
            <a:endParaRPr lang="en-IN"/>
          </a:p>
        </p:txBody>
      </p:sp>
      <p:sp>
        <p:nvSpPr>
          <p:cNvPr id="22" name="Slide Number Placeholder 21"/>
          <p:cNvSpPr>
            <a:spLocks noGrp="1"/>
          </p:cNvSpPr>
          <p:nvPr>
            <p:ph type="sldNum" sz="quarter" idx="15"/>
          </p:nvPr>
        </p:nvSpPr>
        <p:spPr/>
        <p:txBody>
          <a:bodyPr rtlCol="0"/>
          <a:lstStyle/>
          <a:p>
            <a:fld id="{DEEF456A-70FF-4B7F-BC64-2538FB6FD090}"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0547052-0A86-499E-8EB4-241DC134B8C3}" type="datetimeFigureOut">
              <a:rPr lang="en-US" smtClean="0"/>
              <a:pPr/>
              <a:t>7/28/2022</a:t>
            </a:fld>
            <a:endParaRPr lang="en-IN"/>
          </a:p>
        </p:txBody>
      </p:sp>
      <p:sp>
        <p:nvSpPr>
          <p:cNvPr id="18" name="Slide Number Placeholder 17"/>
          <p:cNvSpPr>
            <a:spLocks noGrp="1"/>
          </p:cNvSpPr>
          <p:nvPr>
            <p:ph type="sldNum" sz="quarter" idx="11"/>
          </p:nvPr>
        </p:nvSpPr>
        <p:spPr/>
        <p:txBody>
          <a:bodyPr rtlCol="0"/>
          <a:lstStyle/>
          <a:p>
            <a:fld id="{DEEF456A-70FF-4B7F-BC64-2538FB6FD090}"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0547052-0A86-499E-8EB4-241DC134B8C3}" type="datetimeFigureOut">
              <a:rPr lang="en-US" smtClean="0"/>
              <a:pPr/>
              <a:t>7/28/2022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EF456A-70FF-4B7F-BC64-2538FB6FD09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5974" y="-409524"/>
            <a:ext cx="6172200" cy="1639417"/>
          </a:xfrm>
        </p:spPr>
        <p:txBody>
          <a:bodyPr/>
          <a:lstStyle/>
          <a:p>
            <a:r>
              <a:rPr lang="en-US" i="1" u="sng"/>
              <a:t>Outsourcing</a:t>
            </a:r>
            <a:r>
              <a:rPr lang="en-US"/>
              <a:t> </a:t>
            </a:r>
            <a:r>
              <a:rPr lang="en-US" i="1" u="sng"/>
              <a:t>company</a:t>
            </a:r>
            <a:endParaRPr lang="en-IN" i="1" u="sng" dirty="0"/>
          </a:p>
        </p:txBody>
      </p:sp>
      <p:sp>
        <p:nvSpPr>
          <p:cNvPr id="3" name="Subtitle 2"/>
          <p:cNvSpPr>
            <a:spLocks noGrp="1"/>
          </p:cNvSpPr>
          <p:nvPr>
            <p:ph type="subTitle" idx="1"/>
          </p:nvPr>
        </p:nvSpPr>
        <p:spPr/>
        <p:txBody>
          <a:bodyPr/>
          <a:lstStyle/>
          <a:p>
            <a:endParaRPr lang="en-IN" dirty="0"/>
          </a:p>
        </p:txBody>
      </p:sp>
      <p:pic>
        <p:nvPicPr>
          <p:cNvPr id="4" name="Picture 4">
            <a:extLst>
              <a:ext uri="{FF2B5EF4-FFF2-40B4-BE49-F238E27FC236}">
                <a16:creationId xmlns:a16="http://schemas.microsoft.com/office/drawing/2014/main" xmlns="" id="{E6984B02-50DB-7641-A14F-1A0EE3A75E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98942" y="2147857"/>
            <a:ext cx="5362742" cy="34847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B64200-65BD-67B9-C1A2-5A04C9F9988C}"/>
              </a:ext>
            </a:extLst>
          </p:cNvPr>
          <p:cNvSpPr>
            <a:spLocks noGrp="1"/>
          </p:cNvSpPr>
          <p:nvPr>
            <p:ph type="title"/>
          </p:nvPr>
        </p:nvSpPr>
        <p:spPr>
          <a:xfrm>
            <a:off x="457200" y="274638"/>
            <a:ext cx="7467600" cy="778098"/>
          </a:xfrm>
        </p:spPr>
        <p:txBody>
          <a:bodyPr/>
          <a:lstStyle/>
          <a:p>
            <a:r>
              <a:rPr lang="en-IN" dirty="0"/>
              <a:t> </a:t>
            </a:r>
          </a:p>
        </p:txBody>
      </p:sp>
      <p:sp>
        <p:nvSpPr>
          <p:cNvPr id="3" name="Content Placeholder 2">
            <a:extLst>
              <a:ext uri="{FF2B5EF4-FFF2-40B4-BE49-F238E27FC236}">
                <a16:creationId xmlns:a16="http://schemas.microsoft.com/office/drawing/2014/main" xmlns="" id="{16D912D4-0406-9CA0-1C6B-2266F7FA1A8A}"/>
              </a:ext>
            </a:extLst>
          </p:cNvPr>
          <p:cNvSpPr>
            <a:spLocks noGrp="1"/>
          </p:cNvSpPr>
          <p:nvPr>
            <p:ph sz="quarter" idx="1"/>
          </p:nvPr>
        </p:nvSpPr>
        <p:spPr>
          <a:xfrm>
            <a:off x="457200" y="274638"/>
            <a:ext cx="7787208" cy="6199314"/>
          </a:xfrm>
        </p:spPr>
        <p:txBody>
          <a:bodyPr/>
          <a:lstStyle/>
          <a:p>
            <a:pPr marL="0" indent="0">
              <a:buNone/>
            </a:pPr>
            <a:r>
              <a:rPr lang="en-IN" sz="2800" b="1" u="sng" dirty="0"/>
              <a:t>Goals</a:t>
            </a:r>
          </a:p>
          <a:p>
            <a:pPr marL="0" indent="0">
              <a:buNone/>
            </a:pPr>
            <a:endParaRPr lang="en-IN" sz="3200" b="1" dirty="0"/>
          </a:p>
          <a:p>
            <a:r>
              <a:rPr lang="en-IN" dirty="0"/>
              <a:t> </a:t>
            </a:r>
            <a:r>
              <a:rPr lang="en-US" dirty="0"/>
              <a:t>Minimize Overheads </a:t>
            </a:r>
          </a:p>
          <a:p>
            <a:r>
              <a:rPr lang="en-US" dirty="0"/>
              <a:t>Cost control </a:t>
            </a:r>
          </a:p>
          <a:p>
            <a:r>
              <a:rPr lang="en-US" dirty="0"/>
              <a:t>Quality Compliance </a:t>
            </a:r>
          </a:p>
          <a:p>
            <a:r>
              <a:rPr lang="en-US" dirty="0"/>
              <a:t>Easy Replacements for Manpower</a:t>
            </a:r>
          </a:p>
          <a:p>
            <a:endParaRPr lang="en-US" dirty="0"/>
          </a:p>
          <a:p>
            <a:pPr marL="0" indent="0">
              <a:buNone/>
            </a:pPr>
            <a:r>
              <a:rPr lang="en-US" sz="2800" b="1" u="sng" dirty="0"/>
              <a:t>Manpower</a:t>
            </a:r>
          </a:p>
          <a:p>
            <a:pPr marL="0" indent="0">
              <a:buNone/>
            </a:pPr>
            <a:endParaRPr lang="en-US" sz="3200" b="1" dirty="0"/>
          </a:p>
          <a:p>
            <a:pPr marL="0" indent="0">
              <a:buNone/>
            </a:pPr>
            <a:r>
              <a:rPr lang="en-US" dirty="0"/>
              <a:t>We provide manpower for production and service oriented roles, customized to meet your specific requirement.</a:t>
            </a:r>
            <a:endParaRPr lang="en-IN" dirty="0"/>
          </a:p>
        </p:txBody>
      </p:sp>
    </p:spTree>
    <p:extLst>
      <p:ext uri="{BB962C8B-B14F-4D97-AF65-F5344CB8AC3E}">
        <p14:creationId xmlns:p14="http://schemas.microsoft.com/office/powerpoint/2010/main" xmlns="" val="261587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7141-FBAC-7D54-B781-08BAC28E1F90}"/>
              </a:ext>
            </a:extLst>
          </p:cNvPr>
          <p:cNvSpPr>
            <a:spLocks noGrp="1"/>
          </p:cNvSpPr>
          <p:nvPr>
            <p:ph type="title"/>
          </p:nvPr>
        </p:nvSpPr>
        <p:spPr>
          <a:xfrm>
            <a:off x="457200" y="274638"/>
            <a:ext cx="7467600" cy="922114"/>
          </a:xfrm>
        </p:spPr>
        <p:txBody>
          <a:bodyPr>
            <a:normAutofit/>
          </a:bodyPr>
          <a:lstStyle/>
          <a:p>
            <a:r>
              <a:rPr lang="en-IN" sz="3200" b="1" u="sng" dirty="0"/>
              <a:t>Service </a:t>
            </a:r>
          </a:p>
        </p:txBody>
      </p:sp>
      <p:sp>
        <p:nvSpPr>
          <p:cNvPr id="3" name="Content Placeholder 2">
            <a:extLst>
              <a:ext uri="{FF2B5EF4-FFF2-40B4-BE49-F238E27FC236}">
                <a16:creationId xmlns:a16="http://schemas.microsoft.com/office/drawing/2014/main" xmlns="" id="{8C3C1F88-132A-7F56-8E4F-5FA3CC5887BC}"/>
              </a:ext>
            </a:extLst>
          </p:cNvPr>
          <p:cNvSpPr>
            <a:spLocks noGrp="1"/>
          </p:cNvSpPr>
          <p:nvPr>
            <p:ph sz="quarter" idx="1"/>
          </p:nvPr>
        </p:nvSpPr>
        <p:spPr/>
        <p:txBody>
          <a:bodyPr/>
          <a:lstStyle/>
          <a:p>
            <a:r>
              <a:rPr lang="en-IN" dirty="0"/>
              <a:t>Customized manpower </a:t>
            </a:r>
          </a:p>
          <a:p>
            <a:r>
              <a:rPr lang="en-IN" dirty="0"/>
              <a:t>outsourcing solutions</a:t>
            </a:r>
          </a:p>
          <a:p>
            <a:r>
              <a:rPr lang="en-IN" dirty="0"/>
              <a:t>Minimize overheads</a:t>
            </a:r>
          </a:p>
          <a:p>
            <a:r>
              <a:rPr lang="en-IN" dirty="0"/>
              <a:t>Cost control</a:t>
            </a:r>
          </a:p>
          <a:p>
            <a:r>
              <a:rPr lang="en-IN" dirty="0"/>
              <a:t>Quality compliance</a:t>
            </a:r>
          </a:p>
          <a:p>
            <a:r>
              <a:rPr lang="en-IN" dirty="0"/>
              <a:t>Easy replacements of manpower</a:t>
            </a:r>
          </a:p>
          <a:p>
            <a:r>
              <a:rPr lang="en-IN" dirty="0"/>
              <a:t>Target achievement</a:t>
            </a:r>
          </a:p>
          <a:p>
            <a:r>
              <a:rPr lang="en-IN" dirty="0"/>
              <a:t>Total man-management ensuring smooth operations</a:t>
            </a:r>
          </a:p>
          <a:p>
            <a:r>
              <a:rPr lang="en-IN" dirty="0"/>
              <a:t>Dedicatedly assigned services</a:t>
            </a:r>
          </a:p>
        </p:txBody>
      </p:sp>
    </p:spTree>
    <p:extLst>
      <p:ext uri="{BB962C8B-B14F-4D97-AF65-F5344CB8AC3E}">
        <p14:creationId xmlns:p14="http://schemas.microsoft.com/office/powerpoint/2010/main" xmlns="" val="109489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F86AB-7911-E011-4754-AA77BB8271E0}"/>
              </a:ext>
            </a:extLst>
          </p:cNvPr>
          <p:cNvSpPr>
            <a:spLocks noGrp="1"/>
          </p:cNvSpPr>
          <p:nvPr>
            <p:ph type="title"/>
          </p:nvPr>
        </p:nvSpPr>
        <p:spPr>
          <a:xfrm>
            <a:off x="3347864" y="-387424"/>
            <a:ext cx="7467600" cy="1143000"/>
          </a:xfrm>
        </p:spPr>
        <p:txBody>
          <a:bodyPr/>
          <a:lstStyle/>
          <a:p>
            <a:r>
              <a:rPr lang="en-IN" b="1" u="sng" dirty="0"/>
              <a:t>Salary </a:t>
            </a:r>
          </a:p>
        </p:txBody>
      </p:sp>
      <p:sp>
        <p:nvSpPr>
          <p:cNvPr id="3" name="Content Placeholder 2">
            <a:extLst>
              <a:ext uri="{FF2B5EF4-FFF2-40B4-BE49-F238E27FC236}">
                <a16:creationId xmlns:a16="http://schemas.microsoft.com/office/drawing/2014/main" xmlns="" id="{4BD88EC0-8825-B4DA-9699-CCD7305C3131}"/>
              </a:ext>
            </a:extLst>
          </p:cNvPr>
          <p:cNvSpPr>
            <a:spLocks noGrp="1"/>
          </p:cNvSpPr>
          <p:nvPr>
            <p:ph sz="quarter" idx="1"/>
          </p:nvPr>
        </p:nvSpPr>
        <p:spPr>
          <a:xfrm>
            <a:off x="539552" y="1124744"/>
            <a:ext cx="7467600" cy="5256584"/>
          </a:xfrm>
        </p:spPr>
        <p:txBody>
          <a:bodyPr>
            <a:normAutofit/>
          </a:bodyPr>
          <a:lstStyle/>
          <a:p>
            <a:r>
              <a:rPr lang="en-IN" sz="2800" b="1" dirty="0"/>
              <a:t>Popular Roles</a:t>
            </a:r>
          </a:p>
          <a:p>
            <a:pPr marL="0" indent="0">
              <a:buNone/>
            </a:pPr>
            <a:r>
              <a:rPr lang="en-IN" dirty="0"/>
              <a:t>New Graduate : ₹ 19,965 per month</a:t>
            </a:r>
          </a:p>
          <a:p>
            <a:pPr marL="0" indent="0">
              <a:buNone/>
            </a:pPr>
            <a:r>
              <a:rPr lang="en-IN" dirty="0"/>
              <a:t>Promoter : ₹ 22,161 per month</a:t>
            </a:r>
          </a:p>
          <a:p>
            <a:pPr marL="0" indent="0">
              <a:buNone/>
            </a:pPr>
            <a:r>
              <a:rPr lang="en-IN" dirty="0"/>
              <a:t>Warehouse Lead : ₹ 22,500 per month</a:t>
            </a:r>
          </a:p>
          <a:p>
            <a:r>
              <a:rPr lang="en-IN" sz="2800" b="1" dirty="0"/>
              <a:t>Marketing</a:t>
            </a:r>
          </a:p>
          <a:p>
            <a:pPr marL="0" indent="0">
              <a:buNone/>
            </a:pPr>
            <a:r>
              <a:rPr lang="en-IN" dirty="0"/>
              <a:t>Senior Brand Manager : ₹ 18,000 per month</a:t>
            </a:r>
          </a:p>
          <a:p>
            <a:pPr marL="0" indent="0">
              <a:buNone/>
            </a:pPr>
            <a:r>
              <a:rPr lang="en-IN" dirty="0"/>
              <a:t>Marketer : ₹ 19,000 per month</a:t>
            </a:r>
          </a:p>
          <a:p>
            <a:pPr marL="0" indent="0">
              <a:buNone/>
            </a:pPr>
            <a:r>
              <a:rPr lang="en-IN" dirty="0"/>
              <a:t>Promotional Manager : ₹ 18,000 per month</a:t>
            </a:r>
          </a:p>
          <a:p>
            <a:r>
              <a:rPr lang="en-US" sz="2800" b="1" dirty="0"/>
              <a:t>Management</a:t>
            </a:r>
          </a:p>
          <a:p>
            <a:pPr marL="0" indent="0">
              <a:buNone/>
            </a:pPr>
            <a:r>
              <a:rPr lang="en-US" dirty="0"/>
              <a:t>Senior Supervisor : ₹ 25,293 per month</a:t>
            </a:r>
          </a:p>
          <a:p>
            <a:pPr marL="0" indent="0">
              <a:buNone/>
            </a:pPr>
            <a:r>
              <a:rPr lang="en-US" dirty="0"/>
              <a:t>Senior Manager : ₹ 18,000 per month</a:t>
            </a:r>
            <a:endParaRPr lang="en-IN" dirty="0"/>
          </a:p>
        </p:txBody>
      </p:sp>
    </p:spTree>
    <p:extLst>
      <p:ext uri="{BB962C8B-B14F-4D97-AF65-F5344CB8AC3E}">
        <p14:creationId xmlns:p14="http://schemas.microsoft.com/office/powerpoint/2010/main" xmlns="" val="388280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ED1E6-C68F-55F0-4950-D383B713C5D6}"/>
              </a:ext>
            </a:extLst>
          </p:cNvPr>
          <p:cNvSpPr>
            <a:spLocks noGrp="1"/>
          </p:cNvSpPr>
          <p:nvPr>
            <p:ph type="title"/>
          </p:nvPr>
        </p:nvSpPr>
        <p:spPr>
          <a:xfrm>
            <a:off x="2483768" y="-315416"/>
            <a:ext cx="7467600" cy="1143000"/>
          </a:xfrm>
        </p:spPr>
        <p:txBody>
          <a:bodyPr>
            <a:normAutofit/>
          </a:bodyPr>
          <a:lstStyle/>
          <a:p>
            <a:r>
              <a:rPr lang="en-IN" sz="3200" b="1" u="sng" dirty="0" err="1"/>
              <a:t>Talensetu</a:t>
            </a:r>
            <a:endParaRPr lang="en-IN" sz="3200" b="1" u="sng" dirty="0"/>
          </a:p>
        </p:txBody>
      </p:sp>
      <p:sp>
        <p:nvSpPr>
          <p:cNvPr id="3" name="Content Placeholder 2">
            <a:extLst>
              <a:ext uri="{FF2B5EF4-FFF2-40B4-BE49-F238E27FC236}">
                <a16:creationId xmlns:a16="http://schemas.microsoft.com/office/drawing/2014/main" xmlns="" id="{1C7882F5-12D4-555A-109E-8AF4823F8AEE}"/>
              </a:ext>
            </a:extLst>
          </p:cNvPr>
          <p:cNvSpPr>
            <a:spLocks noGrp="1"/>
          </p:cNvSpPr>
          <p:nvPr>
            <p:ph sz="quarter" idx="1"/>
          </p:nvPr>
        </p:nvSpPr>
        <p:spPr>
          <a:xfrm>
            <a:off x="683568" y="1700808"/>
            <a:ext cx="7467600" cy="4513712"/>
          </a:xfrm>
        </p:spPr>
        <p:txBody>
          <a:bodyPr>
            <a:normAutofit/>
          </a:bodyPr>
          <a:lstStyle/>
          <a:p>
            <a:pPr marL="0" indent="0">
              <a:buNone/>
            </a:pPr>
            <a:r>
              <a:rPr lang="en-US" b="1" u="sng" dirty="0"/>
              <a:t>What they offer: </a:t>
            </a:r>
          </a:p>
          <a:p>
            <a:pPr marL="0" indent="0">
              <a:buNone/>
            </a:pPr>
            <a:endParaRPr lang="en-US" b="1" dirty="0"/>
          </a:p>
          <a:p>
            <a:pPr marL="0" indent="0">
              <a:buNone/>
            </a:pPr>
            <a:r>
              <a:rPr lang="en-US" dirty="0"/>
              <a:t> Business solutions for industries such as Engineering Manufacturing, Automobile, Food, Pharma, Retail and FMCG across India and overseas.</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86032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1EFC6-59F1-8E6B-7E3A-FCFA56373BA0}"/>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735D5DCD-7442-A6EF-98B4-8F76B14D87BE}"/>
              </a:ext>
            </a:extLst>
          </p:cNvPr>
          <p:cNvSpPr>
            <a:spLocks noGrp="1"/>
          </p:cNvSpPr>
          <p:nvPr>
            <p:ph sz="quarter" idx="1"/>
          </p:nvPr>
        </p:nvSpPr>
        <p:spPr>
          <a:xfrm>
            <a:off x="457200" y="908720"/>
            <a:ext cx="7931224" cy="5328592"/>
          </a:xfrm>
        </p:spPr>
        <p:txBody>
          <a:bodyPr/>
          <a:lstStyle/>
          <a:p>
            <a:pPr marL="0" indent="0">
              <a:buNone/>
            </a:pPr>
            <a:r>
              <a:rPr lang="en-US" b="1" dirty="0"/>
              <a:t>Domestic and international services include:</a:t>
            </a:r>
          </a:p>
          <a:p>
            <a:pPr marL="0" indent="0">
              <a:buNone/>
            </a:pPr>
            <a:endParaRPr lang="en-US" b="1" dirty="0"/>
          </a:p>
          <a:p>
            <a:r>
              <a:rPr lang="en-US" dirty="0"/>
              <a:t>Manpower Supply Services</a:t>
            </a:r>
          </a:p>
          <a:p>
            <a:r>
              <a:rPr lang="en-US" dirty="0"/>
              <a:t>Payroll Services</a:t>
            </a:r>
          </a:p>
          <a:p>
            <a:r>
              <a:rPr lang="en-US" dirty="0"/>
              <a:t>Contract to Hire</a:t>
            </a:r>
          </a:p>
          <a:p>
            <a:r>
              <a:rPr lang="en-US" dirty="0"/>
              <a:t>National Apprenticeship Promotion Scheme (NAPS) with Amigo</a:t>
            </a:r>
          </a:p>
          <a:p>
            <a:r>
              <a:rPr lang="en-US" dirty="0"/>
              <a:t>Facility Management Services</a:t>
            </a:r>
          </a:p>
          <a:p>
            <a:r>
              <a:rPr lang="en-US" dirty="0"/>
              <a:t>International Recruitment Services</a:t>
            </a:r>
            <a:endParaRPr lang="en-IN" dirty="0"/>
          </a:p>
        </p:txBody>
      </p:sp>
    </p:spTree>
    <p:extLst>
      <p:ext uri="{BB962C8B-B14F-4D97-AF65-F5344CB8AC3E}">
        <p14:creationId xmlns:p14="http://schemas.microsoft.com/office/powerpoint/2010/main" xmlns="" val="2575393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8A9CB-180B-B57E-B4EB-CEA3354910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2EAC2C6-5CDC-DCE4-DEFE-4887163E2F9B}"/>
              </a:ext>
            </a:extLst>
          </p:cNvPr>
          <p:cNvSpPr>
            <a:spLocks noGrp="1"/>
          </p:cNvSpPr>
          <p:nvPr>
            <p:ph sz="quarter" idx="1"/>
          </p:nvPr>
        </p:nvSpPr>
        <p:spPr/>
        <p:txBody>
          <a:bodyPr/>
          <a:lstStyle/>
          <a:p>
            <a:pPr marL="0" indent="0">
              <a:buNone/>
            </a:pPr>
            <a:r>
              <a:rPr lang="en-US" b="1" dirty="0"/>
              <a:t> </a:t>
            </a:r>
            <a:r>
              <a:rPr lang="en-US" sz="2800" b="1" u="sng" dirty="0"/>
              <a:t>Aim: </a:t>
            </a:r>
          </a:p>
          <a:p>
            <a:pPr marL="0" indent="0">
              <a:buNone/>
            </a:pPr>
            <a:endParaRPr lang="en-US" dirty="0"/>
          </a:p>
          <a:p>
            <a:r>
              <a:rPr lang="en-US" dirty="0"/>
              <a:t>Bridge the gap between fresh talent and industries</a:t>
            </a:r>
          </a:p>
          <a:p>
            <a:r>
              <a:rPr lang="en-US" dirty="0"/>
              <a:t>Encourage the talent pool from the different parts of the country and give them a prospects to work with big companies in India and overseas</a:t>
            </a:r>
            <a:endParaRPr lang="en-IN" dirty="0"/>
          </a:p>
        </p:txBody>
      </p:sp>
    </p:spTree>
    <p:extLst>
      <p:ext uri="{BB962C8B-B14F-4D97-AF65-F5344CB8AC3E}">
        <p14:creationId xmlns:p14="http://schemas.microsoft.com/office/powerpoint/2010/main" xmlns="" val="139068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3B475-9052-EC41-886A-D1EA18C13C52}"/>
              </a:ext>
            </a:extLst>
          </p:cNvPr>
          <p:cNvSpPr>
            <a:spLocks noGrp="1"/>
          </p:cNvSpPr>
          <p:nvPr>
            <p:ph type="title"/>
          </p:nvPr>
        </p:nvSpPr>
        <p:spPr>
          <a:xfrm>
            <a:off x="3563888" y="384048"/>
            <a:ext cx="4360912" cy="740696"/>
          </a:xfrm>
        </p:spPr>
        <p:txBody>
          <a:bodyPr>
            <a:normAutofit/>
          </a:bodyPr>
          <a:lstStyle/>
          <a:p>
            <a:r>
              <a:rPr lang="en-IN" sz="3200" b="1" u="sng" dirty="0"/>
              <a:t>salary</a:t>
            </a:r>
          </a:p>
        </p:txBody>
      </p:sp>
      <p:sp>
        <p:nvSpPr>
          <p:cNvPr id="3" name="Content Placeholder 2">
            <a:extLst>
              <a:ext uri="{FF2B5EF4-FFF2-40B4-BE49-F238E27FC236}">
                <a16:creationId xmlns:a16="http://schemas.microsoft.com/office/drawing/2014/main" xmlns="" id="{C4C88E52-66B2-C52B-43FD-EB2986529C39}"/>
              </a:ext>
            </a:extLst>
          </p:cNvPr>
          <p:cNvSpPr>
            <a:spLocks noGrp="1"/>
          </p:cNvSpPr>
          <p:nvPr>
            <p:ph sz="quarter" idx="1"/>
          </p:nvPr>
        </p:nvSpPr>
        <p:spPr>
          <a:xfrm>
            <a:off x="457200" y="1600200"/>
            <a:ext cx="8075240" cy="4873752"/>
          </a:xfrm>
        </p:spPr>
        <p:txBody>
          <a:bodyPr/>
          <a:lstStyle/>
          <a:p>
            <a:r>
              <a:rPr lang="en-US" dirty="0"/>
              <a:t>The average </a:t>
            </a:r>
            <a:r>
              <a:rPr lang="en-US" dirty="0" err="1"/>
              <a:t>Talensetu</a:t>
            </a:r>
            <a:r>
              <a:rPr lang="en-US" dirty="0"/>
              <a:t> Services salary ranges from approximately ₹1.9 Lakhs per year for a Payroll Executive</a:t>
            </a:r>
          </a:p>
          <a:p>
            <a:r>
              <a:rPr lang="en-US" dirty="0"/>
              <a:t> ₹ 2.2 Lakhs per year for a HR Executive. </a:t>
            </a:r>
          </a:p>
          <a:p>
            <a:r>
              <a:rPr lang="en-US" dirty="0"/>
              <a:t>Salary estimates are based on 37 </a:t>
            </a:r>
            <a:r>
              <a:rPr lang="en-US" dirty="0" err="1"/>
              <a:t>Talensetu</a:t>
            </a:r>
            <a:r>
              <a:rPr lang="en-US" dirty="0"/>
              <a:t> Services salaries received from various employees of </a:t>
            </a:r>
            <a:r>
              <a:rPr lang="en-US" dirty="0" err="1"/>
              <a:t>Talensetu</a:t>
            </a:r>
            <a:r>
              <a:rPr lang="en-US" dirty="0"/>
              <a:t> Services.</a:t>
            </a:r>
            <a:endParaRPr lang="en-IN" dirty="0"/>
          </a:p>
        </p:txBody>
      </p:sp>
    </p:spTree>
    <p:extLst>
      <p:ext uri="{BB962C8B-B14F-4D97-AF65-F5344CB8AC3E}">
        <p14:creationId xmlns:p14="http://schemas.microsoft.com/office/powerpoint/2010/main" xmlns="" val="417887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274638"/>
            <a:ext cx="5638816" cy="706090"/>
          </a:xfrm>
        </p:spPr>
        <p:txBody>
          <a:bodyPr>
            <a:normAutofit/>
          </a:bodyPr>
          <a:lstStyle/>
          <a:p>
            <a:r>
              <a:rPr lang="en-US" sz="4000" b="1" u="sng" dirty="0" err="1"/>
              <a:t>Swot</a:t>
            </a:r>
            <a:r>
              <a:rPr lang="en-US" sz="4000" b="1" u="sng" dirty="0"/>
              <a:t> analysis </a:t>
            </a:r>
            <a:endParaRPr lang="en-IN" sz="4000" b="1" u="sng" dirty="0"/>
          </a:p>
        </p:txBody>
      </p:sp>
      <p:sp>
        <p:nvSpPr>
          <p:cNvPr id="3" name="Content Placeholder 2"/>
          <p:cNvSpPr>
            <a:spLocks noGrp="1"/>
          </p:cNvSpPr>
          <p:nvPr>
            <p:ph sz="quarter" idx="1"/>
          </p:nvPr>
        </p:nvSpPr>
        <p:spPr>
          <a:xfrm>
            <a:off x="457200" y="1556792"/>
            <a:ext cx="7972452" cy="4917160"/>
          </a:xfrm>
        </p:spPr>
        <p:txBody>
          <a:bodyPr/>
          <a:lstStyle/>
          <a:p>
            <a:pPr>
              <a:buNone/>
            </a:pPr>
            <a:r>
              <a:rPr lang="en-US" dirty="0"/>
              <a:t> </a:t>
            </a:r>
            <a:r>
              <a:rPr lang="en-US" b="1" dirty="0"/>
              <a:t>STRENGTHS : </a:t>
            </a:r>
          </a:p>
          <a:p>
            <a:pPr>
              <a:buNone/>
            </a:pPr>
            <a:endParaRPr lang="en-US" b="1" dirty="0"/>
          </a:p>
          <a:p>
            <a:r>
              <a:rPr lang="en-US" dirty="0"/>
              <a:t> The professional qualifications/certifications will  make you stand out from the rest.</a:t>
            </a:r>
          </a:p>
          <a:p>
            <a:r>
              <a:rPr lang="en-US" dirty="0"/>
              <a:t>The expertise in some area will make a difference to the organization. </a:t>
            </a:r>
          </a:p>
          <a:p>
            <a:endParaRPr lang="en-US" dirty="0"/>
          </a:p>
          <a:p>
            <a:pPr marL="0" indent="0">
              <a:buNone/>
            </a:pPr>
            <a:r>
              <a:rPr lang="en-US" sz="2800" b="1" dirty="0"/>
              <a:t>Weaknesses : </a:t>
            </a:r>
          </a:p>
          <a:p>
            <a:pPr marL="0" indent="0">
              <a:buNone/>
            </a:pPr>
            <a:endParaRPr lang="en-US" sz="2800" b="1" dirty="0"/>
          </a:p>
          <a:p>
            <a:r>
              <a:rPr lang="en-US" dirty="0"/>
              <a:t>Need  more necessary skilled/qualified staffs to be successful in your current and future roles. </a:t>
            </a:r>
          </a:p>
          <a:p>
            <a:endParaRPr lang="en-US" dirty="0"/>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Opportunities</a:t>
            </a:r>
            <a:r>
              <a:rPr lang="en-US" dirty="0"/>
              <a:t> </a:t>
            </a:r>
            <a:endParaRPr lang="en-IN" dirty="0"/>
          </a:p>
        </p:txBody>
      </p:sp>
      <p:sp>
        <p:nvSpPr>
          <p:cNvPr id="3" name="Content Placeholder 2"/>
          <p:cNvSpPr>
            <a:spLocks noGrp="1"/>
          </p:cNvSpPr>
          <p:nvPr>
            <p:ph sz="quarter" idx="1"/>
          </p:nvPr>
        </p:nvSpPr>
        <p:spPr>
          <a:xfrm>
            <a:off x="457200" y="1844824"/>
            <a:ext cx="7972452" cy="4629128"/>
          </a:xfrm>
        </p:spPr>
        <p:txBody>
          <a:bodyPr>
            <a:normAutofit lnSpcReduction="10000"/>
          </a:bodyPr>
          <a:lstStyle/>
          <a:p>
            <a:r>
              <a:rPr lang="en-US" dirty="0"/>
              <a:t>To make significant changes/advancements in the organization which can be a great advantage.</a:t>
            </a:r>
          </a:p>
          <a:p>
            <a:r>
              <a:rPr lang="en-US" dirty="0"/>
              <a:t>Introducing new technology or trend that you can make use of in the future? </a:t>
            </a:r>
          </a:p>
          <a:p>
            <a:r>
              <a:rPr lang="en-US" dirty="0"/>
              <a:t>New position </a:t>
            </a:r>
            <a:r>
              <a:rPr lang="en-US" dirty="0" err="1"/>
              <a:t>advertisment</a:t>
            </a:r>
            <a:r>
              <a:rPr lang="en-US" dirty="0"/>
              <a:t> that would matches the organization’s required skill set? </a:t>
            </a:r>
          </a:p>
          <a:p>
            <a:r>
              <a:rPr lang="en-US" dirty="0"/>
              <a:t>By outsourcing manpower through contractual agreement can </a:t>
            </a:r>
            <a:r>
              <a:rPr lang="en-US" dirty="0" err="1"/>
              <a:t>optimise</a:t>
            </a:r>
            <a:r>
              <a:rPr lang="en-US" dirty="0"/>
              <a:t> the utilization of workforce.</a:t>
            </a:r>
            <a:r>
              <a:rPr lang="en-IN" dirty="0"/>
              <a:t> </a:t>
            </a:r>
          </a:p>
          <a:p>
            <a:r>
              <a:rPr lang="en-US" dirty="0"/>
              <a:t>Delivering high-impact end-to-end temporary staffing solutions</a:t>
            </a:r>
          </a:p>
          <a:p>
            <a:r>
              <a:rPr lang="en-US" dirty="0"/>
              <a:t>Can create various projects/campaigns to be successful.</a:t>
            </a:r>
          </a:p>
          <a:p>
            <a:endParaRPr lang="en-IN" dirty="0"/>
          </a:p>
          <a:p>
            <a:endParaRPr lang="en-IN"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786742" cy="1500174"/>
          </a:xfrm>
        </p:spPr>
        <p:txBody>
          <a:bodyPr/>
          <a:lstStyle/>
          <a:p>
            <a:r>
              <a:rPr lang="en-US" b="1" dirty="0"/>
              <a:t>Threats </a:t>
            </a:r>
            <a:endParaRPr lang="en-IN" b="1" dirty="0"/>
          </a:p>
        </p:txBody>
      </p:sp>
      <p:sp>
        <p:nvSpPr>
          <p:cNvPr id="3" name="Content Placeholder 2"/>
          <p:cNvSpPr>
            <a:spLocks noGrp="1"/>
          </p:cNvSpPr>
          <p:nvPr>
            <p:ph sz="quarter" idx="1"/>
          </p:nvPr>
        </p:nvSpPr>
        <p:spPr>
          <a:xfrm>
            <a:off x="457200" y="2071678"/>
            <a:ext cx="8043890" cy="4402274"/>
          </a:xfrm>
        </p:spPr>
        <p:txBody>
          <a:bodyPr/>
          <a:lstStyle/>
          <a:p>
            <a:r>
              <a:rPr lang="en-US" dirty="0"/>
              <a:t>Find out competition who are doing a better job than us in a similar role? Are we fighting for the same promotion? </a:t>
            </a:r>
          </a:p>
          <a:p>
            <a:r>
              <a:rPr lang="en-US" dirty="0"/>
              <a:t>Avoid frequently getting late, poor communication skills, indifferent time reporting etc. </a:t>
            </a: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274638"/>
            <a:ext cx="6858048" cy="1143000"/>
          </a:xfrm>
        </p:spPr>
        <p:txBody>
          <a:bodyPr>
            <a:normAutofit/>
          </a:bodyPr>
          <a:lstStyle/>
          <a:p>
            <a:r>
              <a:rPr lang="en-IN" sz="3200" b="1" u="sng" dirty="0"/>
              <a:t>Divine Placement Services</a:t>
            </a:r>
          </a:p>
        </p:txBody>
      </p:sp>
      <p:sp>
        <p:nvSpPr>
          <p:cNvPr id="3" name="Content Placeholder 2"/>
          <p:cNvSpPr>
            <a:spLocks noGrp="1"/>
          </p:cNvSpPr>
          <p:nvPr>
            <p:ph sz="quarter" idx="1"/>
          </p:nvPr>
        </p:nvSpPr>
        <p:spPr/>
        <p:txBody>
          <a:bodyPr/>
          <a:lstStyle/>
          <a:p>
            <a:pPr>
              <a:buNone/>
            </a:pPr>
            <a:endParaRPr lang="en-IN" b="1" u="sng" dirty="0"/>
          </a:p>
          <a:p>
            <a:pPr>
              <a:buNone/>
            </a:pPr>
            <a:r>
              <a:rPr lang="en-IN" b="1" dirty="0"/>
              <a:t>   </a:t>
            </a:r>
            <a:r>
              <a:rPr lang="en-IN" b="1" u="sng" dirty="0"/>
              <a:t>THE VISION AND MISSION </a:t>
            </a:r>
          </a:p>
          <a:p>
            <a:endParaRPr lang="en-IN" dirty="0"/>
          </a:p>
          <a:p>
            <a:r>
              <a:rPr lang="en-IN" dirty="0"/>
              <a:t>   Divine </a:t>
            </a:r>
            <a:r>
              <a:rPr lang="en-IN" dirty="0" err="1"/>
              <a:t>Placment</a:t>
            </a:r>
            <a:r>
              <a:rPr lang="en-IN" dirty="0"/>
              <a:t> Services is committed to justify the principles of </a:t>
            </a:r>
            <a:r>
              <a:rPr lang="en-IN" dirty="0" err="1"/>
              <a:t>Intergrity</a:t>
            </a:r>
            <a:r>
              <a:rPr lang="en-IN" dirty="0"/>
              <a:t>, Quality Service, Creativity and Professionalism for the clients.</a:t>
            </a:r>
          </a:p>
          <a:p>
            <a:pPr>
              <a:buNone/>
            </a:pPr>
            <a:endParaRPr lang="en-IN" dirty="0"/>
          </a:p>
          <a:p>
            <a:r>
              <a:rPr lang="en-US" dirty="0"/>
              <a:t>  </a:t>
            </a:r>
            <a:r>
              <a:rPr lang="en-IN" dirty="0"/>
              <a:t>Provide insights and advices that enable clients to make informed choices today and tomorrow.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280367-8C73-7929-7710-F3F84BED79C9}"/>
              </a:ext>
            </a:extLst>
          </p:cNvPr>
          <p:cNvSpPr>
            <a:spLocks noGrp="1"/>
          </p:cNvSpPr>
          <p:nvPr>
            <p:ph type="title"/>
          </p:nvPr>
        </p:nvSpPr>
        <p:spPr>
          <a:xfrm>
            <a:off x="1763688" y="274638"/>
            <a:ext cx="6161112" cy="706090"/>
          </a:xfrm>
        </p:spPr>
        <p:txBody>
          <a:bodyPr/>
          <a:lstStyle/>
          <a:p>
            <a:r>
              <a:rPr lang="en-IN" b="1" u="sng" dirty="0"/>
              <a:t>What we need to focus on? </a:t>
            </a:r>
          </a:p>
        </p:txBody>
      </p:sp>
      <p:sp>
        <p:nvSpPr>
          <p:cNvPr id="3" name="Content Placeholder 2">
            <a:extLst>
              <a:ext uri="{FF2B5EF4-FFF2-40B4-BE49-F238E27FC236}">
                <a16:creationId xmlns:a16="http://schemas.microsoft.com/office/drawing/2014/main" xmlns="" id="{DEC6F3AA-A4C2-0767-78B5-AA420884DA01}"/>
              </a:ext>
            </a:extLst>
          </p:cNvPr>
          <p:cNvSpPr>
            <a:spLocks noGrp="1"/>
          </p:cNvSpPr>
          <p:nvPr>
            <p:ph sz="quarter" idx="1"/>
          </p:nvPr>
        </p:nvSpPr>
        <p:spPr>
          <a:xfrm>
            <a:off x="457200" y="1412776"/>
            <a:ext cx="8075240" cy="5328592"/>
          </a:xfrm>
        </p:spPr>
        <p:txBody>
          <a:bodyPr>
            <a:normAutofit fontScale="92500" lnSpcReduction="10000"/>
          </a:bodyPr>
          <a:lstStyle/>
          <a:p>
            <a:r>
              <a:rPr lang="en-IN" sz="2800" dirty="0"/>
              <a:t>Focus on core tasks.</a:t>
            </a:r>
          </a:p>
          <a:p>
            <a:r>
              <a:rPr lang="en-IN" sz="2800" dirty="0"/>
              <a:t>Maintain operational control.</a:t>
            </a:r>
          </a:p>
          <a:p>
            <a:r>
              <a:rPr lang="en-IN" sz="2800" dirty="0"/>
              <a:t>Offer staffing flexibility.</a:t>
            </a:r>
          </a:p>
          <a:p>
            <a:r>
              <a:rPr lang="en-IN" sz="2800" dirty="0"/>
              <a:t>Provide continuity and risk management.</a:t>
            </a:r>
          </a:p>
          <a:p>
            <a:r>
              <a:rPr lang="en-IN" sz="2800" dirty="0"/>
              <a:t>Develop internal staff.</a:t>
            </a:r>
          </a:p>
          <a:p>
            <a:r>
              <a:rPr lang="en-IN" sz="2800" dirty="0"/>
              <a:t>Focus on quality service and professionalism.</a:t>
            </a:r>
          </a:p>
          <a:p>
            <a:r>
              <a:rPr lang="en-IN" sz="2800" dirty="0"/>
              <a:t>Global sourcing</a:t>
            </a:r>
          </a:p>
          <a:p>
            <a:r>
              <a:rPr lang="en-IN" sz="2800" dirty="0"/>
              <a:t>Pick the right people to manage the service provider relationship.</a:t>
            </a:r>
          </a:p>
          <a:p>
            <a:r>
              <a:rPr lang="en-US" sz="2800" dirty="0"/>
              <a:t>By outsourcing manpower through contractual agreement to </a:t>
            </a:r>
            <a:r>
              <a:rPr lang="en-US" sz="2800" dirty="0" err="1"/>
              <a:t>optimise</a:t>
            </a:r>
            <a:r>
              <a:rPr lang="en-US" sz="2800" dirty="0"/>
              <a:t> the </a:t>
            </a:r>
            <a:r>
              <a:rPr lang="en-US" sz="2800" dirty="0" err="1"/>
              <a:t>utilisation</a:t>
            </a:r>
            <a:r>
              <a:rPr lang="en-US" sz="2800" dirty="0"/>
              <a:t> of the workforce</a:t>
            </a:r>
            <a:endParaRPr lang="en-IN" sz="2800" dirty="0"/>
          </a:p>
          <a:p>
            <a:endParaRPr lang="en-IN" sz="2800" dirty="0"/>
          </a:p>
        </p:txBody>
      </p:sp>
    </p:spTree>
    <p:extLst>
      <p:ext uri="{BB962C8B-B14F-4D97-AF65-F5344CB8AC3E}">
        <p14:creationId xmlns:p14="http://schemas.microsoft.com/office/powerpoint/2010/main" xmlns="" val="155159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D16D5-EFFC-4479-C885-9C157177D940}"/>
              </a:ext>
            </a:extLst>
          </p:cNvPr>
          <p:cNvSpPr>
            <a:spLocks noGrp="1"/>
          </p:cNvSpPr>
          <p:nvPr>
            <p:ph type="title"/>
          </p:nvPr>
        </p:nvSpPr>
        <p:spPr>
          <a:xfrm>
            <a:off x="1619672" y="260648"/>
            <a:ext cx="6696744" cy="864096"/>
          </a:xfrm>
        </p:spPr>
        <p:txBody>
          <a:bodyPr>
            <a:normAutofit/>
          </a:bodyPr>
          <a:lstStyle/>
          <a:p>
            <a:r>
              <a:rPr lang="en-IN" sz="3200" b="1" u="sng" dirty="0"/>
              <a:t>Strategy and planning </a:t>
            </a:r>
          </a:p>
        </p:txBody>
      </p:sp>
      <p:sp>
        <p:nvSpPr>
          <p:cNvPr id="3" name="Content Placeholder 2">
            <a:extLst>
              <a:ext uri="{FF2B5EF4-FFF2-40B4-BE49-F238E27FC236}">
                <a16:creationId xmlns:a16="http://schemas.microsoft.com/office/drawing/2014/main" xmlns="" id="{F257B525-E432-970F-AA30-51E65D3A6FEF}"/>
              </a:ext>
            </a:extLst>
          </p:cNvPr>
          <p:cNvSpPr>
            <a:spLocks noGrp="1"/>
          </p:cNvSpPr>
          <p:nvPr>
            <p:ph sz="quarter" idx="1"/>
          </p:nvPr>
        </p:nvSpPr>
        <p:spPr>
          <a:xfrm>
            <a:off x="457200" y="1600200"/>
            <a:ext cx="8147248" cy="4873752"/>
          </a:xfrm>
        </p:spPr>
        <p:txBody>
          <a:bodyPr>
            <a:normAutofit lnSpcReduction="10000"/>
          </a:bodyPr>
          <a:lstStyle/>
          <a:p>
            <a:r>
              <a:rPr lang="en-IN" sz="2800" b="1" u="sng" dirty="0"/>
              <a:t>Administrative tasks and hiring : </a:t>
            </a:r>
          </a:p>
          <a:p>
            <a:endParaRPr lang="en-IN" sz="2800" b="1" u="sng" dirty="0"/>
          </a:p>
          <a:p>
            <a:pPr marL="0" indent="0">
              <a:buNone/>
            </a:pPr>
            <a:r>
              <a:rPr lang="en-IN" dirty="0"/>
              <a:t>Virtual assistant are</a:t>
            </a:r>
            <a:r>
              <a:rPr lang="en-US" dirty="0"/>
              <a:t> online-based workers who do administrative tasks to support business, and many have a specialty focus, like social media management.</a:t>
            </a:r>
          </a:p>
          <a:p>
            <a:pPr marL="0" indent="0">
              <a:buNone/>
            </a:pPr>
            <a:endParaRPr lang="en-US" dirty="0"/>
          </a:p>
          <a:p>
            <a:pPr marL="0" indent="0">
              <a:buNone/>
            </a:pPr>
            <a:r>
              <a:rPr lang="en-US" b="1" dirty="0"/>
              <a:t>Administrative tasks by virtual assistant :-</a:t>
            </a:r>
          </a:p>
          <a:p>
            <a:pPr marL="457200" indent="-457200">
              <a:buFont typeface="+mj-lt"/>
              <a:buAutoNum type="arabicPeriod"/>
            </a:pPr>
            <a:r>
              <a:rPr lang="en-US" dirty="0"/>
              <a:t>Coordinating meetings</a:t>
            </a:r>
          </a:p>
          <a:p>
            <a:pPr marL="457200" indent="-457200">
              <a:buFont typeface="+mj-lt"/>
              <a:buAutoNum type="arabicPeriod"/>
            </a:pPr>
            <a:r>
              <a:rPr lang="en-US" dirty="0"/>
              <a:t>Organizing your email</a:t>
            </a:r>
          </a:p>
          <a:p>
            <a:pPr marL="457200" indent="-457200">
              <a:buFont typeface="+mj-lt"/>
              <a:buAutoNum type="arabicPeriod"/>
            </a:pPr>
            <a:r>
              <a:rPr lang="en-US" dirty="0"/>
              <a:t>Training new members of your team</a:t>
            </a:r>
          </a:p>
          <a:p>
            <a:pPr marL="457200" indent="-457200">
              <a:buFont typeface="+mj-lt"/>
              <a:buAutoNum type="arabicPeriod"/>
            </a:pPr>
            <a:r>
              <a:rPr lang="en-US" dirty="0"/>
              <a:t>Answering customer service emails</a:t>
            </a:r>
          </a:p>
          <a:p>
            <a:pPr marL="457200" indent="-457200">
              <a:buFont typeface="+mj-lt"/>
              <a:buAutoNum type="arabicPeriod"/>
            </a:pPr>
            <a:r>
              <a:rPr lang="en-US" dirty="0"/>
              <a:t>Document management &amp; data entry</a:t>
            </a:r>
          </a:p>
        </p:txBody>
      </p:sp>
    </p:spTree>
    <p:extLst>
      <p:ext uri="{BB962C8B-B14F-4D97-AF65-F5344CB8AC3E}">
        <p14:creationId xmlns:p14="http://schemas.microsoft.com/office/powerpoint/2010/main" xmlns="" val="44469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A0444-FB30-D151-FE3C-2FA3D00C34EB}"/>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5C77948D-E688-582D-209E-FC97DE1751F0}"/>
              </a:ext>
            </a:extLst>
          </p:cNvPr>
          <p:cNvSpPr>
            <a:spLocks noGrp="1"/>
          </p:cNvSpPr>
          <p:nvPr>
            <p:ph sz="quarter" idx="1"/>
          </p:nvPr>
        </p:nvSpPr>
        <p:spPr>
          <a:xfrm>
            <a:off x="433417" y="908720"/>
            <a:ext cx="8219256" cy="5472608"/>
          </a:xfrm>
        </p:spPr>
        <p:txBody>
          <a:bodyPr/>
          <a:lstStyle/>
          <a:p>
            <a:pPr marL="0" indent="0">
              <a:buNone/>
            </a:pPr>
            <a:r>
              <a:rPr lang="en-IN" sz="2800" b="1" dirty="0"/>
              <a:t>Hiring tasks by virtual assistant :- </a:t>
            </a:r>
          </a:p>
          <a:p>
            <a:endParaRPr lang="en-IN" sz="2800" b="1" u="sng" dirty="0"/>
          </a:p>
          <a:p>
            <a:pPr marL="457200" indent="-457200">
              <a:buFont typeface="+mj-lt"/>
              <a:buAutoNum type="arabicPeriod"/>
            </a:pPr>
            <a:r>
              <a:rPr lang="en-US" dirty="0"/>
              <a:t>Putting together various job descriptions</a:t>
            </a:r>
          </a:p>
          <a:p>
            <a:pPr marL="457200" indent="-457200">
              <a:buFont typeface="+mj-lt"/>
              <a:buAutoNum type="arabicPeriod"/>
            </a:pPr>
            <a:r>
              <a:rPr lang="en-US" dirty="0"/>
              <a:t>Identifying job boards and other recruitment methods for finding new hires</a:t>
            </a:r>
          </a:p>
          <a:p>
            <a:pPr marL="457200" indent="-457200">
              <a:buFont typeface="+mj-lt"/>
              <a:buAutoNum type="arabicPeriod"/>
            </a:pPr>
            <a:r>
              <a:rPr lang="en-US" dirty="0"/>
              <a:t>Evaluating incoming applications and identifying those with high potential</a:t>
            </a:r>
          </a:p>
          <a:p>
            <a:pPr marL="457200" indent="-457200">
              <a:buFont typeface="+mj-lt"/>
              <a:buAutoNum type="arabicPeriod"/>
            </a:pPr>
            <a:r>
              <a:rPr lang="en-US" dirty="0"/>
              <a:t>Scheduling interviews and pre-employment tests</a:t>
            </a:r>
          </a:p>
          <a:p>
            <a:pPr marL="457200" indent="-457200">
              <a:buFont typeface="+mj-lt"/>
              <a:buAutoNum type="arabicPeriod"/>
            </a:pPr>
            <a:endParaRPr lang="en-US" dirty="0"/>
          </a:p>
          <a:p>
            <a:pPr>
              <a:buFont typeface="Wingdings" panose="05000000000000000000" pitchFamily="2" charset="2"/>
              <a:buChar char="v"/>
            </a:pPr>
            <a:r>
              <a:rPr lang="en-US" b="1" dirty="0"/>
              <a:t>To find a virtual assistant, consider looking for freelancers on Upwork and Fiverr</a:t>
            </a:r>
            <a:endParaRPr lang="en-IN" b="1" dirty="0"/>
          </a:p>
        </p:txBody>
      </p:sp>
    </p:spTree>
    <p:extLst>
      <p:ext uri="{BB962C8B-B14F-4D97-AF65-F5344CB8AC3E}">
        <p14:creationId xmlns:p14="http://schemas.microsoft.com/office/powerpoint/2010/main" xmlns="" val="398452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66222-1B30-9B7B-AEE7-9057F2FC0F36}"/>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DC5678CF-A9A0-5E05-3541-C4F75103BFFE}"/>
              </a:ext>
            </a:extLst>
          </p:cNvPr>
          <p:cNvSpPr>
            <a:spLocks noGrp="1"/>
          </p:cNvSpPr>
          <p:nvPr>
            <p:ph sz="quarter" idx="1"/>
          </p:nvPr>
        </p:nvSpPr>
        <p:spPr>
          <a:xfrm>
            <a:off x="457200" y="692696"/>
            <a:ext cx="8075240" cy="5781256"/>
          </a:xfrm>
        </p:spPr>
        <p:txBody>
          <a:bodyPr/>
          <a:lstStyle/>
          <a:p>
            <a:r>
              <a:rPr lang="en-IN" sz="2800" b="1" u="sng" dirty="0"/>
              <a:t>Research work :</a:t>
            </a:r>
          </a:p>
          <a:p>
            <a:pPr marL="0" indent="0">
              <a:buNone/>
            </a:pPr>
            <a:endParaRPr lang="en-IN" sz="2800" b="1" dirty="0"/>
          </a:p>
          <a:p>
            <a:pPr marL="457200" indent="-457200">
              <a:buFont typeface="+mj-lt"/>
              <a:buAutoNum type="arabicPeriod"/>
            </a:pPr>
            <a:r>
              <a:rPr lang="en-US" dirty="0"/>
              <a:t>Finding expert links and statistics for an upcoming blog post</a:t>
            </a:r>
          </a:p>
          <a:p>
            <a:pPr marL="457200" indent="-457200">
              <a:buFont typeface="+mj-lt"/>
              <a:buAutoNum type="arabicPeriod"/>
            </a:pPr>
            <a:r>
              <a:rPr lang="en-US" dirty="0"/>
              <a:t>Creating a report comparing pros/cons, pricing and other data for a tool you’re considering</a:t>
            </a:r>
          </a:p>
          <a:p>
            <a:pPr marL="457200" indent="-457200">
              <a:buFont typeface="+mj-lt"/>
              <a:buAutoNum type="arabicPeriod"/>
            </a:pPr>
            <a:r>
              <a:rPr lang="en-US" dirty="0"/>
              <a:t>Culling through news to find the best information to repost on your company’s social media channels</a:t>
            </a:r>
          </a:p>
          <a:p>
            <a:pPr marL="457200" indent="-457200">
              <a:buFont typeface="+mj-lt"/>
              <a:buAutoNum type="arabicPeriod"/>
            </a:pPr>
            <a:r>
              <a:rPr lang="en-US" dirty="0"/>
              <a:t>Finding the best deals on and accommodations for an upcoming business trip</a:t>
            </a:r>
            <a:endParaRPr lang="en-IN" dirty="0"/>
          </a:p>
        </p:txBody>
      </p:sp>
    </p:spTree>
    <p:extLst>
      <p:ext uri="{BB962C8B-B14F-4D97-AF65-F5344CB8AC3E}">
        <p14:creationId xmlns:p14="http://schemas.microsoft.com/office/powerpoint/2010/main" xmlns="" val="114209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623C2-8E40-37E9-D1B8-0DA808C7E946}"/>
              </a:ext>
            </a:extLst>
          </p:cNvPr>
          <p:cNvSpPr>
            <a:spLocks noGrp="1"/>
          </p:cNvSpPr>
          <p:nvPr>
            <p:ph type="title"/>
          </p:nvPr>
        </p:nvSpPr>
        <p:spPr>
          <a:xfrm flipV="1">
            <a:off x="457200" y="228919"/>
            <a:ext cx="7467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902C693D-319B-E983-9173-E150675D55E0}"/>
              </a:ext>
            </a:extLst>
          </p:cNvPr>
          <p:cNvSpPr>
            <a:spLocks noGrp="1"/>
          </p:cNvSpPr>
          <p:nvPr>
            <p:ph sz="quarter" idx="1"/>
          </p:nvPr>
        </p:nvSpPr>
        <p:spPr>
          <a:xfrm>
            <a:off x="683568" y="594399"/>
            <a:ext cx="7704856" cy="5925272"/>
          </a:xfrm>
        </p:spPr>
        <p:txBody>
          <a:bodyPr/>
          <a:lstStyle/>
          <a:p>
            <a:r>
              <a:rPr lang="en-IN" sz="2800" b="1" u="sng" dirty="0"/>
              <a:t>Bookkeeping, taxes and accounting tasks: </a:t>
            </a:r>
          </a:p>
          <a:p>
            <a:endParaRPr lang="en-IN" sz="2800" b="1" dirty="0"/>
          </a:p>
          <a:p>
            <a:pPr marL="0" indent="0">
              <a:buNone/>
            </a:pPr>
            <a:r>
              <a:rPr lang="en-US" dirty="0"/>
              <a:t>Financial business tasks to outsource include:</a:t>
            </a:r>
          </a:p>
          <a:p>
            <a:pPr marL="457200" indent="-457200">
              <a:buFont typeface="+mj-lt"/>
              <a:buAutoNum type="arabicPeriod"/>
            </a:pPr>
            <a:r>
              <a:rPr lang="en-US" dirty="0"/>
              <a:t>Bookkeeping</a:t>
            </a:r>
          </a:p>
          <a:p>
            <a:pPr marL="457200" indent="-457200">
              <a:buFont typeface="+mj-lt"/>
              <a:buAutoNum type="arabicPeriod"/>
            </a:pPr>
            <a:r>
              <a:rPr lang="en-US" dirty="0"/>
              <a:t>Accounting</a:t>
            </a:r>
          </a:p>
          <a:p>
            <a:pPr marL="457200" indent="-457200">
              <a:buFont typeface="+mj-lt"/>
              <a:buAutoNum type="arabicPeriod"/>
            </a:pPr>
            <a:r>
              <a:rPr lang="en-US" dirty="0"/>
              <a:t>Expense entry and categorization</a:t>
            </a:r>
          </a:p>
          <a:p>
            <a:pPr marL="457200" indent="-457200">
              <a:buFont typeface="+mj-lt"/>
              <a:buAutoNum type="arabicPeriod"/>
            </a:pPr>
            <a:r>
              <a:rPr lang="en-US" dirty="0"/>
              <a:t>Tax preparation and filing</a:t>
            </a:r>
          </a:p>
          <a:p>
            <a:pPr marL="457200" indent="-457200">
              <a:buFont typeface="+mj-lt"/>
              <a:buAutoNum type="arabicPeriod"/>
            </a:pPr>
            <a:r>
              <a:rPr lang="en-US" dirty="0"/>
              <a:t>Debt collection</a:t>
            </a:r>
          </a:p>
          <a:p>
            <a:pPr marL="457200" indent="-457200">
              <a:buFont typeface="+mj-lt"/>
              <a:buAutoNum type="arabicPeriod"/>
            </a:pPr>
            <a:r>
              <a:rPr lang="en-US" dirty="0"/>
              <a:t>Invoicing</a:t>
            </a:r>
          </a:p>
          <a:p>
            <a:pPr marL="457200" indent="-457200">
              <a:buFont typeface="+mj-lt"/>
              <a:buAutoNum type="arabicPeriod"/>
            </a:pPr>
            <a:r>
              <a:rPr lang="en-US" dirty="0"/>
              <a:t>Accounts payable</a:t>
            </a:r>
            <a:endParaRPr lang="en-IN" dirty="0"/>
          </a:p>
        </p:txBody>
      </p:sp>
    </p:spTree>
    <p:extLst>
      <p:ext uri="{BB962C8B-B14F-4D97-AF65-F5344CB8AC3E}">
        <p14:creationId xmlns:p14="http://schemas.microsoft.com/office/powerpoint/2010/main" xmlns="" val="69079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CD2AF-9DE7-EBAA-CAF9-684350B8D561}"/>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942A9CAE-D805-91F8-DAEF-6100F2B8989C}"/>
              </a:ext>
            </a:extLst>
          </p:cNvPr>
          <p:cNvSpPr>
            <a:spLocks noGrp="1"/>
          </p:cNvSpPr>
          <p:nvPr>
            <p:ph sz="quarter" idx="1"/>
          </p:nvPr>
        </p:nvSpPr>
        <p:spPr>
          <a:xfrm>
            <a:off x="457200" y="548680"/>
            <a:ext cx="8147248" cy="5925272"/>
          </a:xfrm>
        </p:spPr>
        <p:txBody>
          <a:bodyPr>
            <a:normAutofit/>
          </a:bodyPr>
          <a:lstStyle/>
          <a:p>
            <a:r>
              <a:rPr lang="en-IN" sz="2800" b="1" u="sng" dirty="0"/>
              <a:t>Design and imagery tasks : </a:t>
            </a:r>
          </a:p>
          <a:p>
            <a:endParaRPr lang="en-IN" sz="2800" b="1" u="sng" dirty="0"/>
          </a:p>
          <a:p>
            <a:pPr marL="457200" indent="-457200">
              <a:buFont typeface="+mj-lt"/>
              <a:buAutoNum type="arabicPeriod"/>
            </a:pPr>
            <a:r>
              <a:rPr lang="en-IN" b="1" dirty="0"/>
              <a:t>Graphic design: </a:t>
            </a:r>
            <a:r>
              <a:rPr lang="en-IN" dirty="0"/>
              <a:t>branding assets (like logos, style guide, letterhead), print materials (like brochures, flyers, door hang tags), social media images, etc.</a:t>
            </a:r>
          </a:p>
          <a:p>
            <a:pPr marL="457200" indent="-457200">
              <a:buFont typeface="+mj-lt"/>
              <a:buAutoNum type="arabicPeriod"/>
            </a:pPr>
            <a:r>
              <a:rPr lang="en-IN" b="1" dirty="0"/>
              <a:t>Website design: </a:t>
            </a:r>
            <a:r>
              <a:rPr lang="en-IN" dirty="0"/>
              <a:t>The look, feel, and structure of your website.</a:t>
            </a:r>
          </a:p>
          <a:p>
            <a:pPr marL="457200" indent="-457200">
              <a:buFont typeface="+mj-lt"/>
              <a:buAutoNum type="arabicPeriod"/>
            </a:pPr>
            <a:r>
              <a:rPr lang="en-US" b="1" dirty="0"/>
              <a:t>Photography:</a:t>
            </a:r>
            <a:r>
              <a:rPr lang="en-US" dirty="0"/>
              <a:t> Custom photos like headshots and stock photos for your website</a:t>
            </a:r>
          </a:p>
          <a:p>
            <a:pPr marL="457200" indent="-457200">
              <a:buFont typeface="+mj-lt"/>
              <a:buAutoNum type="arabicPeriod"/>
            </a:pPr>
            <a:r>
              <a:rPr lang="en-US" b="1" dirty="0"/>
              <a:t>Videography: </a:t>
            </a:r>
            <a:r>
              <a:rPr lang="en-US" dirty="0"/>
              <a:t>Everything from shooting video content for various business needs. Video marketing is trending as one of the best ways to grab attention.</a:t>
            </a:r>
          </a:p>
          <a:p>
            <a:pPr marL="457200" indent="-457200">
              <a:buFont typeface="+mj-lt"/>
              <a:buAutoNum type="arabicPeriod"/>
            </a:pPr>
            <a:r>
              <a:rPr lang="en-US" b="1" dirty="0"/>
              <a:t>Editing:</a:t>
            </a:r>
            <a:r>
              <a:rPr lang="en-US" dirty="0"/>
              <a:t> Depending on your needs, your business may require additional photography/video edits.</a:t>
            </a:r>
            <a:endParaRPr lang="en-IN" dirty="0"/>
          </a:p>
          <a:p>
            <a:pPr marL="0" indent="0">
              <a:buNone/>
            </a:pPr>
            <a:endParaRPr lang="en-IN" dirty="0"/>
          </a:p>
        </p:txBody>
      </p:sp>
    </p:spTree>
    <p:extLst>
      <p:ext uri="{BB962C8B-B14F-4D97-AF65-F5344CB8AC3E}">
        <p14:creationId xmlns:p14="http://schemas.microsoft.com/office/powerpoint/2010/main" xmlns="" val="88568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08868-A88C-078D-9EB0-5D46F307D4E2}"/>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32EC66A9-78F9-77C3-2795-9C72DC6E9D46}"/>
              </a:ext>
            </a:extLst>
          </p:cNvPr>
          <p:cNvSpPr>
            <a:spLocks noGrp="1"/>
          </p:cNvSpPr>
          <p:nvPr>
            <p:ph sz="quarter" idx="1"/>
          </p:nvPr>
        </p:nvSpPr>
        <p:spPr>
          <a:xfrm>
            <a:off x="457200" y="908720"/>
            <a:ext cx="8075240" cy="5565232"/>
          </a:xfrm>
        </p:spPr>
        <p:txBody>
          <a:bodyPr/>
          <a:lstStyle/>
          <a:p>
            <a:r>
              <a:rPr lang="en-IN" sz="2800" b="1" u="sng" dirty="0"/>
              <a:t>Sales tasks : </a:t>
            </a:r>
          </a:p>
          <a:p>
            <a:endParaRPr lang="en-IN" sz="2800" b="1" u="sng" dirty="0"/>
          </a:p>
          <a:p>
            <a:pPr marL="457200" indent="-457200">
              <a:buFont typeface="+mj-lt"/>
              <a:buAutoNum type="arabicPeriod"/>
            </a:pPr>
            <a:r>
              <a:rPr lang="en-US" dirty="0"/>
              <a:t>Outsourcing tasks of spreading the word about products/services through a dedicated team of affiliate marketers. </a:t>
            </a:r>
          </a:p>
          <a:p>
            <a:pPr marL="457200" indent="-457200">
              <a:buFont typeface="+mj-lt"/>
              <a:buAutoNum type="arabicPeriod"/>
            </a:pPr>
            <a:r>
              <a:rPr lang="en-US" dirty="0"/>
              <a:t>These people will leverage their targeted audience and promote relevant products while receiving a commission for each sale.</a:t>
            </a:r>
          </a:p>
          <a:p>
            <a:pPr marL="0" indent="0">
              <a:buNone/>
            </a:pPr>
            <a:endParaRPr lang="en-US" dirty="0"/>
          </a:p>
        </p:txBody>
      </p:sp>
    </p:spTree>
    <p:extLst>
      <p:ext uri="{BB962C8B-B14F-4D97-AF65-F5344CB8AC3E}">
        <p14:creationId xmlns:p14="http://schemas.microsoft.com/office/powerpoint/2010/main" xmlns="" val="113303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42889-E3B5-4987-058B-3B049ED44140}"/>
              </a:ext>
            </a:extLst>
          </p:cNvPr>
          <p:cNvSpPr>
            <a:spLocks noGrp="1"/>
          </p:cNvSpPr>
          <p:nvPr>
            <p:ph type="title"/>
          </p:nvPr>
        </p:nvSpPr>
        <p:spPr>
          <a:xfrm>
            <a:off x="457200" y="274638"/>
            <a:ext cx="7467600" cy="580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A1F0BF37-69BC-A904-DA0C-EA7B6DD54DBE}"/>
              </a:ext>
            </a:extLst>
          </p:cNvPr>
          <p:cNvSpPr>
            <a:spLocks noGrp="1"/>
          </p:cNvSpPr>
          <p:nvPr>
            <p:ph sz="quarter" idx="1"/>
          </p:nvPr>
        </p:nvSpPr>
        <p:spPr>
          <a:xfrm>
            <a:off x="457200" y="606698"/>
            <a:ext cx="8075240" cy="5976664"/>
          </a:xfrm>
        </p:spPr>
        <p:txBody>
          <a:bodyPr>
            <a:normAutofit/>
          </a:bodyPr>
          <a:lstStyle/>
          <a:p>
            <a:r>
              <a:rPr lang="en-US" sz="2800" b="1" u="sng" dirty="0"/>
              <a:t>Marketing tasks: </a:t>
            </a:r>
          </a:p>
          <a:p>
            <a:endParaRPr lang="en-US" sz="2800" b="1" u="sng" dirty="0"/>
          </a:p>
          <a:p>
            <a:pPr marL="457200" indent="-457200">
              <a:buFont typeface="+mj-lt"/>
              <a:buAutoNum type="arabicPeriod"/>
            </a:pPr>
            <a:r>
              <a:rPr lang="en-US" dirty="0"/>
              <a:t>Email marketing</a:t>
            </a:r>
          </a:p>
          <a:p>
            <a:pPr marL="457200" indent="-457200">
              <a:buFont typeface="+mj-lt"/>
              <a:buAutoNum type="arabicPeriod"/>
            </a:pPr>
            <a:r>
              <a:rPr lang="en-US" dirty="0"/>
              <a:t>Search engine optimization (SEO)</a:t>
            </a:r>
          </a:p>
          <a:p>
            <a:pPr marL="457200" indent="-457200">
              <a:buFont typeface="+mj-lt"/>
              <a:buAutoNum type="arabicPeriod"/>
            </a:pPr>
            <a:r>
              <a:rPr lang="en-US" dirty="0"/>
              <a:t>Content marketing</a:t>
            </a:r>
          </a:p>
          <a:p>
            <a:pPr marL="457200" indent="-457200">
              <a:buFont typeface="+mj-lt"/>
              <a:buAutoNum type="arabicPeriod"/>
            </a:pPr>
            <a:r>
              <a:rPr lang="en-US" dirty="0"/>
              <a:t>Social media marketing</a:t>
            </a:r>
          </a:p>
          <a:p>
            <a:pPr marL="457200" indent="-457200">
              <a:buFont typeface="+mj-lt"/>
              <a:buAutoNum type="arabicPeriod"/>
            </a:pPr>
            <a:r>
              <a:rPr lang="en-US" dirty="0"/>
              <a:t>Marketing automation</a:t>
            </a:r>
          </a:p>
          <a:p>
            <a:pPr marL="457200" indent="-457200">
              <a:buFont typeface="+mj-lt"/>
              <a:buAutoNum type="arabicPeriod"/>
            </a:pPr>
            <a:r>
              <a:rPr lang="en-US" dirty="0"/>
              <a:t>Pay per click (PPC) marketing</a:t>
            </a:r>
          </a:p>
          <a:p>
            <a:pPr marL="457200" indent="-457200">
              <a:buFont typeface="+mj-lt"/>
              <a:buAutoNum type="arabicPeriod"/>
            </a:pPr>
            <a:r>
              <a:rPr lang="en-US" dirty="0"/>
              <a:t>Public relations (PR)</a:t>
            </a:r>
          </a:p>
          <a:p>
            <a:pPr marL="457200" indent="-457200">
              <a:buFont typeface="+mj-lt"/>
              <a:buAutoNum type="arabicPeriod"/>
            </a:pPr>
            <a:r>
              <a:rPr lang="en-US" dirty="0"/>
              <a:t>Website and blog management</a:t>
            </a:r>
            <a:endParaRPr lang="en-IN" dirty="0"/>
          </a:p>
        </p:txBody>
      </p:sp>
    </p:spTree>
    <p:extLst>
      <p:ext uri="{BB962C8B-B14F-4D97-AF65-F5344CB8AC3E}">
        <p14:creationId xmlns:p14="http://schemas.microsoft.com/office/powerpoint/2010/main" xmlns="" val="1611103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A4A79-A04E-D59C-4AAA-0B4ECE901C53}"/>
              </a:ext>
            </a:extLst>
          </p:cNvPr>
          <p:cNvSpPr>
            <a:spLocks noGrp="1"/>
          </p:cNvSpPr>
          <p:nvPr>
            <p:ph type="title"/>
          </p:nvPr>
        </p:nvSpPr>
        <p:spPr>
          <a:xfrm>
            <a:off x="457200" y="274638"/>
            <a:ext cx="7467600" cy="580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E61FC213-6004-0AFC-8FA8-2046695F16C0}"/>
              </a:ext>
            </a:extLst>
          </p:cNvPr>
          <p:cNvSpPr>
            <a:spLocks noGrp="1"/>
          </p:cNvSpPr>
          <p:nvPr>
            <p:ph sz="quarter" idx="1"/>
          </p:nvPr>
        </p:nvSpPr>
        <p:spPr>
          <a:xfrm>
            <a:off x="457200" y="692696"/>
            <a:ext cx="7467600" cy="5781256"/>
          </a:xfrm>
        </p:spPr>
        <p:txBody>
          <a:bodyPr/>
          <a:lstStyle/>
          <a:p>
            <a:r>
              <a:rPr lang="en-IN" sz="2800" b="1" u="sng" dirty="0"/>
              <a:t>Writing tasks: </a:t>
            </a:r>
          </a:p>
          <a:p>
            <a:endParaRPr lang="en-IN" sz="2800" b="1" u="sng" dirty="0"/>
          </a:p>
          <a:p>
            <a:pPr marL="0" indent="0">
              <a:buNone/>
            </a:pPr>
            <a:r>
              <a:rPr lang="en-IN" dirty="0"/>
              <a:t> Outsourcing writing tasks like:</a:t>
            </a:r>
          </a:p>
          <a:p>
            <a:pPr marL="457200" indent="-457200">
              <a:buFont typeface="+mj-lt"/>
              <a:buAutoNum type="arabicPeriod"/>
            </a:pPr>
            <a:r>
              <a:rPr lang="en-IN" dirty="0"/>
              <a:t>Copywriting for print and digital</a:t>
            </a:r>
          </a:p>
          <a:p>
            <a:pPr marL="457200" indent="-457200">
              <a:buFont typeface="+mj-lt"/>
              <a:buAutoNum type="arabicPeriod"/>
            </a:pPr>
            <a:r>
              <a:rPr lang="en-IN" dirty="0"/>
              <a:t>Content marketing</a:t>
            </a:r>
          </a:p>
          <a:p>
            <a:pPr marL="457200" indent="-457200">
              <a:buFont typeface="+mj-lt"/>
              <a:buAutoNum type="arabicPeriod"/>
            </a:pPr>
            <a:r>
              <a:rPr lang="en-IN" dirty="0"/>
              <a:t>Blog posts</a:t>
            </a:r>
          </a:p>
          <a:p>
            <a:pPr marL="457200" indent="-457200">
              <a:buFont typeface="+mj-lt"/>
              <a:buAutoNum type="arabicPeriod"/>
            </a:pPr>
            <a:r>
              <a:rPr lang="en-IN" dirty="0"/>
              <a:t>Editing</a:t>
            </a:r>
          </a:p>
          <a:p>
            <a:pPr marL="457200" indent="-457200">
              <a:buFont typeface="+mj-lt"/>
              <a:buAutoNum type="arabicPeriod"/>
            </a:pPr>
            <a:r>
              <a:rPr lang="en-IN" dirty="0"/>
              <a:t>eBooks and whitepapers</a:t>
            </a:r>
          </a:p>
          <a:p>
            <a:pPr marL="457200" indent="-457200">
              <a:buFont typeface="+mj-lt"/>
              <a:buAutoNum type="arabicPeriod"/>
            </a:pPr>
            <a:r>
              <a:rPr lang="en-IN" dirty="0"/>
              <a:t>Social media posts</a:t>
            </a:r>
          </a:p>
          <a:p>
            <a:pPr marL="457200" indent="-457200">
              <a:buFont typeface="+mj-lt"/>
              <a:buAutoNum type="arabicPeriod"/>
            </a:pPr>
            <a:r>
              <a:rPr lang="en-IN" dirty="0" err="1"/>
              <a:t>AdvertisementsAudio</a:t>
            </a:r>
            <a:r>
              <a:rPr lang="en-IN" dirty="0"/>
              <a:t> transcriptions</a:t>
            </a:r>
          </a:p>
        </p:txBody>
      </p:sp>
    </p:spTree>
    <p:extLst>
      <p:ext uri="{BB962C8B-B14F-4D97-AF65-F5344CB8AC3E}">
        <p14:creationId xmlns:p14="http://schemas.microsoft.com/office/powerpoint/2010/main" xmlns="" val="381887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A54E7-F151-0BDF-7E5A-140CC3F9930C}"/>
              </a:ext>
            </a:extLst>
          </p:cNvPr>
          <p:cNvSpPr>
            <a:spLocks noGrp="1"/>
          </p:cNvSpPr>
          <p:nvPr>
            <p:ph type="title"/>
          </p:nvPr>
        </p:nvSpPr>
        <p:spPr>
          <a:xfrm>
            <a:off x="2555776" y="274638"/>
            <a:ext cx="5369024" cy="706090"/>
          </a:xfrm>
        </p:spPr>
        <p:txBody>
          <a:bodyPr>
            <a:normAutofit/>
          </a:bodyPr>
          <a:lstStyle/>
          <a:p>
            <a:r>
              <a:rPr lang="en-IN" b="1" u="sng" dirty="0"/>
              <a:t>Initial goals  </a:t>
            </a:r>
          </a:p>
        </p:txBody>
      </p:sp>
      <p:sp>
        <p:nvSpPr>
          <p:cNvPr id="3" name="Content Placeholder 2">
            <a:extLst>
              <a:ext uri="{FF2B5EF4-FFF2-40B4-BE49-F238E27FC236}">
                <a16:creationId xmlns:a16="http://schemas.microsoft.com/office/drawing/2014/main" xmlns="" id="{842B642D-7702-FB36-AA13-0C2FF10BEB93}"/>
              </a:ext>
            </a:extLst>
          </p:cNvPr>
          <p:cNvSpPr>
            <a:spLocks noGrp="1"/>
          </p:cNvSpPr>
          <p:nvPr>
            <p:ph sz="quarter" idx="1"/>
          </p:nvPr>
        </p:nvSpPr>
        <p:spPr>
          <a:xfrm>
            <a:off x="457200" y="1340768"/>
            <a:ext cx="8219256" cy="5133184"/>
          </a:xfrm>
        </p:spPr>
        <p:txBody>
          <a:bodyPr/>
          <a:lstStyle/>
          <a:p>
            <a:r>
              <a:rPr lang="en-IN" dirty="0"/>
              <a:t>Set clear objectives and strategy </a:t>
            </a:r>
          </a:p>
          <a:p>
            <a:r>
              <a:rPr lang="en-IN" dirty="0"/>
              <a:t>Coaching </a:t>
            </a:r>
          </a:p>
          <a:p>
            <a:r>
              <a:rPr lang="en-IN" dirty="0"/>
              <a:t>Clearly define the company’s position and increase awareness </a:t>
            </a:r>
          </a:p>
          <a:p>
            <a:r>
              <a:rPr lang="en-IN" dirty="0"/>
              <a:t>Identify the right channels </a:t>
            </a:r>
          </a:p>
          <a:p>
            <a:r>
              <a:rPr lang="en-IN" dirty="0"/>
              <a:t>Build a website </a:t>
            </a:r>
          </a:p>
          <a:p>
            <a:r>
              <a:rPr lang="en-IN" dirty="0"/>
              <a:t>Engage with google </a:t>
            </a:r>
          </a:p>
          <a:p>
            <a:r>
              <a:rPr lang="en-US" dirty="0"/>
              <a:t>Ask for reviews </a:t>
            </a:r>
          </a:p>
          <a:p>
            <a:r>
              <a:rPr lang="en-US" dirty="0"/>
              <a:t>Start building email list</a:t>
            </a:r>
          </a:p>
          <a:p>
            <a:r>
              <a:rPr lang="en-US" dirty="0"/>
              <a:t> Pick a trusted website for email marketing</a:t>
            </a:r>
          </a:p>
          <a:p>
            <a:r>
              <a:rPr lang="en-US" dirty="0"/>
              <a:t>Advertising</a:t>
            </a:r>
            <a:endParaRPr lang="en-IN" dirty="0"/>
          </a:p>
        </p:txBody>
      </p:sp>
    </p:spTree>
    <p:extLst>
      <p:ext uri="{BB962C8B-B14F-4D97-AF65-F5344CB8AC3E}">
        <p14:creationId xmlns:p14="http://schemas.microsoft.com/office/powerpoint/2010/main" xmlns="" val="167855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7424766" cy="1143000"/>
          </a:xfrm>
        </p:spPr>
        <p:txBody>
          <a:bodyPr>
            <a:normAutofit/>
          </a:bodyPr>
          <a:lstStyle/>
          <a:p>
            <a:r>
              <a:rPr lang="en-US" sz="3600" b="1" u="sng" dirty="0" err="1"/>
              <a:t>Contd</a:t>
            </a:r>
            <a:r>
              <a:rPr lang="en-US" sz="3600" b="1" u="sng" dirty="0"/>
              <a:t>… </a:t>
            </a:r>
            <a:endParaRPr lang="en-IN" sz="3600" b="1" u="sng" dirty="0"/>
          </a:p>
        </p:txBody>
      </p:sp>
      <p:sp>
        <p:nvSpPr>
          <p:cNvPr id="3" name="Content Placeholder 2"/>
          <p:cNvSpPr>
            <a:spLocks noGrp="1"/>
          </p:cNvSpPr>
          <p:nvPr>
            <p:ph sz="quarter" idx="1"/>
          </p:nvPr>
        </p:nvSpPr>
        <p:spPr>
          <a:xfrm>
            <a:off x="571472" y="1643050"/>
            <a:ext cx="7715304" cy="5000660"/>
          </a:xfrm>
        </p:spPr>
        <p:txBody>
          <a:bodyPr/>
          <a:lstStyle/>
          <a:p>
            <a:pPr>
              <a:buNone/>
            </a:pPr>
            <a:endParaRPr lang="en-IN" dirty="0"/>
          </a:p>
          <a:p>
            <a:r>
              <a:rPr lang="en-IN" dirty="0"/>
              <a:t>An organization on a mission to give its customers a Competitive Edge </a:t>
            </a:r>
          </a:p>
          <a:p>
            <a:r>
              <a:rPr lang="en-IN" dirty="0"/>
              <a:t>Wide range of service / delivery models</a:t>
            </a:r>
          </a:p>
          <a:p>
            <a:r>
              <a:rPr lang="en-IN" dirty="0"/>
              <a:t>END – to – END Process solutions</a:t>
            </a:r>
          </a:p>
          <a:p>
            <a:r>
              <a:rPr lang="en-IN" dirty="0"/>
              <a:t>Dedicated Team with Account Manager</a:t>
            </a:r>
          </a:p>
          <a:p>
            <a:r>
              <a:rPr lang="en-IN" dirty="0"/>
              <a:t>Candidate Relationship Management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62F90-F57C-9BB1-D44E-0957129D8273}"/>
              </a:ext>
            </a:extLst>
          </p:cNvPr>
          <p:cNvSpPr>
            <a:spLocks noGrp="1"/>
          </p:cNvSpPr>
          <p:nvPr>
            <p:ph type="title"/>
          </p:nvPr>
        </p:nvSpPr>
        <p:spPr>
          <a:xfrm>
            <a:off x="457200" y="384048"/>
            <a:ext cx="7859216" cy="1100736"/>
          </a:xfrm>
        </p:spPr>
        <p:txBody>
          <a:bodyPr>
            <a:noAutofit/>
          </a:bodyPr>
          <a:lstStyle/>
          <a:p>
            <a:pPr algn="ctr"/>
            <a:r>
              <a:rPr lang="en-IN" sz="3200" b="1" u="sng" dirty="0"/>
              <a:t>To outsource and attract candidates through social media </a:t>
            </a:r>
          </a:p>
        </p:txBody>
      </p:sp>
      <p:sp>
        <p:nvSpPr>
          <p:cNvPr id="3" name="Content Placeholder 2">
            <a:extLst>
              <a:ext uri="{FF2B5EF4-FFF2-40B4-BE49-F238E27FC236}">
                <a16:creationId xmlns:a16="http://schemas.microsoft.com/office/drawing/2014/main" xmlns="" id="{0E71451C-8C49-32D3-FB66-1144A525E267}"/>
              </a:ext>
            </a:extLst>
          </p:cNvPr>
          <p:cNvSpPr>
            <a:spLocks noGrp="1"/>
          </p:cNvSpPr>
          <p:nvPr>
            <p:ph sz="quarter" idx="1"/>
          </p:nvPr>
        </p:nvSpPr>
        <p:spPr>
          <a:xfrm>
            <a:off x="611560" y="2492896"/>
            <a:ext cx="7920880" cy="3981056"/>
          </a:xfrm>
        </p:spPr>
        <p:txBody>
          <a:bodyPr>
            <a:normAutofit/>
          </a:bodyPr>
          <a:lstStyle/>
          <a:p>
            <a:r>
              <a:rPr lang="en-IN" sz="2800" dirty="0"/>
              <a:t> Start with the right niche networks</a:t>
            </a:r>
          </a:p>
          <a:p>
            <a:r>
              <a:rPr lang="en-IN" sz="2800" dirty="0"/>
              <a:t>Keep a complete company profile online</a:t>
            </a:r>
          </a:p>
          <a:p>
            <a:r>
              <a:rPr lang="en-IN" sz="2800" dirty="0"/>
              <a:t>Be active on popular social media platforms</a:t>
            </a:r>
          </a:p>
          <a:p>
            <a:r>
              <a:rPr lang="en-IN" sz="2800" dirty="0"/>
              <a:t>Find the right employees online </a:t>
            </a:r>
          </a:p>
          <a:p>
            <a:r>
              <a:rPr lang="en-IN" sz="2800" dirty="0"/>
              <a:t>To create tools for Content Creation</a:t>
            </a:r>
          </a:p>
        </p:txBody>
      </p:sp>
    </p:spTree>
    <p:extLst>
      <p:ext uri="{BB962C8B-B14F-4D97-AF65-F5344CB8AC3E}">
        <p14:creationId xmlns:p14="http://schemas.microsoft.com/office/powerpoint/2010/main" xmlns="" val="1501586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8F2D3-5223-06D0-D26D-3213D265B205}"/>
              </a:ext>
            </a:extLst>
          </p:cNvPr>
          <p:cNvSpPr>
            <a:spLocks noGrp="1"/>
          </p:cNvSpPr>
          <p:nvPr>
            <p:ph type="title"/>
          </p:nvPr>
        </p:nvSpPr>
        <p:spPr>
          <a:xfrm>
            <a:off x="457200" y="274638"/>
            <a:ext cx="7467600" cy="22482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65406309-9782-203E-D11D-0CF50CF97231}"/>
              </a:ext>
            </a:extLst>
          </p:cNvPr>
          <p:cNvSpPr>
            <a:spLocks noGrp="1"/>
          </p:cNvSpPr>
          <p:nvPr>
            <p:ph sz="quarter" idx="1"/>
          </p:nvPr>
        </p:nvSpPr>
        <p:spPr>
          <a:xfrm>
            <a:off x="539552" y="1124744"/>
            <a:ext cx="7376160" cy="5233792"/>
          </a:xfrm>
        </p:spPr>
        <p:txBody>
          <a:bodyPr/>
          <a:lstStyle/>
          <a:p>
            <a:r>
              <a:rPr lang="en-IN" sz="2800" dirty="0"/>
              <a:t>Focus on Content Performance</a:t>
            </a:r>
          </a:p>
          <a:p>
            <a:r>
              <a:rPr lang="en-IN" sz="2800" dirty="0"/>
              <a:t>Make Content look good  </a:t>
            </a:r>
          </a:p>
          <a:p>
            <a:r>
              <a:rPr lang="en-IN" sz="2800" dirty="0"/>
              <a:t>Hiring experts to deal with company’s Strategy</a:t>
            </a:r>
          </a:p>
          <a:p>
            <a:r>
              <a:rPr lang="en-IN" sz="2800" dirty="0"/>
              <a:t> Gain an Outside Perspective</a:t>
            </a:r>
          </a:p>
          <a:p>
            <a:r>
              <a:rPr lang="en-IN" sz="2800" dirty="0"/>
              <a:t> Round-The-Clock Coverage</a:t>
            </a:r>
          </a:p>
          <a:p>
            <a:r>
              <a:rPr lang="en-IN" sz="2800" dirty="0"/>
              <a:t>Avoid making Social Media Mistakes</a:t>
            </a:r>
          </a:p>
          <a:p>
            <a:endParaRPr lang="en-IN" dirty="0"/>
          </a:p>
        </p:txBody>
      </p:sp>
    </p:spTree>
    <p:extLst>
      <p:ext uri="{BB962C8B-B14F-4D97-AF65-F5344CB8AC3E}">
        <p14:creationId xmlns:p14="http://schemas.microsoft.com/office/powerpoint/2010/main" xmlns="" val="2955001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27266-C420-77B5-63D8-2DA81F5048B2}"/>
              </a:ext>
            </a:extLst>
          </p:cNvPr>
          <p:cNvSpPr>
            <a:spLocks noGrp="1"/>
          </p:cNvSpPr>
          <p:nvPr>
            <p:ph type="title"/>
          </p:nvPr>
        </p:nvSpPr>
        <p:spPr>
          <a:xfrm>
            <a:off x="1115616" y="274638"/>
            <a:ext cx="6809184" cy="778098"/>
          </a:xfrm>
        </p:spPr>
        <p:txBody>
          <a:bodyPr/>
          <a:lstStyle/>
          <a:p>
            <a:r>
              <a:rPr lang="en-IN" b="1" u="sng" dirty="0"/>
              <a:t>Attract employees to business </a:t>
            </a:r>
          </a:p>
        </p:txBody>
      </p:sp>
      <p:sp>
        <p:nvSpPr>
          <p:cNvPr id="3" name="Content Placeholder 2">
            <a:extLst>
              <a:ext uri="{FF2B5EF4-FFF2-40B4-BE49-F238E27FC236}">
                <a16:creationId xmlns:a16="http://schemas.microsoft.com/office/drawing/2014/main" xmlns="" id="{A908B43C-3912-2D08-FC8C-16FBC95C9B20}"/>
              </a:ext>
            </a:extLst>
          </p:cNvPr>
          <p:cNvSpPr>
            <a:spLocks noGrp="1"/>
          </p:cNvSpPr>
          <p:nvPr>
            <p:ph sz="quarter" idx="1"/>
          </p:nvPr>
        </p:nvSpPr>
        <p:spPr>
          <a:xfrm>
            <a:off x="457200" y="1556792"/>
            <a:ext cx="7859216" cy="5026570"/>
          </a:xfrm>
        </p:spPr>
        <p:txBody>
          <a:bodyPr/>
          <a:lstStyle/>
          <a:p>
            <a:pPr marL="0" indent="0">
              <a:buNone/>
            </a:pPr>
            <a:endParaRPr lang="en-US" dirty="0"/>
          </a:p>
          <a:p>
            <a:r>
              <a:rPr lang="en-US" dirty="0"/>
              <a:t>Offer Appealing Benefits and Perks</a:t>
            </a:r>
          </a:p>
          <a:p>
            <a:r>
              <a:rPr lang="en-US" dirty="0"/>
              <a:t>Use Modern Technology</a:t>
            </a:r>
          </a:p>
          <a:p>
            <a:r>
              <a:rPr lang="en-US" dirty="0"/>
              <a:t>Reach Out to Employees That Will Benefit Company</a:t>
            </a:r>
          </a:p>
          <a:p>
            <a:r>
              <a:rPr lang="en-US" dirty="0"/>
              <a:t>Offer Current Employees Referral Bonuses</a:t>
            </a:r>
          </a:p>
          <a:p>
            <a:r>
              <a:rPr lang="en-US" dirty="0"/>
              <a:t>Provide Room for Growth Within Company</a:t>
            </a:r>
          </a:p>
          <a:p>
            <a:r>
              <a:rPr lang="en-US" dirty="0"/>
              <a:t>Retaining Current Employees</a:t>
            </a:r>
          </a:p>
          <a:p>
            <a:r>
              <a:rPr lang="en-US" dirty="0"/>
              <a:t>Offer a Flexible Schedule</a:t>
            </a:r>
            <a:endParaRPr lang="en-IN" dirty="0"/>
          </a:p>
        </p:txBody>
      </p:sp>
    </p:spTree>
    <p:extLst>
      <p:ext uri="{BB962C8B-B14F-4D97-AF65-F5344CB8AC3E}">
        <p14:creationId xmlns:p14="http://schemas.microsoft.com/office/powerpoint/2010/main" xmlns="" val="84045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27011-0848-445C-F252-6291C6911F82}"/>
              </a:ext>
            </a:extLst>
          </p:cNvPr>
          <p:cNvSpPr>
            <a:spLocks noGrp="1"/>
          </p:cNvSpPr>
          <p:nvPr>
            <p:ph type="title"/>
          </p:nvPr>
        </p:nvSpPr>
        <p:spPr>
          <a:xfrm>
            <a:off x="899592" y="274638"/>
            <a:ext cx="7632848" cy="778098"/>
          </a:xfrm>
        </p:spPr>
        <p:txBody>
          <a:bodyPr>
            <a:normAutofit fontScale="90000"/>
          </a:bodyPr>
          <a:lstStyle/>
          <a:p>
            <a:r>
              <a:rPr lang="en-US" b="1" u="sng" dirty="0"/>
              <a:t>List of statutory employee benefits</a:t>
            </a:r>
            <a:endParaRPr lang="en-IN" b="1" u="sng" dirty="0"/>
          </a:p>
        </p:txBody>
      </p:sp>
      <p:sp>
        <p:nvSpPr>
          <p:cNvPr id="3" name="Content Placeholder 2">
            <a:extLst>
              <a:ext uri="{FF2B5EF4-FFF2-40B4-BE49-F238E27FC236}">
                <a16:creationId xmlns:a16="http://schemas.microsoft.com/office/drawing/2014/main" xmlns="" id="{2094A993-4732-27E1-B3D6-7DD907BF27A2}"/>
              </a:ext>
            </a:extLst>
          </p:cNvPr>
          <p:cNvSpPr>
            <a:spLocks noGrp="1"/>
          </p:cNvSpPr>
          <p:nvPr>
            <p:ph sz="quarter" idx="1"/>
          </p:nvPr>
        </p:nvSpPr>
        <p:spPr>
          <a:xfrm>
            <a:off x="457200" y="1600200"/>
            <a:ext cx="8075240" cy="4873752"/>
          </a:xfrm>
        </p:spPr>
        <p:txBody>
          <a:bodyPr/>
          <a:lstStyle/>
          <a:p>
            <a:r>
              <a:rPr lang="en-US" b="1" u="sng" dirty="0"/>
              <a:t>Gratuity payment:</a:t>
            </a:r>
          </a:p>
          <a:p>
            <a:pPr marL="0" indent="0">
              <a:buNone/>
            </a:pPr>
            <a:r>
              <a:rPr lang="en-US" dirty="0"/>
              <a:t> Gratuity payments are welfare payments made to employees who retire, resign, become disabled or pass away, or are under superannuation.</a:t>
            </a:r>
          </a:p>
          <a:p>
            <a:pPr marL="0" indent="0">
              <a:buNone/>
            </a:pPr>
            <a:endParaRPr lang="en-US" dirty="0"/>
          </a:p>
          <a:p>
            <a:r>
              <a:rPr lang="en-US" dirty="0"/>
              <a:t> </a:t>
            </a:r>
            <a:r>
              <a:rPr lang="en-US" b="1" u="sng" dirty="0"/>
              <a:t>State insurance:</a:t>
            </a:r>
          </a:p>
          <a:p>
            <a:pPr marL="0" indent="0">
              <a:buNone/>
            </a:pPr>
            <a:r>
              <a:rPr lang="en-US" dirty="0"/>
              <a:t> Under the Employees’ State Insurance Act, 1948 (ESI), companies with 10 or more employees must extend benefits to any employee making under 21,000 Indian Rupees (INR) per month. These benefits are offered in cases of sickness, maternity, and employment injury.</a:t>
            </a:r>
            <a:endParaRPr lang="en-IN" dirty="0"/>
          </a:p>
        </p:txBody>
      </p:sp>
    </p:spTree>
    <p:extLst>
      <p:ext uri="{BB962C8B-B14F-4D97-AF65-F5344CB8AC3E}">
        <p14:creationId xmlns:p14="http://schemas.microsoft.com/office/powerpoint/2010/main" xmlns="" val="556296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C17DD-1240-6C31-E7AC-1C075483156D}"/>
              </a:ext>
            </a:extLst>
          </p:cNvPr>
          <p:cNvSpPr>
            <a:spLocks noGrp="1"/>
          </p:cNvSpPr>
          <p:nvPr>
            <p:ph type="title"/>
          </p:nvPr>
        </p:nvSpPr>
        <p:spPr>
          <a:xfrm>
            <a:off x="457200" y="116632"/>
            <a:ext cx="7467600" cy="14401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699A5BCF-BDB4-A9AA-DC0F-6E4A23863664}"/>
              </a:ext>
            </a:extLst>
          </p:cNvPr>
          <p:cNvSpPr>
            <a:spLocks noGrp="1"/>
          </p:cNvSpPr>
          <p:nvPr>
            <p:ph sz="quarter" idx="1"/>
          </p:nvPr>
        </p:nvSpPr>
        <p:spPr>
          <a:xfrm>
            <a:off x="457200" y="404664"/>
            <a:ext cx="8003232" cy="6069288"/>
          </a:xfrm>
        </p:spPr>
        <p:txBody>
          <a:bodyPr/>
          <a:lstStyle/>
          <a:p>
            <a:r>
              <a:rPr lang="en-US" dirty="0"/>
              <a:t> </a:t>
            </a:r>
            <a:r>
              <a:rPr lang="en-US" b="1" u="sng" dirty="0"/>
              <a:t>Provident fund : </a:t>
            </a:r>
          </a:p>
          <a:p>
            <a:pPr marL="0" indent="0">
              <a:buNone/>
            </a:pPr>
            <a:r>
              <a:rPr lang="en-US" dirty="0"/>
              <a:t>The Employees Provident Fund and Miscellaneous Provisions Act, 1952 sets the regulations for employee provident funds. The scheme offers benefits to factory workers at companies with 20 or more employees. This is a requirement for any employee whose salary is equal to or less than INR 15,000 per month.</a:t>
            </a:r>
          </a:p>
          <a:p>
            <a:pPr marL="0" indent="0">
              <a:buNone/>
            </a:pPr>
            <a:endParaRPr lang="en-US" dirty="0"/>
          </a:p>
          <a:p>
            <a:r>
              <a:rPr lang="en-US" b="1" u="sng" dirty="0"/>
              <a:t> Minimum wages :</a:t>
            </a:r>
          </a:p>
          <a:p>
            <a:pPr marL="0" indent="0">
              <a:buNone/>
            </a:pPr>
            <a:r>
              <a:rPr lang="en-US" dirty="0"/>
              <a:t>The Minimum Wages Act, 1948, sets the minimum wage for all workers in India. There isn’t a uniform wage rate, as wage rates differ across states, skills, and sectors to account for variations in cost of living and industry capacity to pay.</a:t>
            </a:r>
            <a:endParaRPr lang="en-IN" dirty="0"/>
          </a:p>
        </p:txBody>
      </p:sp>
    </p:spTree>
    <p:extLst>
      <p:ext uri="{BB962C8B-B14F-4D97-AF65-F5344CB8AC3E}">
        <p14:creationId xmlns:p14="http://schemas.microsoft.com/office/powerpoint/2010/main" xmlns="" val="841029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068A3-176E-2EEA-0D71-4955EC7FE0CB}"/>
              </a:ext>
            </a:extLst>
          </p:cNvPr>
          <p:cNvSpPr>
            <a:spLocks noGrp="1"/>
          </p:cNvSpPr>
          <p:nvPr>
            <p:ph type="title"/>
          </p:nvPr>
        </p:nvSpPr>
        <p:spPr>
          <a:xfrm>
            <a:off x="457200" y="44624"/>
            <a:ext cx="7467600" cy="720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54FE4E5F-71F1-CBD8-1C20-24B876C74FD9}"/>
              </a:ext>
            </a:extLst>
          </p:cNvPr>
          <p:cNvSpPr>
            <a:spLocks noGrp="1"/>
          </p:cNvSpPr>
          <p:nvPr>
            <p:ph sz="quarter" idx="1"/>
          </p:nvPr>
        </p:nvSpPr>
        <p:spPr>
          <a:xfrm>
            <a:off x="457200" y="692696"/>
            <a:ext cx="8003232" cy="5781256"/>
          </a:xfrm>
        </p:spPr>
        <p:txBody>
          <a:bodyPr/>
          <a:lstStyle/>
          <a:p>
            <a:r>
              <a:rPr lang="en-US" dirty="0"/>
              <a:t> </a:t>
            </a:r>
            <a:r>
              <a:rPr lang="en-US" b="1" u="sng" dirty="0"/>
              <a:t>Maternity benefits :</a:t>
            </a:r>
          </a:p>
          <a:p>
            <a:pPr marL="0" indent="0">
              <a:buNone/>
            </a:pPr>
            <a:r>
              <a:rPr lang="en-US" dirty="0"/>
              <a:t>The Maternity Benefit Amendment Act, 2017 (the Amendment Act) brought significant changes to outdated maternity laws governing the required benefits for pregnant women and put India ahead of many developing countries.</a:t>
            </a:r>
          </a:p>
          <a:p>
            <a:pPr marL="0" indent="0">
              <a:buNone/>
            </a:pPr>
            <a:endParaRPr lang="en-US" dirty="0"/>
          </a:p>
          <a:p>
            <a:r>
              <a:rPr lang="en-US" dirty="0"/>
              <a:t> </a:t>
            </a:r>
            <a:r>
              <a:rPr lang="en-US" b="1" u="sng" dirty="0"/>
              <a:t>Mandatory leave :</a:t>
            </a:r>
          </a:p>
          <a:p>
            <a:pPr marL="0" indent="0">
              <a:buNone/>
            </a:pPr>
            <a:r>
              <a:rPr lang="en-US" dirty="0"/>
              <a:t>There are three national holidays for which all employees must be given paid time off: Republic Day (January 26), Independence Day (August 15), and Gandhi Jayanti (October 2). Other festive holidays may also be given depending on the State of employment.</a:t>
            </a:r>
            <a:endParaRPr lang="en-IN" dirty="0"/>
          </a:p>
        </p:txBody>
      </p:sp>
    </p:spTree>
    <p:extLst>
      <p:ext uri="{BB962C8B-B14F-4D97-AF65-F5344CB8AC3E}">
        <p14:creationId xmlns:p14="http://schemas.microsoft.com/office/powerpoint/2010/main" xmlns="" val="1726881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383B1-D9ED-8802-3A27-8EC690894EB5}"/>
              </a:ext>
            </a:extLst>
          </p:cNvPr>
          <p:cNvSpPr>
            <a:spLocks noGrp="1"/>
          </p:cNvSpPr>
          <p:nvPr>
            <p:ph type="title"/>
          </p:nvPr>
        </p:nvSpPr>
        <p:spPr>
          <a:xfrm>
            <a:off x="1691680" y="274638"/>
            <a:ext cx="6233120" cy="1143000"/>
          </a:xfrm>
        </p:spPr>
        <p:txBody>
          <a:bodyPr/>
          <a:lstStyle/>
          <a:p>
            <a:r>
              <a:rPr lang="en-IN" b="1" u="sng" dirty="0"/>
              <a:t>Supplementary Benefits </a:t>
            </a:r>
          </a:p>
        </p:txBody>
      </p:sp>
      <p:sp>
        <p:nvSpPr>
          <p:cNvPr id="3" name="Content Placeholder 2">
            <a:extLst>
              <a:ext uri="{FF2B5EF4-FFF2-40B4-BE49-F238E27FC236}">
                <a16:creationId xmlns:a16="http://schemas.microsoft.com/office/drawing/2014/main" xmlns="" id="{4B2A85FA-0DB3-0EBA-9B0C-902EBA4BB2EF}"/>
              </a:ext>
            </a:extLst>
          </p:cNvPr>
          <p:cNvSpPr>
            <a:spLocks noGrp="1"/>
          </p:cNvSpPr>
          <p:nvPr>
            <p:ph sz="quarter" idx="1"/>
          </p:nvPr>
        </p:nvSpPr>
        <p:spPr>
          <a:xfrm>
            <a:off x="611560" y="1916832"/>
            <a:ext cx="7488832" cy="4557120"/>
          </a:xfrm>
        </p:spPr>
        <p:txBody>
          <a:bodyPr/>
          <a:lstStyle/>
          <a:p>
            <a:r>
              <a:rPr lang="en-US" dirty="0"/>
              <a:t>Medical Insurance</a:t>
            </a:r>
          </a:p>
          <a:p>
            <a:r>
              <a:rPr lang="en-US" dirty="0"/>
              <a:t>Personal Accident Insurance</a:t>
            </a:r>
          </a:p>
          <a:p>
            <a:r>
              <a:rPr lang="en-US" dirty="0"/>
              <a:t>Life Insurance</a:t>
            </a:r>
          </a:p>
          <a:p>
            <a:r>
              <a:rPr lang="en-US" dirty="0"/>
              <a:t>Pensions/Retirement</a:t>
            </a:r>
          </a:p>
          <a:p>
            <a:r>
              <a:rPr lang="en-US" dirty="0"/>
              <a:t>Business Travel Accident</a:t>
            </a:r>
          </a:p>
          <a:p>
            <a:r>
              <a:rPr lang="en-US" dirty="0"/>
              <a:t>Short-Term Disability (Employee Income Protection Plan)</a:t>
            </a:r>
            <a:endParaRPr lang="en-IN" dirty="0"/>
          </a:p>
        </p:txBody>
      </p:sp>
    </p:spTree>
    <p:extLst>
      <p:ext uri="{BB962C8B-B14F-4D97-AF65-F5344CB8AC3E}">
        <p14:creationId xmlns:p14="http://schemas.microsoft.com/office/powerpoint/2010/main" xmlns="" val="2122654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7467600" cy="45719"/>
          </a:xfrm>
        </p:spPr>
        <p:txBody>
          <a:bodyPr>
            <a:normAutofit fontScale="90000"/>
          </a:bodyPr>
          <a:lstStyle/>
          <a:p>
            <a:endParaRPr lang="en-IN" dirty="0"/>
          </a:p>
        </p:txBody>
      </p:sp>
      <p:sp>
        <p:nvSpPr>
          <p:cNvPr id="3" name="Content Placeholder 2"/>
          <p:cNvSpPr>
            <a:spLocks noGrp="1"/>
          </p:cNvSpPr>
          <p:nvPr>
            <p:ph sz="quarter" idx="1"/>
          </p:nvPr>
        </p:nvSpPr>
        <p:spPr>
          <a:xfrm>
            <a:off x="457200" y="214290"/>
            <a:ext cx="7467600" cy="6429420"/>
          </a:xfrm>
        </p:spPr>
        <p:txBody>
          <a:bodyPr>
            <a:normAutofit lnSpcReduction="10000"/>
          </a:bodyPr>
          <a:lstStyle/>
          <a:p>
            <a:pPr>
              <a:buNone/>
            </a:pPr>
            <a:r>
              <a:rPr lang="en-IN" dirty="0"/>
              <a:t> </a:t>
            </a:r>
            <a:r>
              <a:rPr lang="en-IN" b="1" u="sng" dirty="0"/>
              <a:t>Physical and mental well being</a:t>
            </a:r>
          </a:p>
          <a:p>
            <a:pPr>
              <a:buNone/>
            </a:pPr>
            <a:r>
              <a:rPr lang="en-IN" dirty="0"/>
              <a:t> </a:t>
            </a:r>
          </a:p>
          <a:p>
            <a:r>
              <a:rPr lang="en-IN" dirty="0"/>
              <a:t>Medical, dental, and vision insurance for employees and their families (available in markets where this is the norm)</a:t>
            </a:r>
          </a:p>
          <a:p>
            <a:r>
              <a:rPr lang="en-IN" dirty="0"/>
              <a:t>Health care and dependent care flexible spending accounts</a:t>
            </a:r>
          </a:p>
          <a:p>
            <a:r>
              <a:rPr lang="en-IN" dirty="0"/>
              <a:t>Disability insurance</a:t>
            </a:r>
          </a:p>
          <a:p>
            <a:r>
              <a:rPr lang="en-IN" dirty="0"/>
              <a:t>Life insurance </a:t>
            </a:r>
          </a:p>
          <a:p>
            <a:endParaRPr lang="en-US" dirty="0"/>
          </a:p>
          <a:p>
            <a:pPr>
              <a:buNone/>
            </a:pPr>
            <a:r>
              <a:rPr lang="en-IN" b="1" u="sng" dirty="0"/>
              <a:t>Compensation and Retirement Contributions</a:t>
            </a:r>
          </a:p>
          <a:p>
            <a:pPr>
              <a:buNone/>
            </a:pPr>
            <a:endParaRPr lang="en-IN" b="1" u="sng" dirty="0"/>
          </a:p>
          <a:p>
            <a:r>
              <a:rPr lang="en-IN" dirty="0"/>
              <a:t>​​​​​​​Competitive compensation</a:t>
            </a:r>
          </a:p>
          <a:p>
            <a:r>
              <a:rPr lang="en-IN" dirty="0"/>
              <a:t>Recognition opportunities through our annual bonus process</a:t>
            </a:r>
          </a:p>
          <a:p>
            <a:r>
              <a:rPr lang="en-IN" dirty="0"/>
              <a:t>Generous retirement savings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7467600" cy="214338"/>
          </a:xfrm>
        </p:spPr>
        <p:txBody>
          <a:bodyPr>
            <a:normAutofit fontScale="90000"/>
          </a:bodyPr>
          <a:lstStyle/>
          <a:p>
            <a:endParaRPr lang="en-IN" dirty="0"/>
          </a:p>
        </p:txBody>
      </p:sp>
      <p:sp>
        <p:nvSpPr>
          <p:cNvPr id="3" name="Content Placeholder 2"/>
          <p:cNvSpPr>
            <a:spLocks noGrp="1"/>
          </p:cNvSpPr>
          <p:nvPr>
            <p:ph sz="quarter" idx="1"/>
          </p:nvPr>
        </p:nvSpPr>
        <p:spPr>
          <a:xfrm>
            <a:off x="457200" y="214290"/>
            <a:ext cx="8115328" cy="6429420"/>
          </a:xfrm>
        </p:spPr>
        <p:txBody>
          <a:bodyPr>
            <a:normAutofit lnSpcReduction="10000"/>
          </a:bodyPr>
          <a:lstStyle/>
          <a:p>
            <a:pPr>
              <a:buNone/>
            </a:pPr>
            <a:r>
              <a:rPr lang="en-IN" b="1" u="sng" dirty="0"/>
              <a:t>Balance and Sustainable Working Norms</a:t>
            </a:r>
          </a:p>
          <a:p>
            <a:pPr>
              <a:buNone/>
            </a:pPr>
            <a:endParaRPr lang="en-IN" b="1" dirty="0"/>
          </a:p>
          <a:p>
            <a:r>
              <a:rPr lang="en-IN" dirty="0"/>
              <a:t>Parental leave</a:t>
            </a:r>
          </a:p>
          <a:p>
            <a:r>
              <a:rPr lang="en-IN" dirty="0"/>
              <a:t>Paid time off, including vacation, holidays, sick leave, and bereavement</a:t>
            </a:r>
          </a:p>
          <a:p>
            <a:r>
              <a:rPr lang="en-IN" dirty="0"/>
              <a:t>Transportation benefits</a:t>
            </a:r>
          </a:p>
          <a:p>
            <a:r>
              <a:rPr lang="en-IN" dirty="0"/>
              <a:t>Backup childcare</a:t>
            </a:r>
          </a:p>
          <a:p>
            <a:endParaRPr lang="en-IN" dirty="0"/>
          </a:p>
          <a:p>
            <a:pPr>
              <a:buNone/>
            </a:pPr>
            <a:r>
              <a:rPr lang="en-IN" b="1" u="sng" dirty="0"/>
              <a:t>Career Growth and Community Support</a:t>
            </a:r>
          </a:p>
          <a:p>
            <a:pPr>
              <a:buNone/>
            </a:pPr>
            <a:endParaRPr lang="en-IN" b="1" dirty="0"/>
          </a:p>
          <a:p>
            <a:r>
              <a:rPr lang="en-IN" dirty="0"/>
              <a:t>​Employee resource groups</a:t>
            </a:r>
          </a:p>
          <a:p>
            <a:r>
              <a:rPr lang="en-IN" dirty="0"/>
              <a:t>Continuing education and volunteer time</a:t>
            </a:r>
          </a:p>
          <a:p>
            <a:r>
              <a:rPr lang="en-IN" dirty="0"/>
              <a:t>Office events/programs and healthy food and drink options</a:t>
            </a:r>
          </a:p>
          <a:p>
            <a:r>
              <a:rPr lang="en-IN" dirty="0"/>
              <a:t>Discounts, perks, and recognition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33C496-836E-316F-8AE3-7CBDA0511EAA}"/>
              </a:ext>
            </a:extLst>
          </p:cNvPr>
          <p:cNvSpPr>
            <a:spLocks noGrp="1"/>
          </p:cNvSpPr>
          <p:nvPr>
            <p:ph type="title"/>
          </p:nvPr>
        </p:nvSpPr>
        <p:spPr>
          <a:xfrm>
            <a:off x="2267744" y="274638"/>
            <a:ext cx="5657056" cy="634082"/>
          </a:xfrm>
        </p:spPr>
        <p:txBody>
          <a:bodyPr/>
          <a:lstStyle/>
          <a:p>
            <a:r>
              <a:rPr lang="en-IN" b="1" u="sng" dirty="0"/>
              <a:t>Employee perks </a:t>
            </a:r>
          </a:p>
        </p:txBody>
      </p:sp>
      <p:sp>
        <p:nvSpPr>
          <p:cNvPr id="3" name="Content Placeholder 2">
            <a:extLst>
              <a:ext uri="{FF2B5EF4-FFF2-40B4-BE49-F238E27FC236}">
                <a16:creationId xmlns:a16="http://schemas.microsoft.com/office/drawing/2014/main" xmlns="" id="{BAEA97D1-2682-D9FD-F364-CE701CBF580E}"/>
              </a:ext>
            </a:extLst>
          </p:cNvPr>
          <p:cNvSpPr>
            <a:spLocks noGrp="1"/>
          </p:cNvSpPr>
          <p:nvPr>
            <p:ph sz="quarter" idx="1"/>
          </p:nvPr>
        </p:nvSpPr>
        <p:spPr>
          <a:xfrm>
            <a:off x="457200" y="1412776"/>
            <a:ext cx="8291264" cy="5061176"/>
          </a:xfrm>
        </p:spPr>
        <p:txBody>
          <a:bodyPr>
            <a:normAutofit lnSpcReduction="10000"/>
          </a:bodyPr>
          <a:lstStyle/>
          <a:p>
            <a:r>
              <a:rPr lang="en-US" dirty="0"/>
              <a:t>Subsidized transportation </a:t>
            </a:r>
          </a:p>
          <a:p>
            <a:r>
              <a:rPr lang="en-US" dirty="0"/>
              <a:t>Company cars </a:t>
            </a:r>
          </a:p>
          <a:p>
            <a:r>
              <a:rPr lang="en-US" dirty="0"/>
              <a:t>Subsidized cafeterias</a:t>
            </a:r>
          </a:p>
          <a:p>
            <a:r>
              <a:rPr lang="en-US" dirty="0"/>
              <a:t> Meal Allowance</a:t>
            </a:r>
          </a:p>
          <a:p>
            <a:r>
              <a:rPr lang="en-US" dirty="0"/>
              <a:t>Education Assistance</a:t>
            </a:r>
          </a:p>
          <a:p>
            <a:r>
              <a:rPr lang="en-US" dirty="0"/>
              <a:t> Internet and Mobile Phone</a:t>
            </a:r>
          </a:p>
          <a:p>
            <a:r>
              <a:rPr lang="en-US" dirty="0"/>
              <a:t> Reimbursement</a:t>
            </a:r>
          </a:p>
          <a:p>
            <a:r>
              <a:rPr lang="en-US" dirty="0"/>
              <a:t> Voluntary Benefits</a:t>
            </a:r>
          </a:p>
          <a:p>
            <a:r>
              <a:rPr lang="en-US" dirty="0"/>
              <a:t> Marketplace</a:t>
            </a:r>
          </a:p>
          <a:p>
            <a:r>
              <a:rPr lang="en-US" dirty="0"/>
              <a:t>Recognition &amp; Awards</a:t>
            </a:r>
          </a:p>
          <a:p>
            <a:r>
              <a:rPr lang="en-US" dirty="0"/>
              <a:t> Service Awards</a:t>
            </a:r>
          </a:p>
          <a:p>
            <a:r>
              <a:rPr lang="en-US" dirty="0"/>
              <a:t> Company credit cards</a:t>
            </a:r>
            <a:endParaRPr lang="en-IN" dirty="0"/>
          </a:p>
        </p:txBody>
      </p:sp>
    </p:spTree>
    <p:extLst>
      <p:ext uri="{BB962C8B-B14F-4D97-AF65-F5344CB8AC3E}">
        <p14:creationId xmlns:p14="http://schemas.microsoft.com/office/powerpoint/2010/main" xmlns="" val="125477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5719"/>
          </a:xfrm>
        </p:spPr>
        <p:txBody>
          <a:bodyPr>
            <a:normAutofit fontScale="90000"/>
          </a:bodyPr>
          <a:lstStyle/>
          <a:p>
            <a:endParaRPr lang="en-IN" dirty="0"/>
          </a:p>
        </p:txBody>
      </p:sp>
      <p:sp>
        <p:nvSpPr>
          <p:cNvPr id="3" name="Content Placeholder 2"/>
          <p:cNvSpPr>
            <a:spLocks noGrp="1"/>
          </p:cNvSpPr>
          <p:nvPr>
            <p:ph sz="quarter" idx="1"/>
          </p:nvPr>
        </p:nvSpPr>
        <p:spPr>
          <a:xfrm>
            <a:off x="500034" y="214290"/>
            <a:ext cx="8115328" cy="6357982"/>
          </a:xfrm>
        </p:spPr>
        <p:txBody>
          <a:bodyPr>
            <a:normAutofit lnSpcReduction="10000"/>
          </a:bodyPr>
          <a:lstStyle/>
          <a:p>
            <a:pPr>
              <a:buNone/>
            </a:pPr>
            <a:r>
              <a:rPr lang="en-IN" dirty="0"/>
              <a:t> </a:t>
            </a:r>
            <a:r>
              <a:rPr lang="en-IN" sz="2800" b="1" u="sng" dirty="0"/>
              <a:t>Scale and Network</a:t>
            </a:r>
          </a:p>
          <a:p>
            <a:pPr>
              <a:buNone/>
            </a:pPr>
            <a:endParaRPr lang="en-IN" sz="3200" b="1" u="sng" dirty="0"/>
          </a:p>
          <a:p>
            <a:r>
              <a:rPr lang="en-IN" dirty="0"/>
              <a:t>Multi Site / Skill hiring requirement</a:t>
            </a:r>
          </a:p>
          <a:p>
            <a:r>
              <a:rPr lang="en-IN" dirty="0"/>
              <a:t>Readily available resource</a:t>
            </a:r>
          </a:p>
          <a:p>
            <a:pPr>
              <a:buNone/>
            </a:pPr>
            <a:endParaRPr lang="en-US" dirty="0"/>
          </a:p>
          <a:p>
            <a:pPr>
              <a:buNone/>
            </a:pPr>
            <a:r>
              <a:rPr lang="en-IN" sz="2800" b="1" u="sng" dirty="0"/>
              <a:t>Quality &amp; Quantity</a:t>
            </a:r>
          </a:p>
          <a:p>
            <a:pPr>
              <a:buNone/>
            </a:pPr>
            <a:endParaRPr lang="en-IN" sz="3200" b="1" u="sng" dirty="0"/>
          </a:p>
          <a:p>
            <a:r>
              <a:rPr lang="en-IN" dirty="0"/>
              <a:t>Tried and tested recruitment process, which helps in quick turnaround</a:t>
            </a:r>
          </a:p>
          <a:p>
            <a:r>
              <a:rPr lang="en-IN" dirty="0"/>
              <a:t>Performance Measurement and MIS</a:t>
            </a:r>
          </a:p>
          <a:p>
            <a:r>
              <a:rPr lang="en-IN" dirty="0"/>
              <a:t>Organization driven by Quality Processes</a:t>
            </a:r>
          </a:p>
          <a:p>
            <a:r>
              <a:rPr lang="en-IN" dirty="0"/>
              <a:t>Constant Value Addition to clients</a:t>
            </a:r>
          </a:p>
          <a:p>
            <a:r>
              <a:rPr lang="en-IN" dirty="0"/>
              <a:t>Proactive approach ensuring Quality delivery of services within a short time</a:t>
            </a:r>
            <a:endParaRPr lang="en-US" dirty="0"/>
          </a:p>
          <a:p>
            <a:endParaRPr lang="en-US" dirty="0"/>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Employee retention strategies for job satisfaction</a:t>
            </a:r>
            <a:endParaRPr lang="en-IN" b="1" u="sng" dirty="0"/>
          </a:p>
        </p:txBody>
      </p:sp>
      <p:sp>
        <p:nvSpPr>
          <p:cNvPr id="3" name="Content Placeholder 2"/>
          <p:cNvSpPr>
            <a:spLocks noGrp="1"/>
          </p:cNvSpPr>
          <p:nvPr>
            <p:ph sz="quarter" idx="1"/>
          </p:nvPr>
        </p:nvSpPr>
        <p:spPr>
          <a:xfrm>
            <a:off x="457200" y="2204864"/>
            <a:ext cx="7467600" cy="4269088"/>
          </a:xfrm>
        </p:spPr>
        <p:txBody>
          <a:bodyPr>
            <a:normAutofit/>
          </a:bodyPr>
          <a:lstStyle/>
          <a:p>
            <a:r>
              <a:rPr lang="en-IN" dirty="0"/>
              <a:t>Onboarding and orientation</a:t>
            </a:r>
          </a:p>
          <a:p>
            <a:r>
              <a:rPr lang="en-IN" dirty="0"/>
              <a:t>Mentorship programs</a:t>
            </a:r>
          </a:p>
          <a:p>
            <a:r>
              <a:rPr lang="en-IN" dirty="0"/>
              <a:t>Employee compensation</a:t>
            </a:r>
          </a:p>
          <a:p>
            <a:r>
              <a:rPr lang="en-IN" dirty="0"/>
              <a:t>Perks</a:t>
            </a:r>
          </a:p>
          <a:p>
            <a:r>
              <a:rPr lang="en-IN" dirty="0"/>
              <a:t>Wellness offerings</a:t>
            </a:r>
          </a:p>
          <a:p>
            <a:r>
              <a:rPr lang="en-IN" dirty="0"/>
              <a:t>Communication</a:t>
            </a:r>
          </a:p>
          <a:p>
            <a:r>
              <a:rPr lang="en-IN" dirty="0"/>
              <a:t>Effective change management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772816"/>
            <a:ext cx="7467600" cy="4701136"/>
          </a:xfrm>
        </p:spPr>
        <p:txBody>
          <a:bodyPr/>
          <a:lstStyle/>
          <a:p>
            <a:r>
              <a:rPr lang="en-IN" dirty="0"/>
              <a:t>Continuous feedback on performance</a:t>
            </a:r>
          </a:p>
          <a:p>
            <a:r>
              <a:rPr lang="en-IN" dirty="0"/>
              <a:t>Training and development</a:t>
            </a:r>
          </a:p>
          <a:p>
            <a:r>
              <a:rPr lang="en-IN" dirty="0"/>
              <a:t>Recognition and rewards systems</a:t>
            </a:r>
          </a:p>
          <a:p>
            <a:r>
              <a:rPr lang="en-IN" dirty="0"/>
              <a:t>Work-life balance</a:t>
            </a:r>
          </a:p>
          <a:p>
            <a:r>
              <a:rPr lang="en-IN" dirty="0"/>
              <a:t>Flexible work arrangements</a:t>
            </a:r>
          </a:p>
          <a:p>
            <a:r>
              <a:rPr lang="en-IN" dirty="0"/>
              <a:t>An emphasis on teamwork</a:t>
            </a:r>
          </a:p>
          <a:p>
            <a:r>
              <a:rPr lang="en-IN" dirty="0"/>
              <a:t>Acknowledgement of milestones, big and small</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How to reduce overhead costs in business</a:t>
            </a:r>
            <a:endParaRPr lang="en-IN" b="1" u="sng" dirty="0"/>
          </a:p>
        </p:txBody>
      </p:sp>
      <p:sp>
        <p:nvSpPr>
          <p:cNvPr id="3" name="Content Placeholder 2"/>
          <p:cNvSpPr>
            <a:spLocks noGrp="1"/>
          </p:cNvSpPr>
          <p:nvPr>
            <p:ph sz="quarter" idx="1"/>
          </p:nvPr>
        </p:nvSpPr>
        <p:spPr>
          <a:xfrm>
            <a:off x="457200" y="1844824"/>
            <a:ext cx="8147248" cy="4629128"/>
          </a:xfrm>
        </p:spPr>
        <p:txBody>
          <a:bodyPr/>
          <a:lstStyle/>
          <a:p>
            <a:r>
              <a:rPr lang="en-US" b="1" u="sng" dirty="0"/>
              <a:t>Do a deep dive on overhead costs –</a:t>
            </a:r>
          </a:p>
          <a:p>
            <a:pPr marL="0" indent="0">
              <a:buNone/>
            </a:pPr>
            <a:r>
              <a:rPr lang="en-US" dirty="0"/>
              <a:t> It’s important to review all the overhead costs and mark off items that are too expensive, open to efficiencies, or unnecessary.</a:t>
            </a:r>
          </a:p>
          <a:p>
            <a:pPr marL="0" indent="0">
              <a:buNone/>
            </a:pPr>
            <a:endParaRPr lang="en-US" dirty="0"/>
          </a:p>
          <a:p>
            <a:r>
              <a:rPr lang="en-US" dirty="0"/>
              <a:t> </a:t>
            </a:r>
            <a:r>
              <a:rPr lang="en-US" b="1" u="sng" dirty="0"/>
              <a:t>Outsource specific duties –</a:t>
            </a:r>
          </a:p>
          <a:p>
            <a:pPr marL="0" indent="0">
              <a:buNone/>
            </a:pPr>
            <a:r>
              <a:rPr lang="en-US" dirty="0"/>
              <a:t> Rather than hiring new employees for certain tasks, such as accounting or tax preparation, consider outsourcing to third-parties. This removes employee-related costs like health benefits and pension.</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2034"/>
          </a:xfrm>
        </p:spPr>
        <p:txBody>
          <a:bodyPr>
            <a:normAutofit fontScale="90000"/>
          </a:bodyPr>
          <a:lstStyle/>
          <a:p>
            <a:endParaRPr lang="en-IN" dirty="0"/>
          </a:p>
        </p:txBody>
      </p:sp>
      <p:sp>
        <p:nvSpPr>
          <p:cNvPr id="3" name="Content Placeholder 2"/>
          <p:cNvSpPr>
            <a:spLocks noGrp="1"/>
          </p:cNvSpPr>
          <p:nvPr>
            <p:ph sz="quarter" idx="1"/>
          </p:nvPr>
        </p:nvSpPr>
        <p:spPr>
          <a:xfrm>
            <a:off x="457200" y="692696"/>
            <a:ext cx="7467600" cy="5781256"/>
          </a:xfrm>
        </p:spPr>
        <p:txBody>
          <a:bodyPr>
            <a:normAutofit fontScale="92500"/>
          </a:bodyPr>
          <a:lstStyle/>
          <a:p>
            <a:r>
              <a:rPr lang="en-US" dirty="0"/>
              <a:t> </a:t>
            </a:r>
            <a:r>
              <a:rPr lang="en-US" b="1" u="sng" dirty="0"/>
              <a:t>Embrace remote working – </a:t>
            </a:r>
          </a:p>
          <a:p>
            <a:pPr marL="0" indent="0">
              <a:buNone/>
            </a:pPr>
            <a:r>
              <a:rPr lang="en-US" dirty="0"/>
              <a:t>From utility bills to monthly rent, many of your overhead costs are likely to be linked to your physical office.</a:t>
            </a:r>
          </a:p>
          <a:p>
            <a:pPr marL="0" indent="0">
              <a:buNone/>
            </a:pPr>
            <a:endParaRPr lang="en-US" dirty="0"/>
          </a:p>
          <a:p>
            <a:r>
              <a:rPr lang="en-US" dirty="0"/>
              <a:t> </a:t>
            </a:r>
            <a:r>
              <a:rPr lang="en-US" b="1" u="sng" dirty="0"/>
              <a:t>Reconsider software upgrades –</a:t>
            </a:r>
          </a:p>
          <a:p>
            <a:pPr marL="0" indent="0">
              <a:buNone/>
            </a:pPr>
            <a:r>
              <a:rPr lang="en-US" dirty="0"/>
              <a:t> Another great overhead cost reduction strategy concerns expenses relating to computer systems and software.</a:t>
            </a:r>
          </a:p>
          <a:p>
            <a:pPr marL="0" indent="0">
              <a:buNone/>
            </a:pPr>
            <a:endParaRPr lang="en-US" dirty="0"/>
          </a:p>
          <a:p>
            <a:r>
              <a:rPr lang="en-US" b="1" u="sng" dirty="0"/>
              <a:t>Go paperless – </a:t>
            </a:r>
          </a:p>
          <a:p>
            <a:pPr marL="0" indent="0">
              <a:buNone/>
            </a:pPr>
            <a:r>
              <a:rPr lang="en-US" dirty="0"/>
              <a:t>Although it may not seem like a major expense, paper and ink adds up, particularly if your business deals with lots of different documents. Try looking for paperless alternatives to traditional business processes.</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EB2A0-D66E-9995-A625-667D538EE5E7}"/>
              </a:ext>
            </a:extLst>
          </p:cNvPr>
          <p:cNvSpPr>
            <a:spLocks noGrp="1"/>
          </p:cNvSpPr>
          <p:nvPr>
            <p:ph type="title"/>
          </p:nvPr>
        </p:nvSpPr>
        <p:spPr/>
        <p:txBody>
          <a:bodyPr>
            <a:normAutofit/>
          </a:bodyPr>
          <a:lstStyle/>
          <a:p>
            <a:pPr algn="ctr"/>
            <a:r>
              <a:rPr lang="en-US" b="1" u="sng" dirty="0"/>
              <a:t>How  can Technology Influence the Outsourcing </a:t>
            </a:r>
            <a:endParaRPr lang="en-IN" b="1" u="sng" dirty="0"/>
          </a:p>
        </p:txBody>
      </p:sp>
      <p:sp>
        <p:nvSpPr>
          <p:cNvPr id="3" name="Content Placeholder 2">
            <a:extLst>
              <a:ext uri="{FF2B5EF4-FFF2-40B4-BE49-F238E27FC236}">
                <a16:creationId xmlns:a16="http://schemas.microsoft.com/office/drawing/2014/main" xmlns="" id="{1465FB25-9121-AB55-2970-3DBC871FE3F2}"/>
              </a:ext>
            </a:extLst>
          </p:cNvPr>
          <p:cNvSpPr>
            <a:spLocks noGrp="1"/>
          </p:cNvSpPr>
          <p:nvPr>
            <p:ph sz="quarter" idx="1"/>
          </p:nvPr>
        </p:nvSpPr>
        <p:spPr>
          <a:xfrm>
            <a:off x="457200" y="1988840"/>
            <a:ext cx="8219256" cy="4485112"/>
          </a:xfrm>
        </p:spPr>
        <p:txBody>
          <a:bodyPr/>
          <a:lstStyle/>
          <a:p>
            <a:r>
              <a:rPr lang="en-US" b="1" u="sng" dirty="0"/>
              <a:t>Partnership Innovations – </a:t>
            </a:r>
          </a:p>
          <a:p>
            <a:pPr marL="0" indent="0">
              <a:buNone/>
            </a:pPr>
            <a:r>
              <a:rPr lang="en-US" dirty="0"/>
              <a:t>Technological platforms are enabling variations in partnership methodologies such as transparency, risk sharing, and accessibility to emerging technologies.</a:t>
            </a:r>
          </a:p>
          <a:p>
            <a:pPr marL="0" indent="0">
              <a:buNone/>
            </a:pPr>
            <a:endParaRPr lang="en-US" dirty="0"/>
          </a:p>
          <a:p>
            <a:r>
              <a:rPr lang="en-US" b="1" u="sng" dirty="0"/>
              <a:t>Virtual Employment – </a:t>
            </a:r>
          </a:p>
          <a:p>
            <a:pPr marL="0" indent="0">
              <a:buNone/>
            </a:pPr>
            <a:r>
              <a:rPr lang="en-US" dirty="0"/>
              <a:t>In 2018, the use of project management software to monitor remotely located employees in real time has grown.</a:t>
            </a:r>
            <a:endParaRPr lang="en-IN" dirty="0"/>
          </a:p>
        </p:txBody>
      </p:sp>
    </p:spTree>
    <p:extLst>
      <p:ext uri="{BB962C8B-B14F-4D97-AF65-F5344CB8AC3E}">
        <p14:creationId xmlns:p14="http://schemas.microsoft.com/office/powerpoint/2010/main" xmlns="" val="416071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6F9D0-0594-FEEB-A233-50FD16213F94}"/>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E38DF48D-6710-8C78-E5D4-0F5E3CA5D248}"/>
              </a:ext>
            </a:extLst>
          </p:cNvPr>
          <p:cNvSpPr>
            <a:spLocks noGrp="1"/>
          </p:cNvSpPr>
          <p:nvPr>
            <p:ph sz="quarter" idx="1"/>
          </p:nvPr>
        </p:nvSpPr>
        <p:spPr>
          <a:xfrm>
            <a:off x="457200" y="548680"/>
            <a:ext cx="7467600" cy="5925272"/>
          </a:xfrm>
        </p:spPr>
        <p:txBody>
          <a:bodyPr/>
          <a:lstStyle/>
          <a:p>
            <a:r>
              <a:rPr lang="en-US" dirty="0"/>
              <a:t> </a:t>
            </a:r>
            <a:r>
              <a:rPr lang="en-US" b="1" u="sng" dirty="0"/>
              <a:t>Evolved Call Centers – </a:t>
            </a:r>
          </a:p>
          <a:p>
            <a:pPr marL="0" indent="0">
              <a:buNone/>
            </a:pPr>
            <a:r>
              <a:rPr lang="en-US" dirty="0"/>
              <a:t>The use of shared services, intelligent assistants, and virtual agents is on the rise. These technologies can respond to many customers while avoiding human errors, like accidental disconnection.</a:t>
            </a:r>
          </a:p>
          <a:p>
            <a:pPr marL="0" indent="0">
              <a:buNone/>
            </a:pPr>
            <a:endParaRPr lang="en-US" dirty="0"/>
          </a:p>
          <a:p>
            <a:r>
              <a:rPr lang="en-IN" b="1" u="sng" dirty="0"/>
              <a:t>Cloud Computing –</a:t>
            </a:r>
            <a:endParaRPr lang="en-US" b="1" u="sng" dirty="0"/>
          </a:p>
          <a:p>
            <a:pPr marL="0" indent="0">
              <a:buNone/>
            </a:pPr>
            <a:r>
              <a:rPr lang="en-US" dirty="0"/>
              <a:t>Cloud services are outsourcing without a single dedicated data center. There are varying service models and deployment methods in cloud computing that provide a customer with different levels of control, flexibility, and management.</a:t>
            </a:r>
            <a:endParaRPr lang="en-IN" dirty="0"/>
          </a:p>
        </p:txBody>
      </p:sp>
    </p:spTree>
    <p:extLst>
      <p:ext uri="{BB962C8B-B14F-4D97-AF65-F5344CB8AC3E}">
        <p14:creationId xmlns:p14="http://schemas.microsoft.com/office/powerpoint/2010/main" xmlns="" val="936453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FD621-669F-E3D4-F1B5-670038388C05}"/>
              </a:ext>
            </a:extLst>
          </p:cNvPr>
          <p:cNvSpPr>
            <a:spLocks noGrp="1"/>
          </p:cNvSpPr>
          <p:nvPr>
            <p:ph type="title"/>
          </p:nvPr>
        </p:nvSpPr>
        <p:spPr>
          <a:xfrm>
            <a:off x="457200" y="274638"/>
            <a:ext cx="7467600" cy="20203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904DCF10-12DB-F7CC-9AB6-EAC1D0BF6696}"/>
              </a:ext>
            </a:extLst>
          </p:cNvPr>
          <p:cNvSpPr>
            <a:spLocks noGrp="1"/>
          </p:cNvSpPr>
          <p:nvPr>
            <p:ph sz="quarter" idx="1"/>
          </p:nvPr>
        </p:nvSpPr>
        <p:spPr>
          <a:xfrm>
            <a:off x="457200" y="1484784"/>
            <a:ext cx="7467600" cy="4989168"/>
          </a:xfrm>
        </p:spPr>
        <p:txBody>
          <a:bodyPr/>
          <a:lstStyle/>
          <a:p>
            <a:r>
              <a:rPr lang="en-US" b="1" u="sng" dirty="0"/>
              <a:t>Automation and Machine Learning – </a:t>
            </a:r>
          </a:p>
          <a:p>
            <a:pPr marL="0" indent="0">
              <a:buNone/>
            </a:pPr>
            <a:r>
              <a:rPr lang="en-US" dirty="0"/>
              <a:t>Existing processes and business models are shifting to utilize intelligent automation and machine learning to improve their efficiency and accuracy.</a:t>
            </a:r>
            <a:endParaRPr lang="en-IN" dirty="0"/>
          </a:p>
        </p:txBody>
      </p:sp>
    </p:spTree>
    <p:extLst>
      <p:ext uri="{BB962C8B-B14F-4D97-AF65-F5344CB8AC3E}">
        <p14:creationId xmlns:p14="http://schemas.microsoft.com/office/powerpoint/2010/main" xmlns="" val="2988840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26CA9-7BB4-693F-7914-CDF2784AD932}"/>
              </a:ext>
            </a:extLst>
          </p:cNvPr>
          <p:cNvSpPr>
            <a:spLocks noGrp="1"/>
          </p:cNvSpPr>
          <p:nvPr>
            <p:ph type="title"/>
          </p:nvPr>
        </p:nvSpPr>
        <p:spPr>
          <a:xfrm>
            <a:off x="2267744" y="274638"/>
            <a:ext cx="5657056" cy="1143000"/>
          </a:xfrm>
        </p:spPr>
        <p:txBody>
          <a:bodyPr/>
          <a:lstStyle/>
          <a:p>
            <a:r>
              <a:rPr lang="en-IN" b="1" u="sng" dirty="0"/>
              <a:t>Websites and apps </a:t>
            </a:r>
          </a:p>
        </p:txBody>
      </p:sp>
      <p:sp>
        <p:nvSpPr>
          <p:cNvPr id="3" name="Content Placeholder 2">
            <a:extLst>
              <a:ext uri="{FF2B5EF4-FFF2-40B4-BE49-F238E27FC236}">
                <a16:creationId xmlns:a16="http://schemas.microsoft.com/office/drawing/2014/main" xmlns="" id="{01517ACA-D5A2-4FC6-DE0F-E2203BB099D4}"/>
              </a:ext>
            </a:extLst>
          </p:cNvPr>
          <p:cNvSpPr>
            <a:spLocks noGrp="1"/>
          </p:cNvSpPr>
          <p:nvPr>
            <p:ph sz="quarter" idx="1"/>
          </p:nvPr>
        </p:nvSpPr>
        <p:spPr>
          <a:xfrm>
            <a:off x="611560" y="1988840"/>
            <a:ext cx="7632848" cy="4485112"/>
          </a:xfrm>
        </p:spPr>
        <p:txBody>
          <a:bodyPr/>
          <a:lstStyle/>
          <a:p>
            <a:r>
              <a:rPr lang="en-US" dirty="0"/>
              <a:t>Indeed Jobs.</a:t>
            </a:r>
          </a:p>
          <a:p>
            <a:r>
              <a:rPr lang="en-US" dirty="0"/>
              <a:t> Indeed is the most popular of the top job sites.</a:t>
            </a:r>
          </a:p>
          <a:p>
            <a:r>
              <a:rPr lang="en-US" dirty="0"/>
              <a:t>Glassdoor. </a:t>
            </a:r>
          </a:p>
          <a:p>
            <a:r>
              <a:rPr lang="en-US" dirty="0"/>
              <a:t> LinkedIn </a:t>
            </a:r>
          </a:p>
          <a:p>
            <a:r>
              <a:rPr lang="en-US" dirty="0"/>
              <a:t>Google for Jobs</a:t>
            </a:r>
          </a:p>
          <a:p>
            <a:r>
              <a:rPr lang="en-US" dirty="0"/>
              <a:t>Monster. </a:t>
            </a:r>
          </a:p>
          <a:p>
            <a:r>
              <a:rPr lang="en-US" dirty="0"/>
              <a:t>ZipRecruiter. </a:t>
            </a:r>
          </a:p>
          <a:p>
            <a:r>
              <a:rPr lang="en-US" dirty="0" err="1"/>
              <a:t>SimplyHired</a:t>
            </a:r>
            <a:r>
              <a:rPr lang="en-US" dirty="0"/>
              <a:t>. </a:t>
            </a:r>
          </a:p>
          <a:p>
            <a:r>
              <a:rPr lang="en-US" dirty="0"/>
              <a:t>CareerBuilder.</a:t>
            </a:r>
            <a:endParaRPr lang="en-IN" dirty="0"/>
          </a:p>
        </p:txBody>
      </p:sp>
    </p:spTree>
    <p:extLst>
      <p:ext uri="{BB962C8B-B14F-4D97-AF65-F5344CB8AC3E}">
        <p14:creationId xmlns:p14="http://schemas.microsoft.com/office/powerpoint/2010/main" xmlns="" val="553112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995B8D-91A2-A243-9A24-22AF5E50A99B}"/>
              </a:ext>
            </a:extLst>
          </p:cNvPr>
          <p:cNvSpPr>
            <a:spLocks noGrp="1"/>
          </p:cNvSpPr>
          <p:nvPr>
            <p:ph type="title"/>
          </p:nvPr>
        </p:nvSpPr>
        <p:spPr>
          <a:xfrm>
            <a:off x="1547664" y="274638"/>
            <a:ext cx="6377136" cy="922114"/>
          </a:xfrm>
        </p:spPr>
        <p:txBody>
          <a:bodyPr>
            <a:normAutofit/>
          </a:bodyPr>
          <a:lstStyle/>
          <a:p>
            <a:r>
              <a:rPr lang="en-IN" sz="3200" b="1" u="sng" dirty="0"/>
              <a:t>Best outsourcing websites </a:t>
            </a:r>
          </a:p>
        </p:txBody>
      </p:sp>
      <p:sp>
        <p:nvSpPr>
          <p:cNvPr id="3" name="Content Placeholder 2">
            <a:extLst>
              <a:ext uri="{FF2B5EF4-FFF2-40B4-BE49-F238E27FC236}">
                <a16:creationId xmlns:a16="http://schemas.microsoft.com/office/drawing/2014/main" xmlns="" id="{314E0629-64E0-2C0B-2B9E-F2D5069AC871}"/>
              </a:ext>
            </a:extLst>
          </p:cNvPr>
          <p:cNvSpPr>
            <a:spLocks noGrp="1"/>
          </p:cNvSpPr>
          <p:nvPr>
            <p:ph sz="quarter" idx="1"/>
          </p:nvPr>
        </p:nvSpPr>
        <p:spPr>
          <a:xfrm>
            <a:off x="611560" y="1600200"/>
            <a:ext cx="7416824" cy="4873752"/>
          </a:xfrm>
        </p:spPr>
        <p:txBody>
          <a:bodyPr/>
          <a:lstStyle/>
          <a:p>
            <a:r>
              <a:rPr lang="en-IN" dirty="0"/>
              <a:t>Fiverr </a:t>
            </a:r>
          </a:p>
          <a:p>
            <a:r>
              <a:rPr lang="en-IN" dirty="0"/>
              <a:t>99Designs </a:t>
            </a:r>
          </a:p>
          <a:p>
            <a:r>
              <a:rPr lang="en-IN" dirty="0"/>
              <a:t>Upwork </a:t>
            </a:r>
          </a:p>
          <a:p>
            <a:r>
              <a:rPr lang="en-IN" dirty="0"/>
              <a:t>Writer Access</a:t>
            </a:r>
          </a:p>
          <a:p>
            <a:r>
              <a:rPr lang="en-IN" dirty="0" err="1"/>
              <a:t>Toptal</a:t>
            </a:r>
            <a:r>
              <a:rPr lang="en-IN" dirty="0"/>
              <a:t> </a:t>
            </a:r>
          </a:p>
          <a:p>
            <a:r>
              <a:rPr lang="en-IN" dirty="0"/>
              <a:t>Freelancer</a:t>
            </a:r>
          </a:p>
          <a:p>
            <a:r>
              <a:rPr lang="en-IN" dirty="0"/>
              <a:t>Guru </a:t>
            </a:r>
          </a:p>
          <a:p>
            <a:r>
              <a:rPr lang="en-IN" dirty="0" err="1"/>
              <a:t>Airfleet</a:t>
            </a:r>
            <a:r>
              <a:rPr lang="en-IN" dirty="0"/>
              <a:t> </a:t>
            </a:r>
          </a:p>
          <a:p>
            <a:r>
              <a:rPr lang="en-IN" dirty="0" err="1"/>
              <a:t>Gigster</a:t>
            </a:r>
            <a:r>
              <a:rPr lang="en-IN" dirty="0"/>
              <a:t> </a:t>
            </a:r>
          </a:p>
          <a:p>
            <a:r>
              <a:rPr lang="en-IN" dirty="0"/>
              <a:t>Creative Market   </a:t>
            </a:r>
          </a:p>
        </p:txBody>
      </p:sp>
    </p:spTree>
    <p:extLst>
      <p:ext uri="{BB962C8B-B14F-4D97-AF65-F5344CB8AC3E}">
        <p14:creationId xmlns:p14="http://schemas.microsoft.com/office/powerpoint/2010/main" xmlns="" val="306995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7467600" cy="214338"/>
          </a:xfrm>
        </p:spPr>
        <p:txBody>
          <a:bodyPr>
            <a:normAutofit fontScale="90000"/>
          </a:bodyPr>
          <a:lstStyle/>
          <a:p>
            <a:endParaRPr lang="en-IN" dirty="0"/>
          </a:p>
        </p:txBody>
      </p:sp>
      <p:sp>
        <p:nvSpPr>
          <p:cNvPr id="3" name="Content Placeholder 2"/>
          <p:cNvSpPr>
            <a:spLocks noGrp="1"/>
          </p:cNvSpPr>
          <p:nvPr>
            <p:ph sz="quarter" idx="1"/>
          </p:nvPr>
        </p:nvSpPr>
        <p:spPr>
          <a:xfrm>
            <a:off x="457200" y="406326"/>
            <a:ext cx="7467600" cy="6045348"/>
          </a:xfrm>
        </p:spPr>
        <p:txBody>
          <a:bodyPr>
            <a:normAutofit fontScale="92500" lnSpcReduction="10000"/>
          </a:bodyPr>
          <a:lstStyle/>
          <a:p>
            <a:pPr>
              <a:buNone/>
            </a:pPr>
            <a:r>
              <a:rPr lang="en-IN" sz="3000" b="1" u="sng" dirty="0"/>
              <a:t>INFRASTRUCTURE </a:t>
            </a:r>
          </a:p>
          <a:p>
            <a:pPr>
              <a:buNone/>
            </a:pPr>
            <a:endParaRPr lang="en-IN" sz="3200" b="1" u="sng" dirty="0"/>
          </a:p>
          <a:p>
            <a:r>
              <a:rPr lang="en-IN" dirty="0" err="1"/>
              <a:t>Intergrated</a:t>
            </a:r>
            <a:r>
              <a:rPr lang="en-IN" dirty="0"/>
              <a:t>, Computerized Back Office Operations</a:t>
            </a:r>
          </a:p>
          <a:p>
            <a:r>
              <a:rPr lang="en-IN" dirty="0"/>
              <a:t>Well </a:t>
            </a:r>
            <a:r>
              <a:rPr lang="en-IN" dirty="0" err="1"/>
              <a:t>eqipped</a:t>
            </a:r>
            <a:r>
              <a:rPr lang="en-IN" dirty="0"/>
              <a:t> back end processes for handling challenging assignments</a:t>
            </a:r>
          </a:p>
          <a:p>
            <a:endParaRPr lang="en-US" dirty="0"/>
          </a:p>
          <a:p>
            <a:pPr>
              <a:buNone/>
            </a:pPr>
            <a:r>
              <a:rPr lang="en-US" sz="3000" b="1" u="sng" dirty="0"/>
              <a:t>PRODUCTIVITY </a:t>
            </a:r>
          </a:p>
          <a:p>
            <a:pPr>
              <a:buNone/>
            </a:pPr>
            <a:endParaRPr lang="en-US" sz="3200" b="1" u="sng" dirty="0"/>
          </a:p>
          <a:p>
            <a:pPr>
              <a:buNone/>
            </a:pPr>
            <a:r>
              <a:rPr lang="en-IN" dirty="0"/>
              <a:t> It engage in industry verticals catering to requirements of leading names BFSI, FMCG And Consumer Durables, Retail, IT, BPO and ITES, Automobiles, Services, Manufacturing, Engineering, Hospitality (Hotels, Restaurants, Resorts, Clubs, Parks, Hospitals, Nursing Homes, Clinics etc.) and several other sectors.</a:t>
            </a:r>
            <a:endParaRPr lang="en-US" dirty="0"/>
          </a:p>
          <a:p>
            <a:pPr>
              <a:buNone/>
            </a:pPr>
            <a:endParaRPr lang="en-US" dirty="0"/>
          </a:p>
          <a:p>
            <a:endParaRPr lang="en-US" dirty="0"/>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7424766" cy="1011222"/>
          </a:xfrm>
        </p:spPr>
        <p:txBody>
          <a:bodyPr>
            <a:normAutofit/>
          </a:bodyPr>
          <a:lstStyle/>
          <a:p>
            <a:r>
              <a:rPr lang="en-US" sz="4000" b="1" u="sng" dirty="0"/>
              <a:t>Service </a:t>
            </a:r>
            <a:endParaRPr lang="en-IN" sz="4000" b="1" u="sng" dirty="0"/>
          </a:p>
        </p:txBody>
      </p:sp>
      <p:sp>
        <p:nvSpPr>
          <p:cNvPr id="3" name="Content Placeholder 2"/>
          <p:cNvSpPr>
            <a:spLocks noGrp="1"/>
          </p:cNvSpPr>
          <p:nvPr>
            <p:ph sz="quarter" idx="1"/>
          </p:nvPr>
        </p:nvSpPr>
        <p:spPr/>
        <p:txBody>
          <a:bodyPr/>
          <a:lstStyle/>
          <a:p>
            <a:r>
              <a:rPr lang="en-IN" dirty="0"/>
              <a:t>Executive search</a:t>
            </a:r>
          </a:p>
          <a:p>
            <a:r>
              <a:rPr lang="en-IN" dirty="0"/>
              <a:t>Volume hiring</a:t>
            </a:r>
          </a:p>
          <a:p>
            <a:r>
              <a:rPr lang="en-IN" dirty="0"/>
              <a:t>Car Services</a:t>
            </a:r>
          </a:p>
          <a:p>
            <a:r>
              <a:rPr lang="en-IN" dirty="0"/>
              <a:t>Hospitality Services</a:t>
            </a:r>
          </a:p>
          <a:p>
            <a:r>
              <a:rPr lang="en-IN" dirty="0"/>
              <a:t>Hr Consultancy</a:t>
            </a:r>
          </a:p>
          <a:p>
            <a:r>
              <a:rPr lang="en-IN" dirty="0"/>
              <a:t>Manpower Recruiting</a:t>
            </a:r>
          </a:p>
          <a:p>
            <a:r>
              <a:rPr lang="en-IN" dirty="0"/>
              <a:t>Permanent Recruitments</a:t>
            </a:r>
          </a:p>
          <a:p>
            <a:r>
              <a:rPr lang="en-IN" dirty="0"/>
              <a:t>Recruitment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How much does Divine Placement Services pay per year?</a:t>
            </a:r>
          </a:p>
        </p:txBody>
      </p:sp>
      <p:sp>
        <p:nvSpPr>
          <p:cNvPr id="3" name="Content Placeholder 2"/>
          <p:cNvSpPr>
            <a:spLocks noGrp="1"/>
          </p:cNvSpPr>
          <p:nvPr>
            <p:ph sz="quarter" idx="1"/>
          </p:nvPr>
        </p:nvSpPr>
        <p:spPr>
          <a:xfrm>
            <a:off x="457200" y="2143116"/>
            <a:ext cx="7467600" cy="4330836"/>
          </a:xfrm>
        </p:spPr>
        <p:txBody>
          <a:bodyPr/>
          <a:lstStyle/>
          <a:p>
            <a:r>
              <a:rPr lang="en-IN" dirty="0"/>
              <a:t>   The average Divine Placement Services salary ranges from approximately 1.1 </a:t>
            </a:r>
            <a:r>
              <a:rPr lang="en-IN" dirty="0" err="1"/>
              <a:t>Lakhs</a:t>
            </a:r>
            <a:r>
              <a:rPr lang="en-IN" dirty="0"/>
              <a:t> per year for a HR. </a:t>
            </a:r>
          </a:p>
          <a:p>
            <a:r>
              <a:rPr lang="en-IN" dirty="0"/>
              <a:t>   Salary estimates are based on 7 Divine Placement Services salaries received from various employees of Divine Placement Services.</a:t>
            </a:r>
          </a:p>
          <a:p>
            <a:r>
              <a:rPr lang="en-IN" dirty="0"/>
              <a:t>   Divine Placement Services employees rate the overall salary and benefits package 1.0/5 stars.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2528"/>
          </a:xfrm>
        </p:spPr>
        <p:txBody>
          <a:bodyPr>
            <a:normAutofit fontScale="90000"/>
          </a:bodyPr>
          <a:lstStyle/>
          <a:p>
            <a:endParaRPr lang="en-IN" dirty="0"/>
          </a:p>
        </p:txBody>
      </p:sp>
      <p:sp>
        <p:nvSpPr>
          <p:cNvPr id="3" name="Content Placeholder 2"/>
          <p:cNvSpPr>
            <a:spLocks noGrp="1"/>
          </p:cNvSpPr>
          <p:nvPr>
            <p:ph sz="quarter" idx="1"/>
          </p:nvPr>
        </p:nvSpPr>
        <p:spPr>
          <a:xfrm>
            <a:off x="457200" y="714356"/>
            <a:ext cx="7972452" cy="5759596"/>
          </a:xfrm>
        </p:spPr>
        <p:txBody>
          <a:bodyPr/>
          <a:lstStyle/>
          <a:p>
            <a:pPr marL="822960" lvl="1" indent="-457200">
              <a:buFont typeface="Wingdings" pitchFamily="2" charset="2"/>
              <a:buChar char="q"/>
            </a:pPr>
            <a:r>
              <a:rPr lang="en-IN" sz="2400" b="1" dirty="0"/>
              <a:t> What is the highest salary in Divine Placement Services? </a:t>
            </a:r>
          </a:p>
          <a:p>
            <a:pPr>
              <a:buNone/>
            </a:pPr>
            <a:r>
              <a:rPr lang="en-IN" dirty="0"/>
              <a:t>   The highest-paying job at Divine Placement Services is a HR Recruiter with a salary of 1.1 </a:t>
            </a:r>
            <a:r>
              <a:rPr lang="en-IN" dirty="0" err="1"/>
              <a:t>Lakhs</a:t>
            </a:r>
            <a:r>
              <a:rPr lang="en-IN" dirty="0"/>
              <a:t> per year.</a:t>
            </a:r>
          </a:p>
          <a:p>
            <a:pPr>
              <a:buNone/>
            </a:pPr>
            <a:endParaRPr lang="en-IN" dirty="0"/>
          </a:p>
          <a:p>
            <a:pPr>
              <a:buNone/>
            </a:pPr>
            <a:endParaRPr lang="en-IN" dirty="0"/>
          </a:p>
          <a:p>
            <a:pPr>
              <a:buFont typeface="Wingdings" pitchFamily="2" charset="2"/>
              <a:buChar char="q"/>
            </a:pPr>
            <a:r>
              <a:rPr lang="en-IN" b="1" dirty="0"/>
              <a:t> What is the minimum salary in Divine Placement Services?</a:t>
            </a:r>
          </a:p>
          <a:p>
            <a:pPr>
              <a:buNone/>
            </a:pPr>
            <a:r>
              <a:rPr lang="en-IN" dirty="0"/>
              <a:t>  Minimum salary at Divine Placement Services depends on the role you are applying for. For HR Recruiter the minimum salary is 1.1 </a:t>
            </a:r>
            <a:r>
              <a:rPr lang="en-IN" dirty="0" err="1"/>
              <a:t>Lakhs</a:t>
            </a:r>
            <a:r>
              <a:rPr lang="en-IN" dirty="0"/>
              <a:t> per year, for HR Executive the minimum salary is 1.2 </a:t>
            </a:r>
            <a:r>
              <a:rPr lang="en-IN" dirty="0" err="1"/>
              <a:t>Lakhs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DE504-0672-B37F-0DA0-44F2101F830D}"/>
              </a:ext>
            </a:extLst>
          </p:cNvPr>
          <p:cNvSpPr>
            <a:spLocks noGrp="1"/>
          </p:cNvSpPr>
          <p:nvPr>
            <p:ph type="title"/>
          </p:nvPr>
        </p:nvSpPr>
        <p:spPr>
          <a:xfrm>
            <a:off x="1115616" y="-187452"/>
            <a:ext cx="7467600" cy="1143000"/>
          </a:xfrm>
        </p:spPr>
        <p:txBody>
          <a:bodyPr/>
          <a:lstStyle/>
          <a:p>
            <a:r>
              <a:rPr lang="en-IN" b="1" u="sng" dirty="0"/>
              <a:t>Dynamic Services Private Limited</a:t>
            </a:r>
          </a:p>
        </p:txBody>
      </p:sp>
      <p:sp>
        <p:nvSpPr>
          <p:cNvPr id="3" name="Content Placeholder 2">
            <a:extLst>
              <a:ext uri="{FF2B5EF4-FFF2-40B4-BE49-F238E27FC236}">
                <a16:creationId xmlns:a16="http://schemas.microsoft.com/office/drawing/2014/main" xmlns="" id="{8A0135CE-F7CC-45D8-DF9A-20B70C4ACB26}"/>
              </a:ext>
            </a:extLst>
          </p:cNvPr>
          <p:cNvSpPr>
            <a:spLocks noGrp="1"/>
          </p:cNvSpPr>
          <p:nvPr>
            <p:ph sz="quarter" idx="1"/>
          </p:nvPr>
        </p:nvSpPr>
        <p:spPr>
          <a:xfrm>
            <a:off x="323528" y="1412776"/>
            <a:ext cx="8259688" cy="5061176"/>
          </a:xfrm>
        </p:spPr>
        <p:txBody>
          <a:bodyPr/>
          <a:lstStyle/>
          <a:p>
            <a:pPr marL="0" indent="0">
              <a:buNone/>
            </a:pPr>
            <a:r>
              <a:rPr lang="en-US" b="1" u="sng" dirty="0"/>
              <a:t>Personnel Outsourcing: </a:t>
            </a:r>
          </a:p>
          <a:p>
            <a:pPr marL="0" indent="0">
              <a:buNone/>
            </a:pPr>
            <a:endParaRPr lang="en-US" sz="2800" b="1" dirty="0"/>
          </a:p>
          <a:p>
            <a:pPr marL="0" indent="0">
              <a:buNone/>
            </a:pPr>
            <a:r>
              <a:rPr lang="en-US" dirty="0"/>
              <a:t>They  guide for all essentialities pertaining to personnel outsourcing.</a:t>
            </a:r>
          </a:p>
          <a:p>
            <a:endParaRPr lang="en-US" dirty="0"/>
          </a:p>
          <a:p>
            <a:pPr marL="0" indent="0">
              <a:buNone/>
            </a:pPr>
            <a:r>
              <a:rPr lang="en-US" b="1" u="sng" dirty="0"/>
              <a:t>Statutory Requirements:</a:t>
            </a:r>
          </a:p>
          <a:p>
            <a:pPr marL="0" indent="0">
              <a:buNone/>
            </a:pPr>
            <a:endParaRPr lang="en-US" sz="2800" b="1" dirty="0"/>
          </a:p>
          <a:p>
            <a:pPr marL="0" indent="0">
              <a:buNone/>
            </a:pPr>
            <a:r>
              <a:rPr lang="en-US" dirty="0"/>
              <a:t>They maintain all statutory requirements including P. Tax, PF and ESI as prescribed by the government and our legal cell implements latest amendments well before due dates.</a:t>
            </a:r>
            <a:endParaRPr lang="en-IN" dirty="0"/>
          </a:p>
        </p:txBody>
      </p:sp>
    </p:spTree>
    <p:extLst>
      <p:ext uri="{BB962C8B-B14F-4D97-AF65-F5344CB8AC3E}">
        <p14:creationId xmlns:p14="http://schemas.microsoft.com/office/powerpoint/2010/main" xmlns="" val="3142179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1405</TotalTime>
  <Words>2318</Words>
  <Application>Microsoft Office PowerPoint</Application>
  <PresentationFormat>On-screen Show (4:3)</PresentationFormat>
  <Paragraphs>370</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Oriel</vt:lpstr>
      <vt:lpstr>Outsourcing company</vt:lpstr>
      <vt:lpstr>Divine Placement Services</vt:lpstr>
      <vt:lpstr>Contd… </vt:lpstr>
      <vt:lpstr>Slide 4</vt:lpstr>
      <vt:lpstr>Slide 5</vt:lpstr>
      <vt:lpstr>Service </vt:lpstr>
      <vt:lpstr>How much does Divine Placement Services pay per year?</vt:lpstr>
      <vt:lpstr>Slide 8</vt:lpstr>
      <vt:lpstr>Dynamic Services Private Limited</vt:lpstr>
      <vt:lpstr> </vt:lpstr>
      <vt:lpstr>Service </vt:lpstr>
      <vt:lpstr>Salary </vt:lpstr>
      <vt:lpstr>Talensetu</vt:lpstr>
      <vt:lpstr>Slide 14</vt:lpstr>
      <vt:lpstr>Slide 15</vt:lpstr>
      <vt:lpstr>salary</vt:lpstr>
      <vt:lpstr>Swot analysis </vt:lpstr>
      <vt:lpstr>Opportunities </vt:lpstr>
      <vt:lpstr>Threats </vt:lpstr>
      <vt:lpstr>What we need to focus on? </vt:lpstr>
      <vt:lpstr>Strategy and planning </vt:lpstr>
      <vt:lpstr>Slide 22</vt:lpstr>
      <vt:lpstr>Slide 23</vt:lpstr>
      <vt:lpstr>Slide 24</vt:lpstr>
      <vt:lpstr>Slide 25</vt:lpstr>
      <vt:lpstr>Slide 26</vt:lpstr>
      <vt:lpstr>Slide 27</vt:lpstr>
      <vt:lpstr>Slide 28</vt:lpstr>
      <vt:lpstr>Initial goals  </vt:lpstr>
      <vt:lpstr>To outsource and attract candidates through social media </vt:lpstr>
      <vt:lpstr>Slide 31</vt:lpstr>
      <vt:lpstr>Attract employees to business </vt:lpstr>
      <vt:lpstr>List of statutory employee benefits</vt:lpstr>
      <vt:lpstr>Slide 34</vt:lpstr>
      <vt:lpstr>Slide 35</vt:lpstr>
      <vt:lpstr>Supplementary Benefits </vt:lpstr>
      <vt:lpstr>Slide 37</vt:lpstr>
      <vt:lpstr>Slide 38</vt:lpstr>
      <vt:lpstr>Employee perks </vt:lpstr>
      <vt:lpstr>Employee retention strategies for job satisfaction</vt:lpstr>
      <vt:lpstr>Slide 41</vt:lpstr>
      <vt:lpstr>How to reduce overhead costs in business</vt:lpstr>
      <vt:lpstr>Slide 43</vt:lpstr>
      <vt:lpstr>How  can Technology Influence the Outsourcing </vt:lpstr>
      <vt:lpstr>Slide 45</vt:lpstr>
      <vt:lpstr>Slide 46</vt:lpstr>
      <vt:lpstr>Websites and apps </vt:lpstr>
      <vt:lpstr>Best outsourcing websites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55</cp:revision>
  <dcterms:created xsi:type="dcterms:W3CDTF">2022-07-18T06:45:46Z</dcterms:created>
  <dcterms:modified xsi:type="dcterms:W3CDTF">2022-07-28T10:29:54Z</dcterms:modified>
</cp:coreProperties>
</file>