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9" r:id="rId22"/>
    <p:sldId id="280" r:id="rId23"/>
    <p:sldId id="281" r:id="rId24"/>
    <p:sldId id="282" r:id="rId25"/>
    <p:sldId id="277" r:id="rId26"/>
    <p:sldId id="278"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33758A-3A85-2B45-99D5-93B7E05764F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314865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758A-3A85-2B45-99D5-93B7E05764F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147619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758A-3A85-2B45-99D5-93B7E05764F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6D4248-8A2B-5B41-8379-5F2301CED1D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8325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3758A-3A85-2B45-99D5-93B7E05764F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2602192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3758A-3A85-2B45-99D5-93B7E05764F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6D4248-8A2B-5B41-8379-5F2301CED1D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75375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033758A-3A85-2B45-99D5-93B7E05764F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3232251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3758A-3A85-2B45-99D5-93B7E05764F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649518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3758A-3A85-2B45-99D5-93B7E05764F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4020995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3758A-3A85-2B45-99D5-93B7E05764F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71323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33758A-3A85-2B45-99D5-93B7E05764FE}" type="datetimeFigureOut">
              <a:rPr lang="en-US" smtClean="0"/>
              <a:t>8/19/2022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248160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33758A-3A85-2B45-99D5-93B7E05764F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178625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33758A-3A85-2B45-99D5-93B7E05764FE}" type="datetimeFigureOut">
              <a:rPr lang="en-US" smtClean="0"/>
              <a:t>8/19/2022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372535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33758A-3A85-2B45-99D5-93B7E05764FE}" type="datetimeFigureOut">
              <a:rPr lang="en-US" smtClean="0"/>
              <a:t>8/19/2022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116014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3758A-3A85-2B45-99D5-93B7E05764FE}" type="datetimeFigureOut">
              <a:rPr lang="en-US" smtClean="0"/>
              <a:t>8/19/2022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317436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3758A-3A85-2B45-99D5-93B7E05764F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317667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33758A-3A85-2B45-99D5-93B7E05764FE}" type="datetimeFigureOut">
              <a:rPr lang="en-US" smtClean="0"/>
              <a:t>8/19/2022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6D4248-8A2B-5B41-8379-5F2301CED1D5}" type="slidenum">
              <a:rPr lang="en-US" smtClean="0"/>
              <a:t>‹#›</a:t>
            </a:fld>
            <a:endParaRPr lang="en-US"/>
          </a:p>
        </p:txBody>
      </p:sp>
    </p:spTree>
    <p:extLst>
      <p:ext uri="{BB962C8B-B14F-4D97-AF65-F5344CB8AC3E}">
        <p14:creationId xmlns:p14="http://schemas.microsoft.com/office/powerpoint/2010/main" val="247165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33758A-3A85-2B45-99D5-93B7E05764FE}" type="datetimeFigureOut">
              <a:rPr lang="en-US" smtClean="0"/>
              <a:t>8/19/2022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6D4248-8A2B-5B41-8379-5F2301CED1D5}" type="slidenum">
              <a:rPr lang="en-US" smtClean="0"/>
              <a:t>‹#›</a:t>
            </a:fld>
            <a:endParaRPr lang="en-US"/>
          </a:p>
        </p:txBody>
      </p:sp>
    </p:spTree>
    <p:extLst>
      <p:ext uri="{BB962C8B-B14F-4D97-AF65-F5344CB8AC3E}">
        <p14:creationId xmlns:p14="http://schemas.microsoft.com/office/powerpoint/2010/main" val="193856832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54FB-CB6D-BF4E-AC2C-8F8986BC1B8E}"/>
              </a:ext>
            </a:extLst>
          </p:cNvPr>
          <p:cNvSpPr>
            <a:spLocks noGrp="1"/>
          </p:cNvSpPr>
          <p:nvPr>
            <p:ph type="ctrTitle"/>
          </p:nvPr>
        </p:nvSpPr>
        <p:spPr/>
        <p:txBody>
          <a:bodyPr>
            <a:normAutofit/>
          </a:bodyPr>
          <a:lstStyle/>
          <a:p>
            <a:pPr algn="ctr"/>
            <a:r>
              <a:rPr lang="en-US" sz="4000" dirty="0"/>
              <a:t>OUTSOURCING COMPANY </a:t>
            </a:r>
          </a:p>
        </p:txBody>
      </p:sp>
      <p:sp>
        <p:nvSpPr>
          <p:cNvPr id="3" name="Subtitle 2">
            <a:extLst>
              <a:ext uri="{FF2B5EF4-FFF2-40B4-BE49-F238E27FC236}">
                <a16:creationId xmlns:a16="http://schemas.microsoft.com/office/drawing/2014/main" id="{1DC1F30F-7C01-F44F-97FC-6785628A4AA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6866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84FF-1457-8AC9-3449-8EE910AF7569}"/>
              </a:ext>
            </a:extLst>
          </p:cNvPr>
          <p:cNvSpPr>
            <a:spLocks noGrp="1"/>
          </p:cNvSpPr>
          <p:nvPr>
            <p:ph type="title"/>
          </p:nvPr>
        </p:nvSpPr>
        <p:spPr>
          <a:xfrm>
            <a:off x="2592925" y="624110"/>
            <a:ext cx="8911687" cy="1126032"/>
          </a:xfrm>
        </p:spPr>
        <p:txBody>
          <a:bodyPr/>
          <a:lstStyle/>
          <a:p>
            <a:pPr algn="ctr"/>
            <a:r>
              <a:rPr lang="en-IN" dirty="0"/>
              <a:t>Financial Wellness</a:t>
            </a:r>
          </a:p>
        </p:txBody>
      </p:sp>
      <p:sp>
        <p:nvSpPr>
          <p:cNvPr id="3" name="Content Placeholder 2">
            <a:extLst>
              <a:ext uri="{FF2B5EF4-FFF2-40B4-BE49-F238E27FC236}">
                <a16:creationId xmlns:a16="http://schemas.microsoft.com/office/drawing/2014/main" id="{0B9951D5-7476-1218-A96B-4AA7FF52997B}"/>
              </a:ext>
            </a:extLst>
          </p:cNvPr>
          <p:cNvSpPr>
            <a:spLocks noGrp="1"/>
          </p:cNvSpPr>
          <p:nvPr>
            <p:ph idx="1"/>
          </p:nvPr>
        </p:nvSpPr>
        <p:spPr>
          <a:xfrm>
            <a:off x="2589212" y="1966452"/>
            <a:ext cx="8915400" cy="3944770"/>
          </a:xfrm>
        </p:spPr>
        <p:txBody>
          <a:bodyPr/>
          <a:lstStyle/>
          <a:p>
            <a:r>
              <a:rPr lang="en-US" dirty="0"/>
              <a:t>Apart from life and health insurance, employers need to ensure compensation and benefits for employees in the event of injuries at the workplace.</a:t>
            </a:r>
          </a:p>
          <a:p>
            <a:r>
              <a:rPr lang="en-US" dirty="0" err="1"/>
              <a:t>Labourers</a:t>
            </a:r>
            <a:r>
              <a:rPr lang="en-US" dirty="0"/>
              <a:t> should provided with stipulated compensation if they meet with an accident at the workplace which results in disability or death.</a:t>
            </a:r>
            <a:endParaRPr lang="en-IN" dirty="0"/>
          </a:p>
        </p:txBody>
      </p:sp>
    </p:spTree>
    <p:extLst>
      <p:ext uri="{BB962C8B-B14F-4D97-AF65-F5344CB8AC3E}">
        <p14:creationId xmlns:p14="http://schemas.microsoft.com/office/powerpoint/2010/main" val="244686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8A59-3BDF-364C-BFDC-29062D153D96}"/>
              </a:ext>
            </a:extLst>
          </p:cNvPr>
          <p:cNvSpPr>
            <a:spLocks noGrp="1"/>
          </p:cNvSpPr>
          <p:nvPr>
            <p:ph type="title"/>
          </p:nvPr>
        </p:nvSpPr>
        <p:spPr>
          <a:xfrm>
            <a:off x="2592925" y="624110"/>
            <a:ext cx="8911687" cy="1076871"/>
          </a:xfrm>
        </p:spPr>
        <p:txBody>
          <a:bodyPr/>
          <a:lstStyle/>
          <a:p>
            <a:pPr algn="ctr"/>
            <a:r>
              <a:rPr lang="en-IN" dirty="0"/>
              <a:t>Safe and Economical Transportation</a:t>
            </a:r>
          </a:p>
        </p:txBody>
      </p:sp>
      <p:sp>
        <p:nvSpPr>
          <p:cNvPr id="3" name="Content Placeholder 2">
            <a:extLst>
              <a:ext uri="{FF2B5EF4-FFF2-40B4-BE49-F238E27FC236}">
                <a16:creationId xmlns:a16="http://schemas.microsoft.com/office/drawing/2014/main" id="{05E266AE-9001-9AC8-8DD8-2D36E98891F7}"/>
              </a:ext>
            </a:extLst>
          </p:cNvPr>
          <p:cNvSpPr>
            <a:spLocks noGrp="1"/>
          </p:cNvSpPr>
          <p:nvPr>
            <p:ph idx="1"/>
          </p:nvPr>
        </p:nvSpPr>
        <p:spPr>
          <a:xfrm>
            <a:off x="2589212" y="1956619"/>
            <a:ext cx="8915400" cy="3954603"/>
          </a:xfrm>
        </p:spPr>
        <p:txBody>
          <a:bodyPr/>
          <a:lstStyle/>
          <a:p>
            <a:r>
              <a:rPr lang="en-US" dirty="0"/>
              <a:t>For economical and safe transportation electric bikes are easier to maintain and have lesser issues than fuel-based counterparts. But owning e-bikes can be a costly affair, which is why rentals are easy ways to pass on benefits to employees. They can provide a smooth riding experience for workers and an economic way to commute to their workplace. </a:t>
            </a:r>
          </a:p>
          <a:p>
            <a:r>
              <a:rPr lang="en-US" dirty="0"/>
              <a:t>Moreover, they can also lessen the risk of Covid-19 transmission, which is higher in public transport. This translates into huge savings for companies in terms of fuel costs. The eco-friendly options further the sustainability agenda, helping companies reduce their carbon footprint.</a:t>
            </a:r>
            <a:endParaRPr lang="en-IN" dirty="0"/>
          </a:p>
        </p:txBody>
      </p:sp>
    </p:spTree>
    <p:extLst>
      <p:ext uri="{BB962C8B-B14F-4D97-AF65-F5344CB8AC3E}">
        <p14:creationId xmlns:p14="http://schemas.microsoft.com/office/powerpoint/2010/main" val="44478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EB6D-27BA-5001-D7D2-E6CA1BAAE22D}"/>
              </a:ext>
            </a:extLst>
          </p:cNvPr>
          <p:cNvSpPr>
            <a:spLocks noGrp="1"/>
          </p:cNvSpPr>
          <p:nvPr>
            <p:ph type="title"/>
          </p:nvPr>
        </p:nvSpPr>
        <p:spPr>
          <a:xfrm>
            <a:off x="2592925" y="624110"/>
            <a:ext cx="8911687" cy="1116200"/>
          </a:xfrm>
        </p:spPr>
        <p:txBody>
          <a:bodyPr/>
          <a:lstStyle/>
          <a:p>
            <a:pPr algn="ctr"/>
            <a:r>
              <a:rPr lang="en-IN" dirty="0"/>
              <a:t>Promotions </a:t>
            </a:r>
          </a:p>
        </p:txBody>
      </p:sp>
      <p:sp>
        <p:nvSpPr>
          <p:cNvPr id="3" name="Content Placeholder 2">
            <a:extLst>
              <a:ext uri="{FF2B5EF4-FFF2-40B4-BE49-F238E27FC236}">
                <a16:creationId xmlns:a16="http://schemas.microsoft.com/office/drawing/2014/main" id="{478F47A9-F251-7DDA-A21D-ACCE09CB0ABD}"/>
              </a:ext>
            </a:extLst>
          </p:cNvPr>
          <p:cNvSpPr>
            <a:spLocks noGrp="1"/>
          </p:cNvSpPr>
          <p:nvPr>
            <p:ph idx="1"/>
          </p:nvPr>
        </p:nvSpPr>
        <p:spPr>
          <a:xfrm>
            <a:off x="2589212" y="1927123"/>
            <a:ext cx="8915400" cy="4581832"/>
          </a:xfrm>
        </p:spPr>
        <p:txBody>
          <a:bodyPr/>
          <a:lstStyle/>
          <a:p>
            <a:r>
              <a:rPr lang="en-US" dirty="0"/>
              <a:t>Create culture that places immense value on the formal performance review process. Not only have performance reviews once or twice a year, management should prepare heavily for each one, and tie performance to promotions and pay increases. This demonstrates that advancement is not arbitrary, and can be achieved by anyone in the organization.</a:t>
            </a:r>
          </a:p>
          <a:p>
            <a:r>
              <a:rPr lang="en-US" dirty="0"/>
              <a:t> Lastly, offer to pay for other perks—like obtaining certifications, attending conferences, and completing degrees—that benefit both the employee and employer. Also tie these benefits to performance so that they are fairly and appropriately distributed in the company.</a:t>
            </a:r>
            <a:endParaRPr lang="en-IN" dirty="0"/>
          </a:p>
        </p:txBody>
      </p:sp>
    </p:spTree>
    <p:extLst>
      <p:ext uri="{BB962C8B-B14F-4D97-AF65-F5344CB8AC3E}">
        <p14:creationId xmlns:p14="http://schemas.microsoft.com/office/powerpoint/2010/main" val="372170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ECBBF-4522-21A5-26CA-74476E6F72BC}"/>
              </a:ext>
            </a:extLst>
          </p:cNvPr>
          <p:cNvSpPr>
            <a:spLocks noGrp="1"/>
          </p:cNvSpPr>
          <p:nvPr>
            <p:ph type="title"/>
          </p:nvPr>
        </p:nvSpPr>
        <p:spPr>
          <a:xfrm>
            <a:off x="3490452" y="1818968"/>
            <a:ext cx="8014160" cy="2556386"/>
          </a:xfrm>
        </p:spPr>
        <p:txBody>
          <a:bodyPr/>
          <a:lstStyle/>
          <a:p>
            <a:r>
              <a:rPr lang="en-US" dirty="0"/>
              <a:t>Rewards and Recognition for Blue-Collar Employees</a:t>
            </a:r>
            <a:endParaRPr lang="en-IN" dirty="0"/>
          </a:p>
        </p:txBody>
      </p:sp>
      <p:sp>
        <p:nvSpPr>
          <p:cNvPr id="3" name="Content Placeholder 2">
            <a:extLst>
              <a:ext uri="{FF2B5EF4-FFF2-40B4-BE49-F238E27FC236}">
                <a16:creationId xmlns:a16="http://schemas.microsoft.com/office/drawing/2014/main" id="{89CCDB57-236F-0036-DE78-98E49652C59F}"/>
              </a:ext>
            </a:extLst>
          </p:cNvPr>
          <p:cNvSpPr>
            <a:spLocks noGrp="1"/>
          </p:cNvSpPr>
          <p:nvPr>
            <p:ph idx="1"/>
          </p:nvPr>
        </p:nvSpPr>
        <p:spPr>
          <a:xfrm>
            <a:off x="2589212" y="4953001"/>
            <a:ext cx="8915400" cy="958221"/>
          </a:xfrm>
        </p:spPr>
        <p:txBody>
          <a:bodyPr/>
          <a:lstStyle/>
          <a:p>
            <a:pPr marL="0" indent="0">
              <a:buNone/>
            </a:pPr>
            <a:endParaRPr lang="en-IN" dirty="0"/>
          </a:p>
        </p:txBody>
      </p:sp>
    </p:spTree>
    <p:extLst>
      <p:ext uri="{BB962C8B-B14F-4D97-AF65-F5344CB8AC3E}">
        <p14:creationId xmlns:p14="http://schemas.microsoft.com/office/powerpoint/2010/main" val="1269729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035A-D562-4F80-6F1B-2850E7991825}"/>
              </a:ext>
            </a:extLst>
          </p:cNvPr>
          <p:cNvSpPr>
            <a:spLocks noGrp="1"/>
          </p:cNvSpPr>
          <p:nvPr>
            <p:ph type="title"/>
          </p:nvPr>
        </p:nvSpPr>
        <p:spPr>
          <a:xfrm>
            <a:off x="2592925" y="624110"/>
            <a:ext cx="8911687" cy="1106367"/>
          </a:xfrm>
        </p:spPr>
        <p:txBody>
          <a:bodyPr/>
          <a:lstStyle/>
          <a:p>
            <a:pPr algn="ctr"/>
            <a:r>
              <a:rPr lang="en-IN" dirty="0"/>
              <a:t>Tangible Rewards</a:t>
            </a:r>
          </a:p>
        </p:txBody>
      </p:sp>
      <p:sp>
        <p:nvSpPr>
          <p:cNvPr id="3" name="Content Placeholder 2">
            <a:extLst>
              <a:ext uri="{FF2B5EF4-FFF2-40B4-BE49-F238E27FC236}">
                <a16:creationId xmlns:a16="http://schemas.microsoft.com/office/drawing/2014/main" id="{2AA4E018-C09C-6666-D94A-77282A719E91}"/>
              </a:ext>
            </a:extLst>
          </p:cNvPr>
          <p:cNvSpPr>
            <a:spLocks noGrp="1"/>
          </p:cNvSpPr>
          <p:nvPr>
            <p:ph idx="1"/>
          </p:nvPr>
        </p:nvSpPr>
        <p:spPr>
          <a:xfrm>
            <a:off x="2592925" y="1917291"/>
            <a:ext cx="8915400" cy="4227870"/>
          </a:xfrm>
        </p:spPr>
        <p:txBody>
          <a:bodyPr/>
          <a:lstStyle/>
          <a:p>
            <a:r>
              <a:rPr lang="en-US" dirty="0"/>
              <a:t>Blue-collar workers often appreciate tangible rewards they can use every day.</a:t>
            </a:r>
          </a:p>
          <a:p>
            <a:r>
              <a:rPr lang="en-US" dirty="0"/>
              <a:t>Examples of tangible rewards include gift cards, company-branded t-shirts, cookware, and tools. What specific type of reward employees want is dependent on the industry in which they work.</a:t>
            </a:r>
            <a:endParaRPr lang="en-IN" dirty="0"/>
          </a:p>
        </p:txBody>
      </p:sp>
    </p:spTree>
    <p:extLst>
      <p:ext uri="{BB962C8B-B14F-4D97-AF65-F5344CB8AC3E}">
        <p14:creationId xmlns:p14="http://schemas.microsoft.com/office/powerpoint/2010/main" val="3315377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5459-8D82-A813-6071-1C4BBF1BF5C2}"/>
              </a:ext>
            </a:extLst>
          </p:cNvPr>
          <p:cNvSpPr>
            <a:spLocks noGrp="1"/>
          </p:cNvSpPr>
          <p:nvPr>
            <p:ph type="title"/>
          </p:nvPr>
        </p:nvSpPr>
        <p:spPr>
          <a:xfrm>
            <a:off x="2592925" y="624110"/>
            <a:ext cx="8911687" cy="1126032"/>
          </a:xfrm>
        </p:spPr>
        <p:txBody>
          <a:bodyPr/>
          <a:lstStyle/>
          <a:p>
            <a:pPr algn="ctr"/>
            <a:r>
              <a:rPr lang="en-US" dirty="0"/>
              <a:t>Monetary Rewards</a:t>
            </a:r>
            <a:endParaRPr lang="en-IN" dirty="0"/>
          </a:p>
        </p:txBody>
      </p:sp>
      <p:sp>
        <p:nvSpPr>
          <p:cNvPr id="3" name="Content Placeholder 2">
            <a:extLst>
              <a:ext uri="{FF2B5EF4-FFF2-40B4-BE49-F238E27FC236}">
                <a16:creationId xmlns:a16="http://schemas.microsoft.com/office/drawing/2014/main" id="{5BDEE0C4-1C33-2A21-F93E-BB2BF3E9981C}"/>
              </a:ext>
            </a:extLst>
          </p:cNvPr>
          <p:cNvSpPr>
            <a:spLocks noGrp="1"/>
          </p:cNvSpPr>
          <p:nvPr>
            <p:ph idx="1"/>
          </p:nvPr>
        </p:nvSpPr>
        <p:spPr>
          <a:xfrm>
            <a:off x="2589212" y="2005781"/>
            <a:ext cx="8915400" cy="3905441"/>
          </a:xfrm>
        </p:spPr>
        <p:txBody>
          <a:bodyPr/>
          <a:lstStyle/>
          <a:p>
            <a:r>
              <a:rPr lang="en-US" dirty="0"/>
              <a:t>Monetary rewards are among the most straightforward demonstrations of appreciation. They are also popular with blue-collar workers who are traditionally paid less than office employees.</a:t>
            </a:r>
          </a:p>
          <a:p>
            <a:r>
              <a:rPr lang="en-US" dirty="0"/>
              <a:t>These rewards come in the form of performance-based bonuses or a formal rewards program where employees are given points for a job well done.</a:t>
            </a:r>
          </a:p>
          <a:p>
            <a:r>
              <a:rPr lang="en-US" dirty="0"/>
              <a:t>Company picnics, trips, and gift cards are all forms of monetary rewards.</a:t>
            </a:r>
            <a:endParaRPr lang="en-IN" dirty="0"/>
          </a:p>
        </p:txBody>
      </p:sp>
    </p:spTree>
    <p:extLst>
      <p:ext uri="{BB962C8B-B14F-4D97-AF65-F5344CB8AC3E}">
        <p14:creationId xmlns:p14="http://schemas.microsoft.com/office/powerpoint/2010/main" val="365850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91BD1-7B71-9B86-3D41-9824FAF510F4}"/>
              </a:ext>
            </a:extLst>
          </p:cNvPr>
          <p:cNvSpPr>
            <a:spLocks noGrp="1"/>
          </p:cNvSpPr>
          <p:nvPr>
            <p:ph type="title"/>
          </p:nvPr>
        </p:nvSpPr>
        <p:spPr>
          <a:xfrm>
            <a:off x="2592925" y="624110"/>
            <a:ext cx="8911687" cy="1165361"/>
          </a:xfrm>
        </p:spPr>
        <p:txBody>
          <a:bodyPr/>
          <a:lstStyle/>
          <a:p>
            <a:pPr algn="ctr"/>
            <a:r>
              <a:rPr lang="en-IN" dirty="0"/>
              <a:t>Experiential Rewards</a:t>
            </a:r>
          </a:p>
        </p:txBody>
      </p:sp>
      <p:sp>
        <p:nvSpPr>
          <p:cNvPr id="3" name="Content Placeholder 2">
            <a:extLst>
              <a:ext uri="{FF2B5EF4-FFF2-40B4-BE49-F238E27FC236}">
                <a16:creationId xmlns:a16="http://schemas.microsoft.com/office/drawing/2014/main" id="{B4697523-02B0-D8FD-335D-2515AA38E6C7}"/>
              </a:ext>
            </a:extLst>
          </p:cNvPr>
          <p:cNvSpPr>
            <a:spLocks noGrp="1"/>
          </p:cNvSpPr>
          <p:nvPr>
            <p:ph idx="1"/>
          </p:nvPr>
        </p:nvSpPr>
        <p:spPr>
          <a:xfrm>
            <a:off x="2589212" y="1995948"/>
            <a:ext cx="8915400" cy="4336026"/>
          </a:xfrm>
        </p:spPr>
        <p:txBody>
          <a:bodyPr/>
          <a:lstStyle/>
          <a:p>
            <a:r>
              <a:rPr lang="en-US" dirty="0"/>
              <a:t>Worker may represent the company at a high-end conference where they can also meet their industry peers. They could also be invited to a prestigious luncheon with executives as a reward for outstanding work.</a:t>
            </a:r>
          </a:p>
          <a:p>
            <a:r>
              <a:rPr lang="en-US" dirty="0"/>
              <a:t>Even an extra PTO day to spend with family is a great experiential reward to offer your blue collar workers.</a:t>
            </a:r>
            <a:endParaRPr lang="en-IN" dirty="0"/>
          </a:p>
        </p:txBody>
      </p:sp>
    </p:spTree>
    <p:extLst>
      <p:ext uri="{BB962C8B-B14F-4D97-AF65-F5344CB8AC3E}">
        <p14:creationId xmlns:p14="http://schemas.microsoft.com/office/powerpoint/2010/main" val="29319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DA73-5689-F8FD-6B7B-B24B3440E2C6}"/>
              </a:ext>
            </a:extLst>
          </p:cNvPr>
          <p:cNvSpPr>
            <a:spLocks noGrp="1"/>
          </p:cNvSpPr>
          <p:nvPr>
            <p:ph type="title"/>
          </p:nvPr>
        </p:nvSpPr>
        <p:spPr>
          <a:xfrm>
            <a:off x="2592925" y="624110"/>
            <a:ext cx="8911687" cy="1008045"/>
          </a:xfrm>
        </p:spPr>
        <p:txBody>
          <a:bodyPr/>
          <a:lstStyle/>
          <a:p>
            <a:pPr algn="ctr"/>
            <a:r>
              <a:rPr lang="en-IN" dirty="0"/>
              <a:t>Public Recognition</a:t>
            </a:r>
          </a:p>
        </p:txBody>
      </p:sp>
      <p:sp>
        <p:nvSpPr>
          <p:cNvPr id="3" name="Content Placeholder 2">
            <a:extLst>
              <a:ext uri="{FF2B5EF4-FFF2-40B4-BE49-F238E27FC236}">
                <a16:creationId xmlns:a16="http://schemas.microsoft.com/office/drawing/2014/main" id="{C0CC7D52-376F-57B0-3F1F-76E6BBD31591}"/>
              </a:ext>
            </a:extLst>
          </p:cNvPr>
          <p:cNvSpPr>
            <a:spLocks noGrp="1"/>
          </p:cNvSpPr>
          <p:nvPr>
            <p:ph idx="1"/>
          </p:nvPr>
        </p:nvSpPr>
        <p:spPr>
          <a:xfrm>
            <a:off x="2589212" y="1858297"/>
            <a:ext cx="8915400" cy="4660490"/>
          </a:xfrm>
        </p:spPr>
        <p:txBody>
          <a:bodyPr/>
          <a:lstStyle/>
          <a:p>
            <a:r>
              <a:rPr lang="en-US" dirty="0"/>
              <a:t>Blue-collar workers tend to value the opinion of their peers more than management, and this is important to note in case you are looking to implement a formal program.</a:t>
            </a:r>
          </a:p>
          <a:p>
            <a:r>
              <a:rPr lang="en-US" dirty="0"/>
              <a:t>Companies rewarding blue-collar workers should create systems that promote peer-to-peer recognition. Team exercises where top performance is publicly recognized and praised can be powerful.</a:t>
            </a:r>
            <a:endParaRPr lang="en-IN" dirty="0"/>
          </a:p>
        </p:txBody>
      </p:sp>
    </p:spTree>
    <p:extLst>
      <p:ext uri="{BB962C8B-B14F-4D97-AF65-F5344CB8AC3E}">
        <p14:creationId xmlns:p14="http://schemas.microsoft.com/office/powerpoint/2010/main" val="85297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4366-F89C-9563-C2A0-E2BA7C57DD14}"/>
              </a:ext>
            </a:extLst>
          </p:cNvPr>
          <p:cNvSpPr>
            <a:spLocks noGrp="1"/>
          </p:cNvSpPr>
          <p:nvPr>
            <p:ph type="title"/>
          </p:nvPr>
        </p:nvSpPr>
        <p:spPr>
          <a:xfrm>
            <a:off x="2592925" y="624110"/>
            <a:ext cx="8911687" cy="1076871"/>
          </a:xfrm>
        </p:spPr>
        <p:txBody>
          <a:bodyPr/>
          <a:lstStyle/>
          <a:p>
            <a:pPr algn="ctr"/>
            <a:r>
              <a:rPr lang="en-IN" dirty="0"/>
              <a:t>Advance payments </a:t>
            </a:r>
          </a:p>
        </p:txBody>
      </p:sp>
      <p:sp>
        <p:nvSpPr>
          <p:cNvPr id="3" name="Content Placeholder 2">
            <a:extLst>
              <a:ext uri="{FF2B5EF4-FFF2-40B4-BE49-F238E27FC236}">
                <a16:creationId xmlns:a16="http://schemas.microsoft.com/office/drawing/2014/main" id="{759F037B-BE43-3D73-D11F-3BEC2D611FA1}"/>
              </a:ext>
            </a:extLst>
          </p:cNvPr>
          <p:cNvSpPr>
            <a:spLocks noGrp="1"/>
          </p:cNvSpPr>
          <p:nvPr>
            <p:ph idx="1"/>
          </p:nvPr>
        </p:nvSpPr>
        <p:spPr>
          <a:xfrm>
            <a:off x="2589212" y="1976284"/>
            <a:ext cx="8915400" cy="4483510"/>
          </a:xfrm>
        </p:spPr>
        <p:txBody>
          <a:bodyPr/>
          <a:lstStyle/>
          <a:p>
            <a:r>
              <a:rPr lang="en-US" dirty="0"/>
              <a:t>Recovery of an advance of money given before employment began shall be made from the first payment of wages in respect of a complete wage-period</a:t>
            </a:r>
          </a:p>
          <a:p>
            <a:r>
              <a:rPr lang="en-US" dirty="0"/>
              <a:t>Recovery of an advance of money given after employment began shall be subject to conditions of the government.</a:t>
            </a:r>
          </a:p>
          <a:p>
            <a:r>
              <a:rPr lang="en-US" dirty="0"/>
              <a:t>Offering employees an advance in times of financial stress can boost employee morale and reduce turnover.</a:t>
            </a:r>
          </a:p>
          <a:p>
            <a:r>
              <a:rPr lang="en-US" dirty="0"/>
              <a:t>After paying the advance, you need to create a deduction for future payroll runs.</a:t>
            </a:r>
            <a:endParaRPr lang="en-IN" dirty="0"/>
          </a:p>
        </p:txBody>
      </p:sp>
    </p:spTree>
    <p:extLst>
      <p:ext uri="{BB962C8B-B14F-4D97-AF65-F5344CB8AC3E}">
        <p14:creationId xmlns:p14="http://schemas.microsoft.com/office/powerpoint/2010/main" val="142865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4EAE-39B3-794E-7D64-F8DD03127884}"/>
              </a:ext>
            </a:extLst>
          </p:cNvPr>
          <p:cNvSpPr>
            <a:spLocks noGrp="1"/>
          </p:cNvSpPr>
          <p:nvPr>
            <p:ph type="title"/>
          </p:nvPr>
        </p:nvSpPr>
        <p:spPr>
          <a:xfrm>
            <a:off x="2592925" y="624110"/>
            <a:ext cx="8911687" cy="1145696"/>
          </a:xfrm>
        </p:spPr>
        <p:txBody>
          <a:bodyPr/>
          <a:lstStyle/>
          <a:p>
            <a:endParaRPr lang="en-IN" dirty="0"/>
          </a:p>
        </p:txBody>
      </p:sp>
      <p:sp>
        <p:nvSpPr>
          <p:cNvPr id="3" name="Content Placeholder 2">
            <a:extLst>
              <a:ext uri="{FF2B5EF4-FFF2-40B4-BE49-F238E27FC236}">
                <a16:creationId xmlns:a16="http://schemas.microsoft.com/office/drawing/2014/main" id="{204B158C-4F50-5683-E760-D970E7E8168C}"/>
              </a:ext>
            </a:extLst>
          </p:cNvPr>
          <p:cNvSpPr>
            <a:spLocks noGrp="1"/>
          </p:cNvSpPr>
          <p:nvPr>
            <p:ph idx="1"/>
          </p:nvPr>
        </p:nvSpPr>
        <p:spPr>
          <a:xfrm>
            <a:off x="2589212" y="2005781"/>
            <a:ext cx="8915400" cy="4385187"/>
          </a:xfrm>
        </p:spPr>
        <p:txBody>
          <a:bodyPr/>
          <a:lstStyle/>
          <a:p>
            <a:r>
              <a:rPr lang="en-US" b="1" dirty="0"/>
              <a:t>Haryana PW Rules are complied and the </a:t>
            </a:r>
            <a:r>
              <a:rPr lang="en-US" b="1" dirty="0" err="1"/>
              <a:t>deuction</a:t>
            </a:r>
            <a:r>
              <a:rPr lang="en-US" b="1" dirty="0"/>
              <a:t> thereof falls within the said limits :</a:t>
            </a:r>
          </a:p>
          <a:p>
            <a:r>
              <a:rPr lang="en-US" b="1" dirty="0"/>
              <a:t> </a:t>
            </a:r>
            <a:r>
              <a:rPr lang="en-US" dirty="0"/>
              <a:t>However, care has to be taken so that the total amount of deductions which may be made in any wage-period from the wages of any employed person shall not exceed—</a:t>
            </a:r>
          </a:p>
          <a:p>
            <a:pPr>
              <a:buFont typeface="Wingdings" panose="05000000000000000000" pitchFamily="2" charset="2"/>
              <a:buChar char="ü"/>
            </a:pPr>
            <a:r>
              <a:rPr lang="en-US" dirty="0"/>
              <a:t>in cases where such deductions are wholly or partly made for payments to co-</a:t>
            </a:r>
            <a:r>
              <a:rPr lang="en-US" dirty="0" err="1"/>
              <a:t>perative</a:t>
            </a:r>
            <a:r>
              <a:rPr lang="en-US" dirty="0"/>
              <a:t> societies under clause of sub-section , seventy- five per cent, of such wages, </a:t>
            </a:r>
          </a:p>
          <a:p>
            <a:pPr>
              <a:buFont typeface="Wingdings" panose="05000000000000000000" pitchFamily="2" charset="2"/>
              <a:buChar char="ü"/>
            </a:pPr>
            <a:r>
              <a:rPr lang="en-US" dirty="0"/>
              <a:t> in any other case, fifty per cent, of such wages.</a:t>
            </a:r>
            <a:endParaRPr lang="en-IN" dirty="0"/>
          </a:p>
        </p:txBody>
      </p:sp>
    </p:spTree>
    <p:extLst>
      <p:ext uri="{BB962C8B-B14F-4D97-AF65-F5344CB8AC3E}">
        <p14:creationId xmlns:p14="http://schemas.microsoft.com/office/powerpoint/2010/main" val="4235521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4214-32D7-6A4D-F140-889742935547}"/>
              </a:ext>
            </a:extLst>
          </p:cNvPr>
          <p:cNvSpPr>
            <a:spLocks noGrp="1"/>
          </p:cNvSpPr>
          <p:nvPr>
            <p:ph type="title"/>
          </p:nvPr>
        </p:nvSpPr>
        <p:spPr>
          <a:xfrm>
            <a:off x="2592925" y="624110"/>
            <a:ext cx="9058301" cy="1280890"/>
          </a:xfrm>
        </p:spPr>
        <p:txBody>
          <a:bodyPr/>
          <a:lstStyle/>
          <a:p>
            <a:r>
              <a:rPr lang="en-IN" dirty="0"/>
              <a:t>Non-monetary perks and benefits</a:t>
            </a:r>
          </a:p>
        </p:txBody>
      </p:sp>
      <p:sp>
        <p:nvSpPr>
          <p:cNvPr id="3" name="Content Placeholder 2">
            <a:extLst>
              <a:ext uri="{FF2B5EF4-FFF2-40B4-BE49-F238E27FC236}">
                <a16:creationId xmlns:a16="http://schemas.microsoft.com/office/drawing/2014/main" id="{1D04F3AA-4DF4-60E1-C288-1CAD5A0F945F}"/>
              </a:ext>
            </a:extLst>
          </p:cNvPr>
          <p:cNvSpPr>
            <a:spLocks noGrp="1"/>
          </p:cNvSpPr>
          <p:nvPr>
            <p:ph idx="1"/>
          </p:nvPr>
        </p:nvSpPr>
        <p:spPr>
          <a:xfrm>
            <a:off x="2589212" y="1905000"/>
            <a:ext cx="8915400" cy="4006222"/>
          </a:xfrm>
        </p:spPr>
        <p:txBody>
          <a:bodyPr/>
          <a:lstStyle/>
          <a:p>
            <a:pPr marL="0" indent="0">
              <a:buNone/>
            </a:pPr>
            <a:r>
              <a:rPr lang="en-US" dirty="0"/>
              <a:t>It’s not possible to provide higher wages, the company may provide the following perks and benefits:</a:t>
            </a:r>
          </a:p>
          <a:p>
            <a:r>
              <a:rPr lang="en-US" dirty="0"/>
              <a:t>Paid vacation days Opportunities for growth </a:t>
            </a:r>
          </a:p>
          <a:p>
            <a:r>
              <a:rPr lang="en-US" dirty="0"/>
              <a:t>Affordable health insurance</a:t>
            </a:r>
          </a:p>
          <a:p>
            <a:r>
              <a:rPr lang="en-US" dirty="0"/>
              <a:t>Often even perks as little as free coffee can work wonders and make employees happy at work. Moreover, non-monetary perks are easy to implement and maintain.</a:t>
            </a:r>
            <a:endParaRPr lang="en-IN" dirty="0"/>
          </a:p>
        </p:txBody>
      </p:sp>
    </p:spTree>
    <p:extLst>
      <p:ext uri="{BB962C8B-B14F-4D97-AF65-F5344CB8AC3E}">
        <p14:creationId xmlns:p14="http://schemas.microsoft.com/office/powerpoint/2010/main" val="4147010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E513-20F5-A58E-7D9E-8BAB3F630097}"/>
              </a:ext>
            </a:extLst>
          </p:cNvPr>
          <p:cNvSpPr>
            <a:spLocks noGrp="1"/>
          </p:cNvSpPr>
          <p:nvPr>
            <p:ph type="title"/>
          </p:nvPr>
        </p:nvSpPr>
        <p:spPr>
          <a:xfrm>
            <a:off x="2592925" y="624110"/>
            <a:ext cx="8911687" cy="1145696"/>
          </a:xfrm>
        </p:spPr>
        <p:txBody>
          <a:bodyPr>
            <a:normAutofit fontScale="90000"/>
          </a:bodyPr>
          <a:lstStyle/>
          <a:p>
            <a:pPr algn="ctr"/>
            <a:r>
              <a:rPr lang="en-US" dirty="0"/>
              <a:t>Employee retention strategies for job satisfaction</a:t>
            </a:r>
            <a:endParaRPr lang="en-IN" dirty="0"/>
          </a:p>
        </p:txBody>
      </p:sp>
      <p:sp>
        <p:nvSpPr>
          <p:cNvPr id="3" name="Content Placeholder 2">
            <a:extLst>
              <a:ext uri="{FF2B5EF4-FFF2-40B4-BE49-F238E27FC236}">
                <a16:creationId xmlns:a16="http://schemas.microsoft.com/office/drawing/2014/main" id="{C4280B76-D5D5-6FF5-EA5A-56A04D40EF40}"/>
              </a:ext>
            </a:extLst>
          </p:cNvPr>
          <p:cNvSpPr>
            <a:spLocks noGrp="1"/>
          </p:cNvSpPr>
          <p:nvPr>
            <p:ph idx="1"/>
          </p:nvPr>
        </p:nvSpPr>
        <p:spPr>
          <a:xfrm>
            <a:off x="2589212" y="2296160"/>
            <a:ext cx="8915400" cy="4134136"/>
          </a:xfrm>
        </p:spPr>
        <p:txBody>
          <a:bodyPr/>
          <a:lstStyle/>
          <a:p>
            <a:r>
              <a:rPr lang="en-IN" dirty="0"/>
              <a:t>Onboarding and orientation</a:t>
            </a:r>
          </a:p>
          <a:p>
            <a:r>
              <a:rPr lang="en-IN" dirty="0"/>
              <a:t>Mentorship programs</a:t>
            </a:r>
          </a:p>
          <a:p>
            <a:r>
              <a:rPr lang="en-IN" dirty="0"/>
              <a:t>Employee compensation</a:t>
            </a:r>
          </a:p>
          <a:p>
            <a:r>
              <a:rPr lang="en-IN" dirty="0"/>
              <a:t>Perks</a:t>
            </a:r>
          </a:p>
          <a:p>
            <a:r>
              <a:rPr lang="en-IN" dirty="0"/>
              <a:t>Wellness offerings</a:t>
            </a:r>
          </a:p>
          <a:p>
            <a:r>
              <a:rPr lang="en-IN" dirty="0"/>
              <a:t>Communication</a:t>
            </a:r>
          </a:p>
          <a:p>
            <a:r>
              <a:rPr lang="en-IN" dirty="0"/>
              <a:t>Effective change management</a:t>
            </a:r>
          </a:p>
          <a:p>
            <a:pPr marL="0" indent="0">
              <a:buNone/>
            </a:pPr>
            <a:endParaRPr lang="en-IN" dirty="0"/>
          </a:p>
        </p:txBody>
      </p:sp>
    </p:spTree>
    <p:extLst>
      <p:ext uri="{BB962C8B-B14F-4D97-AF65-F5344CB8AC3E}">
        <p14:creationId xmlns:p14="http://schemas.microsoft.com/office/powerpoint/2010/main" val="4146178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ADF8-6C1A-0821-F3C5-D673E6D74A08}"/>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796B9539-057B-70DE-D9C4-BD56002340E9}"/>
              </a:ext>
            </a:extLst>
          </p:cNvPr>
          <p:cNvSpPr>
            <a:spLocks noGrp="1"/>
          </p:cNvSpPr>
          <p:nvPr>
            <p:ph idx="1"/>
          </p:nvPr>
        </p:nvSpPr>
        <p:spPr/>
        <p:txBody>
          <a:bodyPr/>
          <a:lstStyle/>
          <a:p>
            <a:r>
              <a:rPr lang="en-IN" dirty="0"/>
              <a:t>Continuous feedback on performance</a:t>
            </a:r>
          </a:p>
          <a:p>
            <a:r>
              <a:rPr lang="en-IN" dirty="0"/>
              <a:t>Training and development</a:t>
            </a:r>
          </a:p>
          <a:p>
            <a:r>
              <a:rPr lang="en-IN" dirty="0"/>
              <a:t>Recognition and rewards systems</a:t>
            </a:r>
          </a:p>
          <a:p>
            <a:r>
              <a:rPr lang="en-IN" dirty="0"/>
              <a:t>Work-life balance</a:t>
            </a:r>
          </a:p>
          <a:p>
            <a:r>
              <a:rPr lang="en-IN" dirty="0"/>
              <a:t>Flexible work arrangements</a:t>
            </a:r>
          </a:p>
          <a:p>
            <a:r>
              <a:rPr lang="en-IN" dirty="0"/>
              <a:t>An emphasis on teamwork</a:t>
            </a:r>
          </a:p>
          <a:p>
            <a:r>
              <a:rPr lang="en-IN" dirty="0"/>
              <a:t>Acknowledgement of milestones, big and small</a:t>
            </a:r>
          </a:p>
        </p:txBody>
      </p:sp>
    </p:spTree>
    <p:extLst>
      <p:ext uri="{BB962C8B-B14F-4D97-AF65-F5344CB8AC3E}">
        <p14:creationId xmlns:p14="http://schemas.microsoft.com/office/powerpoint/2010/main" val="319351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BBC7-2A1E-A046-7A88-3FA51ACB38CF}"/>
              </a:ext>
            </a:extLst>
          </p:cNvPr>
          <p:cNvSpPr>
            <a:spLocks noGrp="1"/>
          </p:cNvSpPr>
          <p:nvPr>
            <p:ph type="title"/>
          </p:nvPr>
        </p:nvSpPr>
        <p:spPr/>
        <p:txBody>
          <a:bodyPr/>
          <a:lstStyle/>
          <a:p>
            <a:pPr algn="ctr"/>
            <a:r>
              <a:rPr lang="en-IN" dirty="0"/>
              <a:t>Supplementary Benefits</a:t>
            </a:r>
          </a:p>
        </p:txBody>
      </p:sp>
      <p:sp>
        <p:nvSpPr>
          <p:cNvPr id="3" name="Content Placeholder 2">
            <a:extLst>
              <a:ext uri="{FF2B5EF4-FFF2-40B4-BE49-F238E27FC236}">
                <a16:creationId xmlns:a16="http://schemas.microsoft.com/office/drawing/2014/main" id="{BD2B8FAD-7DD8-9EDE-8465-03AA04C79717}"/>
              </a:ext>
            </a:extLst>
          </p:cNvPr>
          <p:cNvSpPr>
            <a:spLocks noGrp="1"/>
          </p:cNvSpPr>
          <p:nvPr>
            <p:ph idx="1"/>
          </p:nvPr>
        </p:nvSpPr>
        <p:spPr/>
        <p:txBody>
          <a:bodyPr/>
          <a:lstStyle/>
          <a:p>
            <a:r>
              <a:rPr lang="en-US" dirty="0"/>
              <a:t>Medical Insurance</a:t>
            </a:r>
          </a:p>
          <a:p>
            <a:r>
              <a:rPr lang="en-US" dirty="0"/>
              <a:t>Personal Accident Insurance</a:t>
            </a:r>
          </a:p>
          <a:p>
            <a:r>
              <a:rPr lang="en-US" dirty="0"/>
              <a:t>Life Insurance</a:t>
            </a:r>
          </a:p>
          <a:p>
            <a:r>
              <a:rPr lang="en-US" dirty="0"/>
              <a:t>Pensions/Retirement</a:t>
            </a:r>
          </a:p>
          <a:p>
            <a:r>
              <a:rPr lang="en-US" dirty="0"/>
              <a:t>Business Travel Accident</a:t>
            </a:r>
          </a:p>
          <a:p>
            <a:r>
              <a:rPr lang="en-US" dirty="0"/>
              <a:t>Short-Term Disability (Employee Income Protection Plan)</a:t>
            </a:r>
            <a:endParaRPr lang="en-IN" dirty="0"/>
          </a:p>
        </p:txBody>
      </p:sp>
    </p:spTree>
    <p:extLst>
      <p:ext uri="{BB962C8B-B14F-4D97-AF65-F5344CB8AC3E}">
        <p14:creationId xmlns:p14="http://schemas.microsoft.com/office/powerpoint/2010/main" val="238505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8648-7DE5-7072-0602-103E96636BD1}"/>
              </a:ext>
            </a:extLst>
          </p:cNvPr>
          <p:cNvSpPr>
            <a:spLocks noGrp="1"/>
          </p:cNvSpPr>
          <p:nvPr>
            <p:ph type="title"/>
          </p:nvPr>
        </p:nvSpPr>
        <p:spPr>
          <a:xfrm>
            <a:off x="2592925" y="624110"/>
            <a:ext cx="8911687" cy="1113250"/>
          </a:xfrm>
        </p:spPr>
        <p:txBody>
          <a:bodyPr/>
          <a:lstStyle/>
          <a:p>
            <a:pPr algn="ctr"/>
            <a:r>
              <a:rPr lang="en-US" dirty="0"/>
              <a:t>Physical and mental well being</a:t>
            </a:r>
            <a:endParaRPr lang="en-IN" dirty="0"/>
          </a:p>
        </p:txBody>
      </p:sp>
      <p:sp>
        <p:nvSpPr>
          <p:cNvPr id="3" name="Content Placeholder 2">
            <a:extLst>
              <a:ext uri="{FF2B5EF4-FFF2-40B4-BE49-F238E27FC236}">
                <a16:creationId xmlns:a16="http://schemas.microsoft.com/office/drawing/2014/main" id="{1F3DC82B-5FE7-C185-AAFF-DCAE06CF52D9}"/>
              </a:ext>
            </a:extLst>
          </p:cNvPr>
          <p:cNvSpPr>
            <a:spLocks noGrp="1"/>
          </p:cNvSpPr>
          <p:nvPr>
            <p:ph idx="1"/>
          </p:nvPr>
        </p:nvSpPr>
        <p:spPr>
          <a:xfrm>
            <a:off x="2589212" y="2011680"/>
            <a:ext cx="8915400" cy="3899542"/>
          </a:xfrm>
        </p:spPr>
        <p:txBody>
          <a:bodyPr/>
          <a:lstStyle/>
          <a:p>
            <a:r>
              <a:rPr lang="en-US" dirty="0"/>
              <a:t>Medical, dental, and vision insurance for employees and their families (available in markets where this is the norm)</a:t>
            </a:r>
          </a:p>
          <a:p>
            <a:r>
              <a:rPr lang="en-US" dirty="0"/>
              <a:t>Health care and dependent care flexible spending accounts</a:t>
            </a:r>
          </a:p>
          <a:p>
            <a:r>
              <a:rPr lang="en-US" dirty="0"/>
              <a:t>Disability insurance</a:t>
            </a:r>
          </a:p>
          <a:p>
            <a:r>
              <a:rPr lang="en-US" dirty="0"/>
              <a:t>Life insurance</a:t>
            </a:r>
            <a:endParaRPr lang="en-IN" dirty="0"/>
          </a:p>
        </p:txBody>
      </p:sp>
    </p:spTree>
    <p:extLst>
      <p:ext uri="{BB962C8B-B14F-4D97-AF65-F5344CB8AC3E}">
        <p14:creationId xmlns:p14="http://schemas.microsoft.com/office/powerpoint/2010/main" val="229794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422A-40BA-4C3A-E23F-5187AEBFB93B}"/>
              </a:ext>
            </a:extLst>
          </p:cNvPr>
          <p:cNvSpPr>
            <a:spLocks noGrp="1"/>
          </p:cNvSpPr>
          <p:nvPr>
            <p:ph type="title"/>
          </p:nvPr>
        </p:nvSpPr>
        <p:spPr/>
        <p:txBody>
          <a:bodyPr/>
          <a:lstStyle/>
          <a:p>
            <a:pPr algn="ctr"/>
            <a:r>
              <a:rPr lang="en-US" dirty="0"/>
              <a:t>Compensation and Retirement Contributions​​​​​​​</a:t>
            </a:r>
            <a:endParaRPr lang="en-IN" dirty="0"/>
          </a:p>
        </p:txBody>
      </p:sp>
      <p:sp>
        <p:nvSpPr>
          <p:cNvPr id="3" name="Content Placeholder 2">
            <a:extLst>
              <a:ext uri="{FF2B5EF4-FFF2-40B4-BE49-F238E27FC236}">
                <a16:creationId xmlns:a16="http://schemas.microsoft.com/office/drawing/2014/main" id="{3BA5E684-89D2-850B-0CC8-09B1B2D818F8}"/>
              </a:ext>
            </a:extLst>
          </p:cNvPr>
          <p:cNvSpPr>
            <a:spLocks noGrp="1"/>
          </p:cNvSpPr>
          <p:nvPr>
            <p:ph idx="1"/>
          </p:nvPr>
        </p:nvSpPr>
        <p:spPr>
          <a:xfrm>
            <a:off x="2589212" y="2306320"/>
            <a:ext cx="8915400" cy="3604902"/>
          </a:xfrm>
        </p:spPr>
        <p:txBody>
          <a:bodyPr/>
          <a:lstStyle/>
          <a:p>
            <a:r>
              <a:rPr lang="en-US" dirty="0"/>
              <a:t>​​​​​​​Competitive compensation</a:t>
            </a:r>
          </a:p>
          <a:p>
            <a:r>
              <a:rPr lang="en-US" dirty="0"/>
              <a:t>Recognition opportunities through our annual bonus process</a:t>
            </a:r>
          </a:p>
          <a:p>
            <a:r>
              <a:rPr lang="en-US" dirty="0"/>
              <a:t>Generous retirement savings</a:t>
            </a:r>
            <a:endParaRPr lang="en-IN" dirty="0"/>
          </a:p>
        </p:txBody>
      </p:sp>
    </p:spTree>
    <p:extLst>
      <p:ext uri="{BB962C8B-B14F-4D97-AF65-F5344CB8AC3E}">
        <p14:creationId xmlns:p14="http://schemas.microsoft.com/office/powerpoint/2010/main" val="1842403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75E4-56DA-8ACB-7525-9E2FF11B9230}"/>
              </a:ext>
            </a:extLst>
          </p:cNvPr>
          <p:cNvSpPr>
            <a:spLocks noGrp="1"/>
          </p:cNvSpPr>
          <p:nvPr>
            <p:ph type="title"/>
          </p:nvPr>
        </p:nvSpPr>
        <p:spPr/>
        <p:txBody>
          <a:bodyPr/>
          <a:lstStyle/>
          <a:p>
            <a:pPr algn="ctr"/>
            <a:r>
              <a:rPr lang="en-US" dirty="0"/>
              <a:t>Balance and Sustainable Working Norms</a:t>
            </a:r>
            <a:endParaRPr lang="en-IN" dirty="0"/>
          </a:p>
        </p:txBody>
      </p:sp>
      <p:sp>
        <p:nvSpPr>
          <p:cNvPr id="3" name="Content Placeholder 2">
            <a:extLst>
              <a:ext uri="{FF2B5EF4-FFF2-40B4-BE49-F238E27FC236}">
                <a16:creationId xmlns:a16="http://schemas.microsoft.com/office/drawing/2014/main" id="{478F3843-E646-56D7-5498-A5721EF9D8F6}"/>
              </a:ext>
            </a:extLst>
          </p:cNvPr>
          <p:cNvSpPr>
            <a:spLocks noGrp="1"/>
          </p:cNvSpPr>
          <p:nvPr>
            <p:ph idx="1"/>
          </p:nvPr>
        </p:nvSpPr>
        <p:spPr/>
        <p:txBody>
          <a:bodyPr/>
          <a:lstStyle/>
          <a:p>
            <a:r>
              <a:rPr lang="en-US" dirty="0"/>
              <a:t>Parental leave</a:t>
            </a:r>
          </a:p>
          <a:p>
            <a:r>
              <a:rPr lang="en-US" dirty="0"/>
              <a:t>Paid time off, including vacation, holidays, sick leave, and bereavement</a:t>
            </a:r>
          </a:p>
          <a:p>
            <a:r>
              <a:rPr lang="en-US" dirty="0"/>
              <a:t>Transportation benefits</a:t>
            </a:r>
          </a:p>
          <a:p>
            <a:r>
              <a:rPr lang="en-US" dirty="0"/>
              <a:t>Backup childcare</a:t>
            </a:r>
            <a:endParaRPr lang="en-IN" dirty="0"/>
          </a:p>
        </p:txBody>
      </p:sp>
    </p:spTree>
    <p:extLst>
      <p:ext uri="{BB962C8B-B14F-4D97-AF65-F5344CB8AC3E}">
        <p14:creationId xmlns:p14="http://schemas.microsoft.com/office/powerpoint/2010/main" val="2317961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44BD-F9C3-D56B-E71E-13BFA9ACB1E3}"/>
              </a:ext>
            </a:extLst>
          </p:cNvPr>
          <p:cNvSpPr>
            <a:spLocks noGrp="1"/>
          </p:cNvSpPr>
          <p:nvPr>
            <p:ph type="title"/>
          </p:nvPr>
        </p:nvSpPr>
        <p:spPr/>
        <p:txBody>
          <a:bodyPr/>
          <a:lstStyle/>
          <a:p>
            <a:pPr algn="ctr"/>
            <a:r>
              <a:rPr lang="en-US" dirty="0"/>
              <a:t>Career Growth and Community Support</a:t>
            </a:r>
            <a:endParaRPr lang="en-IN" dirty="0"/>
          </a:p>
        </p:txBody>
      </p:sp>
      <p:sp>
        <p:nvSpPr>
          <p:cNvPr id="3" name="Content Placeholder 2">
            <a:extLst>
              <a:ext uri="{FF2B5EF4-FFF2-40B4-BE49-F238E27FC236}">
                <a16:creationId xmlns:a16="http://schemas.microsoft.com/office/drawing/2014/main" id="{77E35D28-4044-AFD7-D645-95DC1E66D439}"/>
              </a:ext>
            </a:extLst>
          </p:cNvPr>
          <p:cNvSpPr>
            <a:spLocks noGrp="1"/>
          </p:cNvSpPr>
          <p:nvPr>
            <p:ph idx="1"/>
          </p:nvPr>
        </p:nvSpPr>
        <p:spPr/>
        <p:txBody>
          <a:bodyPr/>
          <a:lstStyle/>
          <a:p>
            <a:r>
              <a:rPr lang="en-US" dirty="0"/>
              <a:t>​Employee resource groups</a:t>
            </a:r>
          </a:p>
          <a:p>
            <a:r>
              <a:rPr lang="en-US" dirty="0"/>
              <a:t>Continuing education and volunteer time</a:t>
            </a:r>
          </a:p>
          <a:p>
            <a:r>
              <a:rPr lang="en-US" dirty="0"/>
              <a:t>Office events/programs and healthy food and drink options</a:t>
            </a:r>
          </a:p>
          <a:p>
            <a:r>
              <a:rPr lang="en-US" dirty="0"/>
              <a:t>Discounts, perks, and recognition</a:t>
            </a:r>
            <a:endParaRPr lang="en-IN" dirty="0"/>
          </a:p>
        </p:txBody>
      </p:sp>
    </p:spTree>
    <p:extLst>
      <p:ext uri="{BB962C8B-B14F-4D97-AF65-F5344CB8AC3E}">
        <p14:creationId xmlns:p14="http://schemas.microsoft.com/office/powerpoint/2010/main" val="582535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6A006-8AA0-C665-42D4-3A0E1BF80649}"/>
              </a:ext>
            </a:extLst>
          </p:cNvPr>
          <p:cNvSpPr>
            <a:spLocks noGrp="1"/>
          </p:cNvSpPr>
          <p:nvPr>
            <p:ph type="title"/>
          </p:nvPr>
        </p:nvSpPr>
        <p:spPr/>
        <p:txBody>
          <a:bodyPr/>
          <a:lstStyle/>
          <a:p>
            <a:pPr algn="ctr"/>
            <a:r>
              <a:rPr lang="en-IN" dirty="0"/>
              <a:t>Attract employees to business</a:t>
            </a:r>
          </a:p>
        </p:txBody>
      </p:sp>
      <p:sp>
        <p:nvSpPr>
          <p:cNvPr id="3" name="Content Placeholder 2">
            <a:extLst>
              <a:ext uri="{FF2B5EF4-FFF2-40B4-BE49-F238E27FC236}">
                <a16:creationId xmlns:a16="http://schemas.microsoft.com/office/drawing/2014/main" id="{80D0E76E-3C3D-CB9D-FB88-7C1651978AE3}"/>
              </a:ext>
            </a:extLst>
          </p:cNvPr>
          <p:cNvSpPr>
            <a:spLocks noGrp="1"/>
          </p:cNvSpPr>
          <p:nvPr>
            <p:ph idx="1"/>
          </p:nvPr>
        </p:nvSpPr>
        <p:spPr/>
        <p:txBody>
          <a:bodyPr/>
          <a:lstStyle/>
          <a:p>
            <a:r>
              <a:rPr lang="en-US" dirty="0"/>
              <a:t>Offer Appealing Benefits and Perks</a:t>
            </a:r>
          </a:p>
          <a:p>
            <a:r>
              <a:rPr lang="en-US" dirty="0"/>
              <a:t>Use Modern Technology</a:t>
            </a:r>
          </a:p>
          <a:p>
            <a:r>
              <a:rPr lang="en-US" dirty="0"/>
              <a:t>Reach Out to Employees That Will Benefit Company</a:t>
            </a:r>
          </a:p>
          <a:p>
            <a:r>
              <a:rPr lang="en-US" dirty="0"/>
              <a:t>Offer Current Employees Referral Bonuses</a:t>
            </a:r>
          </a:p>
          <a:p>
            <a:r>
              <a:rPr lang="en-US" dirty="0"/>
              <a:t>Provide Room for Growth Within Company</a:t>
            </a:r>
          </a:p>
          <a:p>
            <a:r>
              <a:rPr lang="en-US" dirty="0"/>
              <a:t>Retaining Current Employees</a:t>
            </a:r>
          </a:p>
          <a:p>
            <a:r>
              <a:rPr lang="en-US" dirty="0"/>
              <a:t>Offer a Flexible Schedule</a:t>
            </a:r>
            <a:endParaRPr lang="en-IN" dirty="0"/>
          </a:p>
        </p:txBody>
      </p:sp>
    </p:spTree>
    <p:extLst>
      <p:ext uri="{BB962C8B-B14F-4D97-AF65-F5344CB8AC3E}">
        <p14:creationId xmlns:p14="http://schemas.microsoft.com/office/powerpoint/2010/main" val="108910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0062-B6E8-781E-4F09-E3033B6E97D7}"/>
              </a:ext>
            </a:extLst>
          </p:cNvPr>
          <p:cNvSpPr>
            <a:spLocks noGrp="1"/>
          </p:cNvSpPr>
          <p:nvPr>
            <p:ph type="title"/>
          </p:nvPr>
        </p:nvSpPr>
        <p:spPr/>
        <p:txBody>
          <a:bodyPr/>
          <a:lstStyle/>
          <a:p>
            <a:pPr algn="ctr"/>
            <a:r>
              <a:rPr lang="en-IN" dirty="0"/>
              <a:t>Few sources which are not included in taxation </a:t>
            </a:r>
          </a:p>
        </p:txBody>
      </p:sp>
      <p:sp>
        <p:nvSpPr>
          <p:cNvPr id="3" name="Content Placeholder 2">
            <a:extLst>
              <a:ext uri="{FF2B5EF4-FFF2-40B4-BE49-F238E27FC236}">
                <a16:creationId xmlns:a16="http://schemas.microsoft.com/office/drawing/2014/main" id="{050C7A55-61F6-1486-798B-088FFDFF31EA}"/>
              </a:ext>
            </a:extLst>
          </p:cNvPr>
          <p:cNvSpPr>
            <a:spLocks noGrp="1"/>
          </p:cNvSpPr>
          <p:nvPr>
            <p:ph idx="1"/>
          </p:nvPr>
        </p:nvSpPr>
        <p:spPr>
          <a:xfrm>
            <a:off x="2589212" y="2336800"/>
            <a:ext cx="8915400" cy="3574422"/>
          </a:xfrm>
        </p:spPr>
        <p:txBody>
          <a:bodyPr/>
          <a:lstStyle/>
          <a:p>
            <a:r>
              <a:rPr lang="en-IN" dirty="0"/>
              <a:t>Fixed deposit </a:t>
            </a:r>
          </a:p>
          <a:p>
            <a:r>
              <a:rPr lang="en-IN" dirty="0"/>
              <a:t>NSC interest </a:t>
            </a:r>
          </a:p>
          <a:p>
            <a:r>
              <a:rPr lang="en-IN" dirty="0"/>
              <a:t>Share investment</a:t>
            </a:r>
          </a:p>
          <a:p>
            <a:r>
              <a:rPr lang="en-IN" dirty="0"/>
              <a:t>House rent  </a:t>
            </a:r>
          </a:p>
        </p:txBody>
      </p:sp>
    </p:spTree>
    <p:extLst>
      <p:ext uri="{BB962C8B-B14F-4D97-AF65-F5344CB8AC3E}">
        <p14:creationId xmlns:p14="http://schemas.microsoft.com/office/powerpoint/2010/main" val="36791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52AD-86E1-6398-3B11-BA694C08A3A2}"/>
              </a:ext>
            </a:extLst>
          </p:cNvPr>
          <p:cNvSpPr>
            <a:spLocks noGrp="1"/>
          </p:cNvSpPr>
          <p:nvPr>
            <p:ph type="title"/>
          </p:nvPr>
        </p:nvSpPr>
        <p:spPr/>
        <p:txBody>
          <a:bodyPr/>
          <a:lstStyle/>
          <a:p>
            <a:pPr algn="ctr"/>
            <a:r>
              <a:rPr lang="en-US" dirty="0"/>
              <a:t>Competitive salary</a:t>
            </a:r>
            <a:endParaRPr lang="en-IN" dirty="0"/>
          </a:p>
        </p:txBody>
      </p:sp>
      <p:sp>
        <p:nvSpPr>
          <p:cNvPr id="3" name="Content Placeholder 2">
            <a:extLst>
              <a:ext uri="{FF2B5EF4-FFF2-40B4-BE49-F238E27FC236}">
                <a16:creationId xmlns:a16="http://schemas.microsoft.com/office/drawing/2014/main" id="{D9171008-4B30-69B2-35C7-BECB0C6AB635}"/>
              </a:ext>
            </a:extLst>
          </p:cNvPr>
          <p:cNvSpPr>
            <a:spLocks noGrp="1"/>
          </p:cNvSpPr>
          <p:nvPr>
            <p:ph idx="1"/>
          </p:nvPr>
        </p:nvSpPr>
        <p:spPr>
          <a:xfrm>
            <a:off x="2589212" y="2064774"/>
            <a:ext cx="8915400" cy="3846448"/>
          </a:xfrm>
        </p:spPr>
        <p:txBody>
          <a:bodyPr/>
          <a:lstStyle/>
          <a:p>
            <a:pPr marL="0" indent="0">
              <a:buNone/>
            </a:pPr>
            <a:r>
              <a:rPr lang="en-US" dirty="0"/>
              <a:t>Blue collar labor is physically demanding when compared to the work done by all other industries. Companies should pay wages that not only reflect the hours put in by the workers but also the efforts that go into their work. If the pay is less, the workers are more likely to feel disengaged and may probably even quit.</a:t>
            </a:r>
            <a:endParaRPr lang="en-IN" dirty="0"/>
          </a:p>
        </p:txBody>
      </p:sp>
    </p:spTree>
    <p:extLst>
      <p:ext uri="{BB962C8B-B14F-4D97-AF65-F5344CB8AC3E}">
        <p14:creationId xmlns:p14="http://schemas.microsoft.com/office/powerpoint/2010/main" val="280468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4BB7-505A-363B-216C-E54E0B7B95FF}"/>
              </a:ext>
            </a:extLst>
          </p:cNvPr>
          <p:cNvSpPr>
            <a:spLocks noGrp="1"/>
          </p:cNvSpPr>
          <p:nvPr>
            <p:ph type="title"/>
          </p:nvPr>
        </p:nvSpPr>
        <p:spPr/>
        <p:txBody>
          <a:bodyPr/>
          <a:lstStyle/>
          <a:p>
            <a:pPr algn="ctr"/>
            <a:r>
              <a:rPr lang="en-US" dirty="0"/>
              <a:t>Worker safety</a:t>
            </a:r>
            <a:endParaRPr lang="en-IN" dirty="0"/>
          </a:p>
        </p:txBody>
      </p:sp>
      <p:sp>
        <p:nvSpPr>
          <p:cNvPr id="3" name="Content Placeholder 2">
            <a:extLst>
              <a:ext uri="{FF2B5EF4-FFF2-40B4-BE49-F238E27FC236}">
                <a16:creationId xmlns:a16="http://schemas.microsoft.com/office/drawing/2014/main" id="{60C94451-0FAA-5BBC-71C0-5B6744FDCD98}"/>
              </a:ext>
            </a:extLst>
          </p:cNvPr>
          <p:cNvSpPr>
            <a:spLocks noGrp="1"/>
          </p:cNvSpPr>
          <p:nvPr>
            <p:ph idx="1"/>
          </p:nvPr>
        </p:nvSpPr>
        <p:spPr>
          <a:xfrm>
            <a:off x="2589212" y="2054942"/>
            <a:ext cx="8915400" cy="3856280"/>
          </a:xfrm>
        </p:spPr>
        <p:txBody>
          <a:bodyPr/>
          <a:lstStyle/>
          <a:p>
            <a:pPr marL="0" indent="0">
              <a:buNone/>
            </a:pPr>
            <a:r>
              <a:rPr lang="en-US" dirty="0"/>
              <a:t>There are several reasons why companies should focus on creating a safe environment for workers. Invest in high-quality safety gear and conduct regular QA tests. Sometimes a gesture as little as having an air-conditioned break room and work wonders for workers working outside in the summer heat.</a:t>
            </a:r>
            <a:endParaRPr lang="en-IN" dirty="0"/>
          </a:p>
        </p:txBody>
      </p:sp>
    </p:spTree>
    <p:extLst>
      <p:ext uri="{BB962C8B-B14F-4D97-AF65-F5344CB8AC3E}">
        <p14:creationId xmlns:p14="http://schemas.microsoft.com/office/powerpoint/2010/main" val="404301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5E7A-FD1A-9F3E-1BEA-66B23BCDF15B}"/>
              </a:ext>
            </a:extLst>
          </p:cNvPr>
          <p:cNvSpPr>
            <a:spLocks noGrp="1"/>
          </p:cNvSpPr>
          <p:nvPr>
            <p:ph type="title"/>
          </p:nvPr>
        </p:nvSpPr>
        <p:spPr/>
        <p:txBody>
          <a:bodyPr/>
          <a:lstStyle/>
          <a:p>
            <a:pPr algn="ctr"/>
            <a:r>
              <a:rPr lang="en-IN" dirty="0"/>
              <a:t>Personalised Insurance Policies</a:t>
            </a:r>
          </a:p>
        </p:txBody>
      </p:sp>
      <p:sp>
        <p:nvSpPr>
          <p:cNvPr id="3" name="Content Placeholder 2">
            <a:extLst>
              <a:ext uri="{FF2B5EF4-FFF2-40B4-BE49-F238E27FC236}">
                <a16:creationId xmlns:a16="http://schemas.microsoft.com/office/drawing/2014/main" id="{3B79C821-B96D-830A-6FCD-6B3F52027628}"/>
              </a:ext>
            </a:extLst>
          </p:cNvPr>
          <p:cNvSpPr>
            <a:spLocks noGrp="1"/>
          </p:cNvSpPr>
          <p:nvPr>
            <p:ph idx="1"/>
          </p:nvPr>
        </p:nvSpPr>
        <p:spPr>
          <a:xfrm>
            <a:off x="2589212" y="1905000"/>
            <a:ext cx="8915400" cy="4006222"/>
          </a:xfrm>
        </p:spPr>
        <p:txBody>
          <a:bodyPr>
            <a:normAutofit fontScale="92500" lnSpcReduction="10000"/>
          </a:bodyPr>
          <a:lstStyle/>
          <a:p>
            <a:r>
              <a:rPr lang="en-US" dirty="0"/>
              <a:t>Recent events and workforce changes have created new job insurance expectations. Company can provide workers with the flexibility to choose their insurance benefits, terms, and conditions. </a:t>
            </a:r>
          </a:p>
          <a:p>
            <a:r>
              <a:rPr lang="en-US" dirty="0"/>
              <a:t>For instance, workers should be able to include their family members, and opt for riders like critical illness benefit, or family income benefit. Jobs carrying high-risk factors where workers can injure themselves must come with accidental coverage. </a:t>
            </a:r>
          </a:p>
          <a:p>
            <a:r>
              <a:rPr lang="en-US" dirty="0"/>
              <a:t>This means employers will need to offer flexible, on-demand insurance solutions to workers. For many companies, this means ensuring the insurers have all the data required and fully understand the risks they want to cover. </a:t>
            </a:r>
          </a:p>
          <a:p>
            <a:r>
              <a:rPr lang="en-US" dirty="0"/>
              <a:t>Inefficient worker data collection practices won’t suffice in this process.</a:t>
            </a:r>
          </a:p>
          <a:p>
            <a:r>
              <a:rPr lang="en-US" dirty="0"/>
              <a:t>Insurance complexities will increase the brand </a:t>
            </a:r>
            <a:r>
              <a:rPr lang="en-US" dirty="0" err="1"/>
              <a:t>awarness</a:t>
            </a:r>
            <a:r>
              <a:rPr lang="en-US" dirty="0"/>
              <a:t> too. To enable a standard process, quality of service, and uniform coverage, they will need a centralized system.</a:t>
            </a:r>
            <a:endParaRPr lang="en-IN" dirty="0"/>
          </a:p>
        </p:txBody>
      </p:sp>
    </p:spTree>
    <p:extLst>
      <p:ext uri="{BB962C8B-B14F-4D97-AF65-F5344CB8AC3E}">
        <p14:creationId xmlns:p14="http://schemas.microsoft.com/office/powerpoint/2010/main" val="363419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760D-1F76-1819-6829-2B068FA8951C}"/>
              </a:ext>
            </a:extLst>
          </p:cNvPr>
          <p:cNvSpPr>
            <a:spLocks noGrp="1"/>
          </p:cNvSpPr>
          <p:nvPr>
            <p:ph type="title"/>
          </p:nvPr>
        </p:nvSpPr>
        <p:spPr>
          <a:xfrm>
            <a:off x="2592925" y="624110"/>
            <a:ext cx="8911687" cy="1116200"/>
          </a:xfrm>
        </p:spPr>
        <p:txBody>
          <a:bodyPr>
            <a:normAutofit fontScale="90000"/>
          </a:bodyPr>
          <a:lstStyle/>
          <a:p>
            <a:r>
              <a:rPr lang="en-US" dirty="0"/>
              <a:t>High Demand for Smooth Digital Experience</a:t>
            </a:r>
            <a:endParaRPr lang="en-IN" dirty="0"/>
          </a:p>
        </p:txBody>
      </p:sp>
      <p:sp>
        <p:nvSpPr>
          <p:cNvPr id="3" name="Content Placeholder 2">
            <a:extLst>
              <a:ext uri="{FF2B5EF4-FFF2-40B4-BE49-F238E27FC236}">
                <a16:creationId xmlns:a16="http://schemas.microsoft.com/office/drawing/2014/main" id="{AEFEC8BF-01B2-CB68-B0D1-6821586B1E18}"/>
              </a:ext>
            </a:extLst>
          </p:cNvPr>
          <p:cNvSpPr>
            <a:spLocks noGrp="1"/>
          </p:cNvSpPr>
          <p:nvPr>
            <p:ph idx="1"/>
          </p:nvPr>
        </p:nvSpPr>
        <p:spPr>
          <a:xfrm>
            <a:off x="2589212" y="1976284"/>
            <a:ext cx="8915400" cy="3934938"/>
          </a:xfrm>
        </p:spPr>
        <p:txBody>
          <a:bodyPr/>
          <a:lstStyle/>
          <a:p>
            <a:r>
              <a:rPr lang="en-US" dirty="0"/>
              <a:t> Digital transformation is a high priority nowadays. Companies are already upskilling and re-skilling workers to handle new job roles. When every aspect of their work is going online, insurance offerings must be digitalized too.</a:t>
            </a:r>
          </a:p>
          <a:p>
            <a:r>
              <a:rPr lang="en-US" dirty="0"/>
              <a:t>Workers have to rely on an insurer’s online capabilities if they don’t have a workforce management system. This renders them incapable of tracking  and employee feedback. </a:t>
            </a:r>
          </a:p>
          <a:p>
            <a:r>
              <a:rPr lang="en-US" dirty="0"/>
              <a:t>Those who might want to create their own apps to enable a </a:t>
            </a:r>
            <a:r>
              <a:rPr lang="en-US" dirty="0" err="1"/>
              <a:t>digitised</a:t>
            </a:r>
            <a:r>
              <a:rPr lang="en-US" dirty="0"/>
              <a:t> process will face higher costs. </a:t>
            </a:r>
            <a:endParaRPr lang="en-IN" dirty="0"/>
          </a:p>
        </p:txBody>
      </p:sp>
    </p:spTree>
    <p:extLst>
      <p:ext uri="{BB962C8B-B14F-4D97-AF65-F5344CB8AC3E}">
        <p14:creationId xmlns:p14="http://schemas.microsoft.com/office/powerpoint/2010/main" val="301777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D86B-616C-D75F-EFB2-B099CDEDE7C7}"/>
              </a:ext>
            </a:extLst>
          </p:cNvPr>
          <p:cNvSpPr>
            <a:spLocks noGrp="1"/>
          </p:cNvSpPr>
          <p:nvPr>
            <p:ph type="title"/>
          </p:nvPr>
        </p:nvSpPr>
        <p:spPr/>
        <p:txBody>
          <a:bodyPr/>
          <a:lstStyle/>
          <a:p>
            <a:pPr algn="ctr"/>
            <a:r>
              <a:rPr lang="en-IN" dirty="0"/>
              <a:t>Readily Available Information</a:t>
            </a:r>
          </a:p>
        </p:txBody>
      </p:sp>
      <p:sp>
        <p:nvSpPr>
          <p:cNvPr id="3" name="Content Placeholder 2">
            <a:extLst>
              <a:ext uri="{FF2B5EF4-FFF2-40B4-BE49-F238E27FC236}">
                <a16:creationId xmlns:a16="http://schemas.microsoft.com/office/drawing/2014/main" id="{F2CD23CF-F066-FD4B-ABC1-1829F051D493}"/>
              </a:ext>
            </a:extLst>
          </p:cNvPr>
          <p:cNvSpPr>
            <a:spLocks noGrp="1"/>
          </p:cNvSpPr>
          <p:nvPr>
            <p:ph idx="1"/>
          </p:nvPr>
        </p:nvSpPr>
        <p:spPr>
          <a:xfrm>
            <a:off x="2589212" y="1905000"/>
            <a:ext cx="8915400" cy="4006222"/>
          </a:xfrm>
        </p:spPr>
        <p:txBody>
          <a:bodyPr/>
          <a:lstStyle/>
          <a:p>
            <a:r>
              <a:rPr lang="en-US" dirty="0"/>
              <a:t>Many companies today have a distributed workforce, and it’s difficult for workers to find solutions while they complete their shifts.</a:t>
            </a:r>
          </a:p>
          <a:p>
            <a:r>
              <a:rPr lang="en-US" dirty="0"/>
              <a:t>It’s important to provide workers with the necessary resources to know about:  various insurance products, processes involved, document requirements, and more. </a:t>
            </a:r>
          </a:p>
          <a:p>
            <a:r>
              <a:rPr lang="en-US" dirty="0"/>
              <a:t>This information needs to be available at their fingertips in their mother tongues, to avoid confusion and misinformation.</a:t>
            </a:r>
            <a:endParaRPr lang="en-IN" dirty="0"/>
          </a:p>
        </p:txBody>
      </p:sp>
    </p:spTree>
    <p:extLst>
      <p:ext uri="{BB962C8B-B14F-4D97-AF65-F5344CB8AC3E}">
        <p14:creationId xmlns:p14="http://schemas.microsoft.com/office/powerpoint/2010/main" val="158710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5ED8-9803-FA07-DC0D-5C16F42861E4}"/>
              </a:ext>
            </a:extLst>
          </p:cNvPr>
          <p:cNvSpPr>
            <a:spLocks noGrp="1"/>
          </p:cNvSpPr>
          <p:nvPr>
            <p:ph type="title"/>
          </p:nvPr>
        </p:nvSpPr>
        <p:spPr>
          <a:xfrm>
            <a:off x="2592925" y="624110"/>
            <a:ext cx="8911687" cy="4164200"/>
          </a:xfrm>
        </p:spPr>
        <p:txBody>
          <a:bodyPr/>
          <a:lstStyle/>
          <a:p>
            <a:br>
              <a:rPr lang="en-IN" dirty="0"/>
            </a:br>
            <a:br>
              <a:rPr lang="en-IN" dirty="0"/>
            </a:br>
            <a:r>
              <a:rPr lang="en-US" dirty="0"/>
              <a:t>Non-Negotiable Demands fulfilling for Blue-Collar Workforce</a:t>
            </a:r>
            <a:endParaRPr lang="en-IN" dirty="0"/>
          </a:p>
        </p:txBody>
      </p:sp>
      <p:sp>
        <p:nvSpPr>
          <p:cNvPr id="3" name="Content Placeholder 2">
            <a:extLst>
              <a:ext uri="{FF2B5EF4-FFF2-40B4-BE49-F238E27FC236}">
                <a16:creationId xmlns:a16="http://schemas.microsoft.com/office/drawing/2014/main" id="{346F2E38-A0E8-9192-4EE4-F6CA0BF42D14}"/>
              </a:ext>
            </a:extLst>
          </p:cNvPr>
          <p:cNvSpPr>
            <a:spLocks noGrp="1"/>
          </p:cNvSpPr>
          <p:nvPr>
            <p:ph idx="1"/>
          </p:nvPr>
        </p:nvSpPr>
        <p:spPr>
          <a:xfrm>
            <a:off x="2589212" y="5476568"/>
            <a:ext cx="8915400" cy="434654"/>
          </a:xfrm>
        </p:spPr>
        <p:txBody>
          <a:bodyPr>
            <a:normAutofit/>
          </a:bodyPr>
          <a:lstStyle/>
          <a:p>
            <a:endParaRPr lang="en-IN" dirty="0"/>
          </a:p>
        </p:txBody>
      </p:sp>
    </p:spTree>
    <p:extLst>
      <p:ext uri="{BB962C8B-B14F-4D97-AF65-F5344CB8AC3E}">
        <p14:creationId xmlns:p14="http://schemas.microsoft.com/office/powerpoint/2010/main" val="52764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A500-238E-20E0-A595-5D8F88F0E8B8}"/>
              </a:ext>
            </a:extLst>
          </p:cNvPr>
          <p:cNvSpPr>
            <a:spLocks noGrp="1"/>
          </p:cNvSpPr>
          <p:nvPr>
            <p:ph type="title"/>
          </p:nvPr>
        </p:nvSpPr>
        <p:spPr>
          <a:xfrm>
            <a:off x="2592925" y="624110"/>
            <a:ext cx="8911687" cy="1067038"/>
          </a:xfrm>
        </p:spPr>
        <p:txBody>
          <a:bodyPr/>
          <a:lstStyle/>
          <a:p>
            <a:pPr algn="ctr"/>
            <a:r>
              <a:rPr lang="en-IN" dirty="0"/>
              <a:t>Employee Benefits </a:t>
            </a:r>
          </a:p>
        </p:txBody>
      </p:sp>
      <p:sp>
        <p:nvSpPr>
          <p:cNvPr id="3" name="Content Placeholder 2">
            <a:extLst>
              <a:ext uri="{FF2B5EF4-FFF2-40B4-BE49-F238E27FC236}">
                <a16:creationId xmlns:a16="http://schemas.microsoft.com/office/drawing/2014/main" id="{76A0756C-076F-7BF7-3DDC-C4BA48CBCF50}"/>
              </a:ext>
            </a:extLst>
          </p:cNvPr>
          <p:cNvSpPr>
            <a:spLocks noGrp="1"/>
          </p:cNvSpPr>
          <p:nvPr>
            <p:ph idx="1"/>
          </p:nvPr>
        </p:nvSpPr>
        <p:spPr>
          <a:xfrm>
            <a:off x="2589212" y="1927123"/>
            <a:ext cx="8915400" cy="3984099"/>
          </a:xfrm>
        </p:spPr>
        <p:txBody>
          <a:bodyPr/>
          <a:lstStyle/>
          <a:p>
            <a:r>
              <a:rPr lang="en-US" dirty="0"/>
              <a:t>They are working daily at a huge risk to their overall health, which their salaries won’t cover.</a:t>
            </a:r>
          </a:p>
          <a:p>
            <a:r>
              <a:rPr lang="en-US" dirty="0"/>
              <a:t>Financial relief in form of life insurance, and health benefits will support the workforce.</a:t>
            </a:r>
          </a:p>
          <a:p>
            <a:r>
              <a:rPr lang="en-US" dirty="0"/>
              <a:t> Companies can improve their lifestyle to enable better productivity in the workplace, and also ensure retention.</a:t>
            </a:r>
            <a:endParaRPr lang="en-IN" dirty="0"/>
          </a:p>
        </p:txBody>
      </p:sp>
    </p:spTree>
    <p:extLst>
      <p:ext uri="{BB962C8B-B14F-4D97-AF65-F5344CB8AC3E}">
        <p14:creationId xmlns:p14="http://schemas.microsoft.com/office/powerpoint/2010/main" val="1339655255"/>
      </p:ext>
    </p:extLst>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233</TotalTime>
  <Words>1476</Words>
  <Application>Microsoft Office PowerPoint</Application>
  <PresentationFormat>Widescreen</PresentationFormat>
  <Paragraphs>116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Century Gothic</vt:lpstr>
      <vt:lpstr>Wingdings</vt:lpstr>
      <vt:lpstr>Wingdings 3</vt:lpstr>
      <vt:lpstr>Wisp</vt:lpstr>
      <vt:lpstr>OUTSOURCING COMPANY </vt:lpstr>
      <vt:lpstr>Non-monetary perks and benefits</vt:lpstr>
      <vt:lpstr>Competitive salary</vt:lpstr>
      <vt:lpstr>Worker safety</vt:lpstr>
      <vt:lpstr>Personalised Insurance Policies</vt:lpstr>
      <vt:lpstr>High Demand for Smooth Digital Experience</vt:lpstr>
      <vt:lpstr>Readily Available Information</vt:lpstr>
      <vt:lpstr>  Non-Negotiable Demands fulfilling for Blue-Collar Workforce</vt:lpstr>
      <vt:lpstr>Employee Benefits </vt:lpstr>
      <vt:lpstr>Financial Wellness</vt:lpstr>
      <vt:lpstr>Safe and Economical Transportation</vt:lpstr>
      <vt:lpstr>Promotions </vt:lpstr>
      <vt:lpstr>Rewards and Recognition for Blue-Collar Employees</vt:lpstr>
      <vt:lpstr>Tangible Rewards</vt:lpstr>
      <vt:lpstr>Monetary Rewards</vt:lpstr>
      <vt:lpstr>Experiential Rewards</vt:lpstr>
      <vt:lpstr>Public Recognition</vt:lpstr>
      <vt:lpstr>Advance payments </vt:lpstr>
      <vt:lpstr>PowerPoint Presentation</vt:lpstr>
      <vt:lpstr>Employee retention strategies for job satisfaction</vt:lpstr>
      <vt:lpstr>CONTD…</vt:lpstr>
      <vt:lpstr>Supplementary Benefits</vt:lpstr>
      <vt:lpstr>Physical and mental well being</vt:lpstr>
      <vt:lpstr>Compensation and Retirement Contributions​​​​​​​</vt:lpstr>
      <vt:lpstr>Balance and Sustainable Working Norms</vt:lpstr>
      <vt:lpstr>Career Growth and Community Support</vt:lpstr>
      <vt:lpstr>Attract employees to business</vt:lpstr>
      <vt:lpstr>Few sources which are not included in taxation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Smriti Ghosh</dc:creator>
  <cp:lastModifiedBy>Smriti Ghosh</cp:lastModifiedBy>
  <cp:revision>9</cp:revision>
  <dcterms:created xsi:type="dcterms:W3CDTF">2022-08-17T16:43:15Z</dcterms:created>
  <dcterms:modified xsi:type="dcterms:W3CDTF">2022-08-19T07:25:37Z</dcterms:modified>
</cp:coreProperties>
</file>