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3" r:id="rId2"/>
    <p:sldId id="264" r:id="rId3"/>
    <p:sldId id="265" r:id="rId4"/>
    <p:sldId id="266" r:id="rId5"/>
    <p:sldId id="267" r:id="rId6"/>
    <p:sldId id="268" r:id="rId7"/>
    <p:sldId id="269" r:id="rId8"/>
    <p:sldId id="270" r:id="rId9"/>
    <p:sldId id="257" r:id="rId10"/>
    <p:sldId id="262" r:id="rId11"/>
    <p:sldId id="259" r:id="rId12"/>
    <p:sldId id="285" r:id="rId13"/>
    <p:sldId id="261" r:id="rId14"/>
    <p:sldId id="258" r:id="rId15"/>
    <p:sldId id="271" r:id="rId16"/>
    <p:sldId id="272" r:id="rId17"/>
    <p:sldId id="273" r:id="rId18"/>
    <p:sldId id="286" r:id="rId19"/>
    <p:sldId id="275" r:id="rId20"/>
    <p:sldId id="276" r:id="rId21"/>
    <p:sldId id="277" r:id="rId22"/>
    <p:sldId id="278" r:id="rId23"/>
    <p:sldId id="279" r:id="rId24"/>
    <p:sldId id="280" r:id="rId25"/>
    <p:sldId id="281" r:id="rId26"/>
    <p:sldId id="282" r:id="rId27"/>
    <p:sldId id="283" r:id="rId28"/>
    <p:sldId id="284" r:id="rId29"/>
    <p:sldId id="28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主题样式 2 - 个性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主题样式 2 - 个性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79412"/>
  </p:normalViewPr>
  <p:slideViewPr>
    <p:cSldViewPr snapToGrid="0" snapToObjects="1">
      <p:cViewPr varScale="1">
        <p:scale>
          <a:sx n="54" d="100"/>
          <a:sy n="54" d="100"/>
        </p:scale>
        <p:origin x="10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93409-6D95-024C-B04C-DBEFD69CDCA3}" type="datetimeFigureOut">
              <a:rPr kumimoji="1" lang="zh-CN" altLang="en-US" smtClean="0"/>
              <a:t>2017/11/16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CE9A8-476E-CB44-8D8E-ED45E089CBAB}" type="slidenum">
              <a:rPr kumimoji="1" lang="zh-CN" altLang="en-US" smtClean="0"/>
              <a:t>‹#›</a:t>
            </a:fld>
            <a:endParaRPr kumimoji="1" lang="zh-CN" altLang="en-US"/>
          </a:p>
        </p:txBody>
      </p:sp>
    </p:spTree>
    <p:extLst>
      <p:ext uri="{BB962C8B-B14F-4D97-AF65-F5344CB8AC3E}">
        <p14:creationId xmlns:p14="http://schemas.microsoft.com/office/powerpoint/2010/main" val="55317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9CE9A8-476E-CB44-8D8E-ED45E089CBAB}" type="slidenum">
              <a:rPr kumimoji="1" lang="zh-CN" altLang="en-US" smtClean="0"/>
              <a:t>2</a:t>
            </a:fld>
            <a:endParaRPr kumimoji="1" lang="zh-CN" altLang="en-US"/>
          </a:p>
        </p:txBody>
      </p:sp>
    </p:spTree>
    <p:extLst>
      <p:ext uri="{BB962C8B-B14F-4D97-AF65-F5344CB8AC3E}">
        <p14:creationId xmlns:p14="http://schemas.microsoft.com/office/powerpoint/2010/main" val="856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9CE9A8-476E-CB44-8D8E-ED45E089CBAB}" type="slidenum">
              <a:rPr kumimoji="1" lang="zh-CN" altLang="en-US" smtClean="0"/>
              <a:t>10</a:t>
            </a:fld>
            <a:endParaRPr kumimoji="1" lang="zh-CN" altLang="en-US"/>
          </a:p>
        </p:txBody>
      </p:sp>
    </p:spTree>
    <p:extLst>
      <p:ext uri="{BB962C8B-B14F-4D97-AF65-F5344CB8AC3E}">
        <p14:creationId xmlns:p14="http://schemas.microsoft.com/office/powerpoint/2010/main" val="131948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 decision tree predicts whether a customer might buy a given watch at the online store. The nodes in this decision tree represent some of the attributes you’re analyzing; each is a score — of customer interest in watches, customer age, and customer salary.</a:t>
            </a:r>
          </a:p>
          <a:p>
            <a:r>
              <a:rPr lang="en-US" altLang="zh-CN" sz="1200" b="0" i="0" kern="1200" dirty="0">
                <a:solidFill>
                  <a:schemeClr val="tx1"/>
                </a:solidFill>
                <a:effectLst/>
                <a:latin typeface="+mn-lt"/>
                <a:ea typeface="+mn-ea"/>
                <a:cs typeface="+mn-cs"/>
              </a:rPr>
              <a:t>Applying the model to a new Customer X, you can trace a path from the root of the tree down to a decision tree’s leaf (yes or no) that indicates and maps how that customer would behave toward the watch being advertised.</a:t>
            </a:r>
          </a:p>
          <a:p>
            <a:endParaRPr kumimoji="1" lang="zh-CN" altLang="en-US" dirty="0"/>
          </a:p>
        </p:txBody>
      </p:sp>
      <p:sp>
        <p:nvSpPr>
          <p:cNvPr id="4" name="幻灯片编号占位符 3"/>
          <p:cNvSpPr>
            <a:spLocks noGrp="1"/>
          </p:cNvSpPr>
          <p:nvPr>
            <p:ph type="sldNum" sz="quarter" idx="10"/>
          </p:nvPr>
        </p:nvSpPr>
        <p:spPr/>
        <p:txBody>
          <a:bodyPr/>
          <a:lstStyle/>
          <a:p>
            <a:fld id="{EC9CE9A8-476E-CB44-8D8E-ED45E089CBAB}" type="slidenum">
              <a:rPr kumimoji="1" lang="zh-CN" altLang="en-US" smtClean="0"/>
              <a:t>13</a:t>
            </a:fld>
            <a:endParaRPr kumimoji="1" lang="zh-CN" altLang="en-US"/>
          </a:p>
        </p:txBody>
      </p:sp>
    </p:spTree>
    <p:extLst>
      <p:ext uri="{BB962C8B-B14F-4D97-AF65-F5344CB8AC3E}">
        <p14:creationId xmlns:p14="http://schemas.microsoft.com/office/powerpoint/2010/main" val="500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9CE9A8-476E-CB44-8D8E-ED45E089CBAB}" type="slidenum">
              <a:rPr kumimoji="1" lang="zh-CN" altLang="en-US" smtClean="0"/>
              <a:t>16</a:t>
            </a:fld>
            <a:endParaRPr kumimoji="1" lang="zh-CN" altLang="en-US"/>
          </a:p>
        </p:txBody>
      </p:sp>
    </p:spTree>
    <p:extLst>
      <p:ext uri="{BB962C8B-B14F-4D97-AF65-F5344CB8AC3E}">
        <p14:creationId xmlns:p14="http://schemas.microsoft.com/office/powerpoint/2010/main" val="207178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9CE9A8-476E-CB44-8D8E-ED45E089CBAB}" type="slidenum">
              <a:rPr kumimoji="1" lang="zh-CN" altLang="en-US" smtClean="0"/>
              <a:t>25</a:t>
            </a:fld>
            <a:endParaRPr kumimoji="1" lang="zh-CN" altLang="en-US"/>
          </a:p>
        </p:txBody>
      </p:sp>
    </p:spTree>
    <p:extLst>
      <p:ext uri="{BB962C8B-B14F-4D97-AF65-F5344CB8AC3E}">
        <p14:creationId xmlns:p14="http://schemas.microsoft.com/office/powerpoint/2010/main" val="31174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9CE9A8-476E-CB44-8D8E-ED45E089CBAB}" type="slidenum">
              <a:rPr kumimoji="1" lang="zh-CN" altLang="en-US" smtClean="0"/>
              <a:t>26</a:t>
            </a:fld>
            <a:endParaRPr kumimoji="1" lang="zh-CN" altLang="en-US"/>
          </a:p>
        </p:txBody>
      </p:sp>
    </p:spTree>
    <p:extLst>
      <p:ext uri="{BB962C8B-B14F-4D97-AF65-F5344CB8AC3E}">
        <p14:creationId xmlns:p14="http://schemas.microsoft.com/office/powerpoint/2010/main" val="14199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57980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669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203851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61576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23133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91440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75140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32553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64811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62380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414F325-DD59-0640-A012-6169E3A091A2}" type="datetimeFigureOut">
              <a:rPr kumimoji="1" lang="zh-CN" altLang="en-US" smtClean="0"/>
              <a:t>2017/11/16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101145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4F325-DD59-0640-A012-6169E3A091A2}" type="datetimeFigureOut">
              <a:rPr kumimoji="1" lang="zh-CN" altLang="en-US" smtClean="0"/>
              <a:t>2017/11/16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5EA2E-EF9E-5047-85D7-BE7485C3D746}" type="slidenum">
              <a:rPr kumimoji="1" lang="zh-CN" altLang="en-US" smtClean="0"/>
              <a:t>‹#›</a:t>
            </a:fld>
            <a:endParaRPr kumimoji="1" lang="zh-CN" altLang="en-US"/>
          </a:p>
        </p:txBody>
      </p:sp>
    </p:spTree>
    <p:extLst>
      <p:ext uri="{BB962C8B-B14F-4D97-AF65-F5344CB8AC3E}">
        <p14:creationId xmlns:p14="http://schemas.microsoft.com/office/powerpoint/2010/main" val="408397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pport.minitab.com/en-us/minitab/17/topic-library/basic-statistics-and-graphs/introductory-concepts/basic-concepts/parameters/" TargetMode="External"/><Relationship Id="rId2" Type="http://schemas.openxmlformats.org/officeDocument/2006/relationships/hyperlink" Target="http://blog.minitab.com/blog/adventures-in-statistics/regression-analysis-how-to-interpret-the-constant-y-intercept" TargetMode="External"/><Relationship Id="rId1" Type="http://schemas.openxmlformats.org/officeDocument/2006/relationships/slideLayout" Target="../slideLayouts/slideLayout2.xml"/><Relationship Id="rId4" Type="http://schemas.openxmlformats.org/officeDocument/2006/relationships/hyperlink" Target="http://support.minitab.com/en-us/minitab/17/topic-library/modeling-statistics/regression-and-correlation/regression-models/what-are-response-and-predictor-variable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blog.minitab.com/blog/adventures-in-statistics/how-to-predict-with-minitab-using-bmi-to-predict-the-body-fat-percentage-part-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file/d/1MpJguT37MqW60VPoz3EhWDfmhGrdhxuk/view?usp=sha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838200" y="998907"/>
            <a:ext cx="10515600" cy="4351338"/>
          </a:xfrm>
        </p:spPr>
        <p:txBody>
          <a:bodyPr/>
          <a:lstStyle/>
          <a:p>
            <a:pPr marL="0" indent="0" algn="ctr">
              <a:buNone/>
            </a:pPr>
            <a:r>
              <a:rPr lang="en-US" altLang="zh-CN" sz="6600" b="1" dirty="0"/>
              <a:t>PREDICTIVE ANALYSIS</a:t>
            </a:r>
          </a:p>
          <a:p>
            <a:pPr marL="0" indent="0" algn="ctr">
              <a:buNone/>
            </a:pPr>
            <a:r>
              <a:rPr lang="en-US" altLang="zh-CN" sz="3200" b="1" dirty="0"/>
              <a:t>(Techniques and Applications)</a:t>
            </a:r>
          </a:p>
          <a:p>
            <a:pPr algn="ctr"/>
            <a:endParaRPr lang="en-US" altLang="zh-CN" sz="3200" b="1" dirty="0"/>
          </a:p>
          <a:p>
            <a:pPr marL="0" indent="0" algn="ctr">
              <a:buNone/>
            </a:pPr>
            <a:r>
              <a:rPr lang="en-US" altLang="zh-CN" b="1" dirty="0" err="1"/>
              <a:t>Suraj</a:t>
            </a:r>
            <a:r>
              <a:rPr lang="en-US" altLang="zh-CN" b="1" dirty="0"/>
              <a:t> </a:t>
            </a:r>
            <a:r>
              <a:rPr lang="en-US" altLang="zh-CN" b="1" dirty="0" err="1"/>
              <a:t>Naikwade</a:t>
            </a:r>
            <a:endParaRPr lang="en-US" altLang="zh-CN" b="1" dirty="0"/>
          </a:p>
          <a:p>
            <a:pPr marL="0" indent="0" algn="ctr">
              <a:buNone/>
            </a:pPr>
            <a:r>
              <a:rPr lang="en-US" altLang="zh-CN" b="1" dirty="0"/>
              <a:t>Shaosheng Yin</a:t>
            </a:r>
          </a:p>
          <a:p>
            <a:pPr marL="0" indent="0" algn="ctr">
              <a:buNone/>
            </a:pPr>
            <a:r>
              <a:rPr lang="en-US" altLang="zh-CN" b="1" dirty="0" err="1"/>
              <a:t>Yarshil</a:t>
            </a:r>
            <a:r>
              <a:rPr lang="en-US" altLang="zh-CN" b="1" dirty="0"/>
              <a:t> Shah</a:t>
            </a:r>
            <a:endParaRPr lang="en-US" altLang="zh-CN" dirty="0"/>
          </a:p>
          <a:p>
            <a:endParaRPr kumimoji="1" lang="zh-CN" altLang="en-US" dirty="0"/>
          </a:p>
        </p:txBody>
      </p:sp>
    </p:spTree>
    <p:extLst>
      <p:ext uri="{BB962C8B-B14F-4D97-AF65-F5344CB8AC3E}">
        <p14:creationId xmlns:p14="http://schemas.microsoft.com/office/powerpoint/2010/main" val="175476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kumimoji="1" lang="en-US" altLang="zh-CN" dirty="0">
                <a:solidFill>
                  <a:schemeClr val="accent1"/>
                </a:solidFill>
              </a:rPr>
              <a:t>Advantage</a:t>
            </a:r>
            <a:r>
              <a:rPr kumimoji="1" lang="zh-CN" altLang="en-US" dirty="0">
                <a:solidFill>
                  <a:schemeClr val="accent1"/>
                </a:solidFill>
              </a:rPr>
              <a:t> </a:t>
            </a:r>
            <a:r>
              <a:rPr kumimoji="1" lang="en-US" altLang="zh-CN" dirty="0">
                <a:solidFill>
                  <a:schemeClr val="accent1"/>
                </a:solidFill>
              </a:rPr>
              <a:t>of Decision Tree</a:t>
            </a:r>
            <a:endParaRPr kumimoji="1" lang="zh-CN" altLang="en-US" dirty="0">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2400"/>
              <a:t>Interpretable at a glance</a:t>
            </a:r>
          </a:p>
          <a:p>
            <a:r>
              <a:rPr lang="en-US" altLang="zh-CN" sz="2400"/>
              <a:t>Suitable for handling both categorical and quantitative values</a:t>
            </a:r>
          </a:p>
          <a:p>
            <a:r>
              <a:rPr lang="en-US" altLang="zh-CN" sz="2400"/>
              <a:t>Universal for solving both classification and regression problems</a:t>
            </a:r>
          </a:p>
          <a:p>
            <a:r>
              <a:rPr lang="en-US" altLang="zh-CN" sz="2400"/>
              <a:t>Capable of handling missing values in attributes and filling them in with the most probable value</a:t>
            </a:r>
          </a:p>
          <a:p>
            <a:r>
              <a:rPr lang="en-US" altLang="zh-CN" sz="2400"/>
              <a:t>High-performing with regard to searching down a built tree, because the tree traversal algorithm is efficient even for massive data sets</a:t>
            </a:r>
          </a:p>
          <a:p>
            <a:endParaRPr kumimoji="1" lang="zh-CN" altLang="en-US" sz="2400"/>
          </a:p>
        </p:txBody>
      </p:sp>
    </p:spTree>
    <p:extLst>
      <p:ext uri="{BB962C8B-B14F-4D97-AF65-F5344CB8AC3E}">
        <p14:creationId xmlns:p14="http://schemas.microsoft.com/office/powerpoint/2010/main" val="276974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Example of decision tree for investment</a:t>
            </a:r>
            <a:endParaRPr kumimoji="1" lang="zh-CN" altLang="en-US" dirty="0"/>
          </a:p>
        </p:txBody>
      </p:sp>
      <p:sp>
        <p:nvSpPr>
          <p:cNvPr id="3" name="内容占位符 2"/>
          <p:cNvSpPr>
            <a:spLocks noGrp="1"/>
          </p:cNvSpPr>
          <p:nvPr>
            <p:ph idx="1"/>
          </p:nvPr>
        </p:nvSpPr>
        <p:spPr/>
        <p:txBody>
          <a:bodyPr/>
          <a:lstStyle/>
          <a:p>
            <a:r>
              <a:rPr lang="en-US" altLang="zh-CN" dirty="0"/>
              <a:t> you need to decide whether to invest a certain amount of money in one of three business projects: a food-truck business, a restaurant, or a bookstore.</a:t>
            </a:r>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56984416"/>
              </p:ext>
            </p:extLst>
          </p:nvPr>
        </p:nvGraphicFramePr>
        <p:xfrm>
          <a:off x="838200" y="3167260"/>
          <a:ext cx="4616451" cy="1503680"/>
        </p:xfrm>
        <a:graphic>
          <a:graphicData uri="http://schemas.openxmlformats.org/drawingml/2006/table">
            <a:tbl>
              <a:tblPr>
                <a:tableStyleId>{35758FB7-9AC5-4552-8A53-C91805E547FA}</a:tableStyleId>
              </a:tblPr>
              <a:tblGrid>
                <a:gridCol w="1538817">
                  <a:extLst>
                    <a:ext uri="{9D8B030D-6E8A-4147-A177-3AD203B41FA5}">
                      <a16:colId xmlns:a16="http://schemas.microsoft.com/office/drawing/2014/main" val="20000"/>
                    </a:ext>
                  </a:extLst>
                </a:gridCol>
                <a:gridCol w="1538817">
                  <a:extLst>
                    <a:ext uri="{9D8B030D-6E8A-4147-A177-3AD203B41FA5}">
                      <a16:colId xmlns:a16="http://schemas.microsoft.com/office/drawing/2014/main" val="20001"/>
                    </a:ext>
                  </a:extLst>
                </a:gridCol>
                <a:gridCol w="1538817">
                  <a:extLst>
                    <a:ext uri="{9D8B030D-6E8A-4147-A177-3AD203B41FA5}">
                      <a16:colId xmlns:a16="http://schemas.microsoft.com/office/drawing/2014/main" val="20002"/>
                    </a:ext>
                  </a:extLst>
                </a:gridCol>
              </a:tblGrid>
              <a:tr h="0">
                <a:tc>
                  <a:txBody>
                    <a:bodyPr/>
                    <a:lstStyle/>
                    <a:p>
                      <a:pPr algn="l" fontAlgn="t"/>
                      <a:r>
                        <a:rPr lang="en-US" dirty="0">
                          <a:effectLst/>
                        </a:rPr>
                        <a:t>Business</a:t>
                      </a:r>
                    </a:p>
                  </a:txBody>
                  <a:tcPr marL="50800" marR="50800" marT="50800" marB="50800"/>
                </a:tc>
                <a:tc>
                  <a:txBody>
                    <a:bodyPr/>
                    <a:lstStyle/>
                    <a:p>
                      <a:pPr algn="l" fontAlgn="t"/>
                      <a:r>
                        <a:rPr lang="en-US">
                          <a:effectLst/>
                        </a:rPr>
                        <a:t>Success Rate</a:t>
                      </a:r>
                    </a:p>
                  </a:txBody>
                  <a:tcPr marL="50800" marR="50800" marT="50800" marB="50800"/>
                </a:tc>
                <a:tc>
                  <a:txBody>
                    <a:bodyPr/>
                    <a:lstStyle/>
                    <a:p>
                      <a:pPr algn="l" fontAlgn="t"/>
                      <a:r>
                        <a:rPr lang="en-US">
                          <a:effectLst/>
                        </a:rPr>
                        <a:t>Failure Rate</a:t>
                      </a:r>
                    </a:p>
                  </a:txBody>
                  <a:tcPr marL="50800" marR="50800" marT="50800" marB="50800"/>
                </a:tc>
                <a:extLst>
                  <a:ext uri="{0D108BD9-81ED-4DB2-BD59-A6C34878D82A}">
                    <a16:rowId xmlns:a16="http://schemas.microsoft.com/office/drawing/2014/main" val="10000"/>
                  </a:ext>
                </a:extLst>
              </a:tr>
              <a:tr h="0">
                <a:tc>
                  <a:txBody>
                    <a:bodyPr/>
                    <a:lstStyle/>
                    <a:p>
                      <a:pPr fontAlgn="t"/>
                      <a:r>
                        <a:rPr lang="en-US" dirty="0">
                          <a:effectLst/>
                        </a:rPr>
                        <a:t>Food Truck</a:t>
                      </a:r>
                    </a:p>
                  </a:txBody>
                  <a:tcPr marL="50800" marR="50800" marT="50800" marB="50800"/>
                </a:tc>
                <a:tc>
                  <a:txBody>
                    <a:bodyPr/>
                    <a:lstStyle/>
                    <a:p>
                      <a:pPr fontAlgn="t"/>
                      <a:r>
                        <a:rPr lang="en-US">
                          <a:effectLst/>
                        </a:rPr>
                        <a:t>60 percent</a:t>
                      </a:r>
                    </a:p>
                  </a:txBody>
                  <a:tcPr marL="50800" marR="50800" marT="50800" marB="50800"/>
                </a:tc>
                <a:tc>
                  <a:txBody>
                    <a:bodyPr/>
                    <a:lstStyle/>
                    <a:p>
                      <a:pPr fontAlgn="t"/>
                      <a:r>
                        <a:rPr lang="en-US">
                          <a:effectLst/>
                        </a:rPr>
                        <a:t>40 percent</a:t>
                      </a:r>
                    </a:p>
                  </a:txBody>
                  <a:tcPr marL="50800" marR="50800" marT="50800" marB="50800"/>
                </a:tc>
                <a:extLst>
                  <a:ext uri="{0D108BD9-81ED-4DB2-BD59-A6C34878D82A}">
                    <a16:rowId xmlns:a16="http://schemas.microsoft.com/office/drawing/2014/main" val="10001"/>
                  </a:ext>
                </a:extLst>
              </a:tr>
              <a:tr h="0">
                <a:tc>
                  <a:txBody>
                    <a:bodyPr/>
                    <a:lstStyle/>
                    <a:p>
                      <a:pPr fontAlgn="t"/>
                      <a:r>
                        <a:rPr lang="en-US" dirty="0">
                          <a:effectLst/>
                        </a:rPr>
                        <a:t>Restaurant</a:t>
                      </a:r>
                    </a:p>
                  </a:txBody>
                  <a:tcPr marL="50800" marR="50800" marT="50800" marB="50800"/>
                </a:tc>
                <a:tc>
                  <a:txBody>
                    <a:bodyPr/>
                    <a:lstStyle/>
                    <a:p>
                      <a:pPr fontAlgn="t"/>
                      <a:r>
                        <a:rPr lang="en-US">
                          <a:effectLst/>
                        </a:rPr>
                        <a:t>52 percent</a:t>
                      </a:r>
                    </a:p>
                  </a:txBody>
                  <a:tcPr marL="50800" marR="50800" marT="50800" marB="50800"/>
                </a:tc>
                <a:tc>
                  <a:txBody>
                    <a:bodyPr/>
                    <a:lstStyle/>
                    <a:p>
                      <a:pPr fontAlgn="t"/>
                      <a:r>
                        <a:rPr lang="en-US">
                          <a:effectLst/>
                        </a:rPr>
                        <a:t>48 percent</a:t>
                      </a:r>
                    </a:p>
                  </a:txBody>
                  <a:tcPr marL="50800" marR="50800" marT="50800" marB="50800"/>
                </a:tc>
                <a:extLst>
                  <a:ext uri="{0D108BD9-81ED-4DB2-BD59-A6C34878D82A}">
                    <a16:rowId xmlns:a16="http://schemas.microsoft.com/office/drawing/2014/main" val="10002"/>
                  </a:ext>
                </a:extLst>
              </a:tr>
              <a:tr h="0">
                <a:tc>
                  <a:txBody>
                    <a:bodyPr/>
                    <a:lstStyle/>
                    <a:p>
                      <a:pPr fontAlgn="t"/>
                      <a:r>
                        <a:rPr lang="en-US">
                          <a:effectLst/>
                        </a:rPr>
                        <a:t>Bookstore</a:t>
                      </a:r>
                    </a:p>
                  </a:txBody>
                  <a:tcPr marL="50800" marR="50800" marT="50800" marB="50800"/>
                </a:tc>
                <a:tc>
                  <a:txBody>
                    <a:bodyPr/>
                    <a:lstStyle/>
                    <a:p>
                      <a:pPr fontAlgn="t"/>
                      <a:r>
                        <a:rPr lang="en-US" dirty="0">
                          <a:effectLst/>
                        </a:rPr>
                        <a:t>50 percent</a:t>
                      </a:r>
                    </a:p>
                  </a:txBody>
                  <a:tcPr marL="50800" marR="50800" marT="50800" marB="50800"/>
                </a:tc>
                <a:tc>
                  <a:txBody>
                    <a:bodyPr/>
                    <a:lstStyle/>
                    <a:p>
                      <a:pPr fontAlgn="t"/>
                      <a:r>
                        <a:rPr lang="en-US" dirty="0">
                          <a:effectLst/>
                        </a:rPr>
                        <a:t>50 percent</a:t>
                      </a:r>
                    </a:p>
                  </a:txBody>
                  <a:tcPr marL="50800" marR="50800" marT="50800" marB="50800"/>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609489158"/>
              </p:ext>
            </p:extLst>
          </p:nvPr>
        </p:nvGraphicFramePr>
        <p:xfrm>
          <a:off x="6096000" y="3167260"/>
          <a:ext cx="4616451" cy="1503680"/>
        </p:xfrm>
        <a:graphic>
          <a:graphicData uri="http://schemas.openxmlformats.org/drawingml/2006/table">
            <a:tbl>
              <a:tblPr>
                <a:tableStyleId>{35758FB7-9AC5-4552-8A53-C91805E547FA}</a:tableStyleId>
              </a:tblPr>
              <a:tblGrid>
                <a:gridCol w="1538817">
                  <a:extLst>
                    <a:ext uri="{9D8B030D-6E8A-4147-A177-3AD203B41FA5}">
                      <a16:colId xmlns:a16="http://schemas.microsoft.com/office/drawing/2014/main" val="20000"/>
                    </a:ext>
                  </a:extLst>
                </a:gridCol>
                <a:gridCol w="1538817">
                  <a:extLst>
                    <a:ext uri="{9D8B030D-6E8A-4147-A177-3AD203B41FA5}">
                      <a16:colId xmlns:a16="http://schemas.microsoft.com/office/drawing/2014/main" val="20001"/>
                    </a:ext>
                  </a:extLst>
                </a:gridCol>
                <a:gridCol w="1538817">
                  <a:extLst>
                    <a:ext uri="{9D8B030D-6E8A-4147-A177-3AD203B41FA5}">
                      <a16:colId xmlns:a16="http://schemas.microsoft.com/office/drawing/2014/main" val="20002"/>
                    </a:ext>
                  </a:extLst>
                </a:gridCol>
              </a:tblGrid>
              <a:tr h="0">
                <a:tc>
                  <a:txBody>
                    <a:bodyPr/>
                    <a:lstStyle/>
                    <a:p>
                      <a:pPr algn="l" fontAlgn="t"/>
                      <a:r>
                        <a:rPr lang="en-US" dirty="0">
                          <a:effectLst/>
                        </a:rPr>
                        <a:t>Business</a:t>
                      </a:r>
                    </a:p>
                  </a:txBody>
                  <a:tcPr marL="50800" marR="50800" marT="50800" marB="50800"/>
                </a:tc>
                <a:tc>
                  <a:txBody>
                    <a:bodyPr/>
                    <a:lstStyle/>
                    <a:p>
                      <a:pPr algn="l" fontAlgn="t"/>
                      <a:r>
                        <a:rPr lang="en-US">
                          <a:effectLst/>
                        </a:rPr>
                        <a:t>Gain (USD)</a:t>
                      </a:r>
                    </a:p>
                  </a:txBody>
                  <a:tcPr marL="50800" marR="50800" marT="50800" marB="50800"/>
                </a:tc>
                <a:tc>
                  <a:txBody>
                    <a:bodyPr/>
                    <a:lstStyle/>
                    <a:p>
                      <a:pPr algn="l" fontAlgn="t"/>
                      <a:r>
                        <a:rPr lang="en-US">
                          <a:effectLst/>
                        </a:rPr>
                        <a:t>Loss (USD)</a:t>
                      </a:r>
                    </a:p>
                  </a:txBody>
                  <a:tcPr marL="50800" marR="50800" marT="50800" marB="50800"/>
                </a:tc>
                <a:extLst>
                  <a:ext uri="{0D108BD9-81ED-4DB2-BD59-A6C34878D82A}">
                    <a16:rowId xmlns:a16="http://schemas.microsoft.com/office/drawing/2014/main" val="10000"/>
                  </a:ext>
                </a:extLst>
              </a:tr>
              <a:tr h="0">
                <a:tc>
                  <a:txBody>
                    <a:bodyPr/>
                    <a:lstStyle/>
                    <a:p>
                      <a:pPr fontAlgn="t"/>
                      <a:r>
                        <a:rPr lang="en-US" dirty="0">
                          <a:effectLst/>
                        </a:rPr>
                        <a:t>Food Truck</a:t>
                      </a:r>
                    </a:p>
                  </a:txBody>
                  <a:tcPr marL="50800" marR="50800" marT="50800" marB="50800"/>
                </a:tc>
                <a:tc>
                  <a:txBody>
                    <a:bodyPr/>
                    <a:lstStyle/>
                    <a:p>
                      <a:pPr fontAlgn="t"/>
                      <a:r>
                        <a:rPr lang="en-US">
                          <a:effectLst/>
                        </a:rPr>
                        <a:t>20,000</a:t>
                      </a:r>
                    </a:p>
                  </a:txBody>
                  <a:tcPr marL="50800" marR="50800" marT="50800" marB="50800"/>
                </a:tc>
                <a:tc>
                  <a:txBody>
                    <a:bodyPr/>
                    <a:lstStyle/>
                    <a:p>
                      <a:pPr fontAlgn="t"/>
                      <a:r>
                        <a:rPr lang="en-US">
                          <a:effectLst/>
                        </a:rPr>
                        <a:t>-7,000</a:t>
                      </a:r>
                    </a:p>
                  </a:txBody>
                  <a:tcPr marL="50800" marR="50800" marT="50800" marB="50800"/>
                </a:tc>
                <a:extLst>
                  <a:ext uri="{0D108BD9-81ED-4DB2-BD59-A6C34878D82A}">
                    <a16:rowId xmlns:a16="http://schemas.microsoft.com/office/drawing/2014/main" val="10001"/>
                  </a:ext>
                </a:extLst>
              </a:tr>
              <a:tr h="0">
                <a:tc>
                  <a:txBody>
                    <a:bodyPr/>
                    <a:lstStyle/>
                    <a:p>
                      <a:pPr fontAlgn="t"/>
                      <a:r>
                        <a:rPr lang="en-US">
                          <a:effectLst/>
                        </a:rPr>
                        <a:t>Restaurant</a:t>
                      </a:r>
                    </a:p>
                  </a:txBody>
                  <a:tcPr marL="50800" marR="50800" marT="50800" marB="50800"/>
                </a:tc>
                <a:tc>
                  <a:txBody>
                    <a:bodyPr/>
                    <a:lstStyle/>
                    <a:p>
                      <a:pPr fontAlgn="t"/>
                      <a:r>
                        <a:rPr lang="en-US">
                          <a:effectLst/>
                        </a:rPr>
                        <a:t>40,000</a:t>
                      </a:r>
                    </a:p>
                  </a:txBody>
                  <a:tcPr marL="50800" marR="50800" marT="50800" marB="50800"/>
                </a:tc>
                <a:tc>
                  <a:txBody>
                    <a:bodyPr/>
                    <a:lstStyle/>
                    <a:p>
                      <a:pPr fontAlgn="t"/>
                      <a:r>
                        <a:rPr lang="en-US">
                          <a:effectLst/>
                        </a:rPr>
                        <a:t>-21,000</a:t>
                      </a:r>
                    </a:p>
                  </a:txBody>
                  <a:tcPr marL="50800" marR="50800" marT="50800" marB="50800"/>
                </a:tc>
                <a:extLst>
                  <a:ext uri="{0D108BD9-81ED-4DB2-BD59-A6C34878D82A}">
                    <a16:rowId xmlns:a16="http://schemas.microsoft.com/office/drawing/2014/main" val="10002"/>
                  </a:ext>
                </a:extLst>
              </a:tr>
              <a:tr h="0">
                <a:tc>
                  <a:txBody>
                    <a:bodyPr/>
                    <a:lstStyle/>
                    <a:p>
                      <a:pPr fontAlgn="t"/>
                      <a:r>
                        <a:rPr lang="en-US">
                          <a:effectLst/>
                        </a:rPr>
                        <a:t>Bookstore</a:t>
                      </a:r>
                    </a:p>
                  </a:txBody>
                  <a:tcPr marL="50800" marR="50800" marT="50800" marB="50800"/>
                </a:tc>
                <a:tc>
                  <a:txBody>
                    <a:bodyPr/>
                    <a:lstStyle/>
                    <a:p>
                      <a:pPr fontAlgn="t"/>
                      <a:r>
                        <a:rPr lang="en-US">
                          <a:effectLst/>
                        </a:rPr>
                        <a:t>6,000</a:t>
                      </a:r>
                    </a:p>
                  </a:txBody>
                  <a:tcPr marL="50800" marR="50800" marT="50800" marB="50800"/>
                </a:tc>
                <a:tc>
                  <a:txBody>
                    <a:bodyPr/>
                    <a:lstStyle/>
                    <a:p>
                      <a:pPr fontAlgn="t"/>
                      <a:r>
                        <a:rPr lang="en-US" dirty="0">
                          <a:effectLst/>
                        </a:rPr>
                        <a:t>-1,000</a:t>
                      </a:r>
                    </a:p>
                  </a:txBody>
                  <a:tcPr marL="50800" marR="50800" marT="50800" marB="508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8325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Decision tree model</a:t>
            </a:r>
            <a:endParaRPr kumimoji="1" lang="zh-CN" altLang="en-US" dirty="0"/>
          </a:p>
        </p:txBody>
      </p:sp>
      <p:sp>
        <p:nvSpPr>
          <p:cNvPr id="3" name="内容占位符 2"/>
          <p:cNvSpPr>
            <a:spLocks noGrp="1"/>
          </p:cNvSpPr>
          <p:nvPr>
            <p:ph idx="1"/>
          </p:nvPr>
        </p:nvSpPr>
        <p:spPr>
          <a:xfrm>
            <a:off x="838200" y="1405526"/>
            <a:ext cx="10515600" cy="2708797"/>
          </a:xfrm>
        </p:spPr>
        <p:txBody>
          <a:bodyPr>
            <a:normAutofit/>
          </a:bodyPr>
          <a:lstStyle/>
          <a:p>
            <a:pPr>
              <a:spcAft>
                <a:spcPts val="600"/>
              </a:spcAft>
              <a:buFont typeface="Arial" panose="020B0604020202020204" pitchFamily="34" charset="0"/>
              <a:buChar char="•"/>
            </a:pPr>
            <a:r>
              <a:rPr lang="en-US" altLang="zh-CN" sz="2000" dirty="0"/>
              <a:t>Using such a decision tree to decide on a business venture begins with calculating the </a:t>
            </a:r>
            <a:r>
              <a:rPr lang="en-US" altLang="zh-CN" sz="2000" i="1" dirty="0"/>
              <a:t>expected value</a:t>
            </a:r>
            <a:r>
              <a:rPr lang="en-US" altLang="zh-CN" sz="2000" dirty="0"/>
              <a:t> for each alternative — a numbered rank that helps you select the best one.</a:t>
            </a:r>
          </a:p>
          <a:p>
            <a:pPr>
              <a:spcAft>
                <a:spcPts val="600"/>
              </a:spcAft>
              <a:buFont typeface="Arial" panose="020B0604020202020204" pitchFamily="34" charset="0"/>
              <a:buChar char="•"/>
            </a:pPr>
            <a:r>
              <a:rPr lang="en-US" altLang="zh-CN" sz="2000" dirty="0"/>
              <a:t>The expected value of a restaurant business represents a prediction of how much profit you’d make (on average) if you invested in a restaurant business several times. Therefore the expected value becomes one of the criteria you figure into your business decision-making. In this example, the expected values of the three alternatives might incline you to favor investing in the restaurant business.</a:t>
            </a:r>
            <a:endParaRPr kumimoji="1" lang="en-US" altLang="zh-CN" sz="2000" dirty="0"/>
          </a:p>
          <a:p>
            <a:pPr>
              <a:spcAft>
                <a:spcPts val="600"/>
              </a:spcAft>
              <a:buFont typeface="Arial" panose="020B0604020202020204" pitchFamily="34" charset="0"/>
              <a:buChar char="•"/>
            </a:pPr>
            <a:endParaRPr kumimoji="1" lang="en-US" altLang="zh-CN" sz="2000" dirty="0"/>
          </a:p>
          <a:p>
            <a:endParaRPr kumimoji="1" lang="zh-CN" altLang="en-US" sz="2000" dirty="0"/>
          </a:p>
        </p:txBody>
      </p:sp>
      <p:pic>
        <p:nvPicPr>
          <p:cNvPr id="6" name="图片 5"/>
          <p:cNvPicPr>
            <a:picLocks noChangeAspect="1"/>
          </p:cNvPicPr>
          <p:nvPr/>
        </p:nvPicPr>
        <p:blipFill>
          <a:blip r:embed="rId2"/>
          <a:stretch>
            <a:fillRect/>
          </a:stretch>
        </p:blipFill>
        <p:spPr>
          <a:xfrm>
            <a:off x="2698750" y="3852974"/>
            <a:ext cx="6794500" cy="2603500"/>
          </a:xfrm>
          <a:prstGeom prst="rect">
            <a:avLst/>
          </a:prstGeom>
        </p:spPr>
      </p:pic>
    </p:spTree>
    <p:extLst>
      <p:ext uri="{BB962C8B-B14F-4D97-AF65-F5344CB8AC3E}">
        <p14:creationId xmlns:p14="http://schemas.microsoft.com/office/powerpoint/2010/main" val="93471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内容占位符 3"/>
          <p:cNvPicPr>
            <a:picLocks noGrp="1" noChangeAspect="1"/>
          </p:cNvPicPr>
          <p:nvPr>
            <p:ph idx="1"/>
          </p:nvPr>
        </p:nvPicPr>
        <p:blipFill rotWithShape="1">
          <a:blip r:embed="rId3"/>
          <a:stretch/>
        </p:blipFill>
        <p:spPr>
          <a:xfrm>
            <a:off x="2981194" y="1525113"/>
            <a:ext cx="6053765" cy="4701954"/>
          </a:xfrm>
          <a:prstGeom prst="rect">
            <a:avLst/>
          </a:prstGeom>
        </p:spPr>
      </p:pic>
      <p:sp>
        <p:nvSpPr>
          <p:cNvPr id="6" name="标题 5"/>
          <p:cNvSpPr>
            <a:spLocks noGrp="1"/>
          </p:cNvSpPr>
          <p:nvPr>
            <p:ph type="title"/>
          </p:nvPr>
        </p:nvSpPr>
        <p:spPr/>
        <p:txBody>
          <a:bodyPr/>
          <a:lstStyle/>
          <a:p>
            <a:r>
              <a:rPr kumimoji="1" lang="en-US" altLang="zh-CN" dirty="0"/>
              <a:t>Sample of Decision Tree</a:t>
            </a:r>
            <a:endParaRPr kumimoji="1" lang="zh-CN" altLang="en-US" dirty="0"/>
          </a:p>
        </p:txBody>
      </p:sp>
    </p:spTree>
    <p:extLst>
      <p:ext uri="{BB962C8B-B14F-4D97-AF65-F5344CB8AC3E}">
        <p14:creationId xmlns:p14="http://schemas.microsoft.com/office/powerpoint/2010/main" val="384838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kumimoji="1" lang="en-US" altLang="zh-CN">
                <a:solidFill>
                  <a:schemeClr val="accent1"/>
                </a:solidFill>
              </a:rPr>
              <a:t>KNN</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1500"/>
              <a:t>In the k-Nearest Neighbor prediction method, the Training Set is used to predict the value of a variable of interest for each member of a target data set. The structure of the data generally consists of a variable of interest (i.e., amount purchased), and a number of additional predictor variables (age, income, location). </a:t>
            </a:r>
          </a:p>
          <a:p>
            <a:r>
              <a:rPr lang="en-US" altLang="zh-CN" sz="1500"/>
              <a:t>1. For each row (case) in the target data set (the set to be predicted), locate the k closest members (the k nearest neighbors) of the Training Set. A Euclidean Distance measure is used to calculate how close each member of the Training Set is to the target row that is being examined.</a:t>
            </a:r>
          </a:p>
          <a:p>
            <a:r>
              <a:rPr lang="en-US" altLang="zh-CN" sz="1500"/>
              <a:t>2. Find the weighted sum of the variable of interest for the k-nearest neighbors (the weights are the inverse of the distances). </a:t>
            </a:r>
          </a:p>
          <a:p>
            <a:r>
              <a:rPr lang="en-US" altLang="zh-CN" sz="1500"/>
              <a:t>3. Repeat this procedure for the remaining rows (cases) in the target set.</a:t>
            </a:r>
          </a:p>
          <a:p>
            <a:r>
              <a:rPr lang="en-US" altLang="zh-CN" sz="1500"/>
              <a:t>4. XLMiner allows the to selection of a maximum value for k, builds models in parallel on all values of k (up to the maximum specified value), and performs scoring on the best of these models. </a:t>
            </a:r>
          </a:p>
          <a:p>
            <a:endParaRPr kumimoji="1" lang="zh-CN" altLang="en-US" sz="1500"/>
          </a:p>
        </p:txBody>
      </p:sp>
    </p:spTree>
    <p:extLst>
      <p:ext uri="{BB962C8B-B14F-4D97-AF65-F5344CB8AC3E}">
        <p14:creationId xmlns:p14="http://schemas.microsoft.com/office/powerpoint/2010/main" val="31516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96382442"/>
              </p:ext>
            </p:extLst>
          </p:nvPr>
        </p:nvGraphicFramePr>
        <p:xfrm>
          <a:off x="987137" y="2555572"/>
          <a:ext cx="4164580" cy="3840480"/>
        </p:xfrm>
        <a:graphic>
          <a:graphicData uri="http://schemas.openxmlformats.org/drawingml/2006/table">
            <a:tbl>
              <a:tblPr>
                <a:tableStyleId>{35758FB7-9AC5-4552-8A53-C91805E547FA}</a:tableStyleId>
              </a:tblPr>
              <a:tblGrid>
                <a:gridCol w="868680">
                  <a:extLst>
                    <a:ext uri="{9D8B030D-6E8A-4147-A177-3AD203B41FA5}">
                      <a16:colId xmlns:a16="http://schemas.microsoft.com/office/drawing/2014/main" val="20000"/>
                    </a:ext>
                  </a:extLst>
                </a:gridCol>
                <a:gridCol w="3295900">
                  <a:extLst>
                    <a:ext uri="{9D8B030D-6E8A-4147-A177-3AD203B41FA5}">
                      <a16:colId xmlns:a16="http://schemas.microsoft.com/office/drawing/2014/main" val="20001"/>
                    </a:ext>
                  </a:extLst>
                </a:gridCol>
              </a:tblGrid>
              <a:tr h="0">
                <a:tc>
                  <a:txBody>
                    <a:bodyPr/>
                    <a:lstStyle/>
                    <a:p>
                      <a:r>
                        <a:rPr lang="en-US">
                          <a:effectLst/>
                        </a:rPr>
                        <a:t>CRIM</a:t>
                      </a:r>
                    </a:p>
                  </a:txBody>
                  <a:tcPr marL="0" marR="0" marT="0" marB="0" anchor="ctr"/>
                </a:tc>
                <a:tc>
                  <a:txBody>
                    <a:bodyPr/>
                    <a:lstStyle/>
                    <a:p>
                      <a:r>
                        <a:rPr lang="en-US">
                          <a:effectLst/>
                        </a:rPr>
                        <a:t>Per capita crime rate by town</a:t>
                      </a:r>
                    </a:p>
                  </a:txBody>
                  <a:tcPr marL="0" marR="0" marT="0" marB="0" anchor="ctr"/>
                </a:tc>
                <a:extLst>
                  <a:ext uri="{0D108BD9-81ED-4DB2-BD59-A6C34878D82A}">
                    <a16:rowId xmlns:a16="http://schemas.microsoft.com/office/drawing/2014/main" val="10000"/>
                  </a:ext>
                </a:extLst>
              </a:tr>
              <a:tr h="0">
                <a:tc>
                  <a:txBody>
                    <a:bodyPr/>
                    <a:lstStyle/>
                    <a:p>
                      <a:r>
                        <a:rPr lang="pl-PL" dirty="0">
                          <a:effectLst/>
                        </a:rPr>
                        <a:t>ZN      </a:t>
                      </a:r>
                    </a:p>
                  </a:txBody>
                  <a:tcPr marL="0" marR="0" marT="0" marB="0" anchor="ctr"/>
                </a:tc>
                <a:tc>
                  <a:txBody>
                    <a:bodyPr/>
                    <a:lstStyle/>
                    <a:p>
                      <a:r>
                        <a:rPr lang="en-US" dirty="0">
                          <a:effectLst/>
                        </a:rPr>
                        <a:t>Proportion of residential land zoned for lots over 25,000 </a:t>
                      </a:r>
                      <a:r>
                        <a:rPr lang="en-US" dirty="0" err="1">
                          <a:effectLst/>
                        </a:rPr>
                        <a:t>sq.ft</a:t>
                      </a:r>
                      <a:r>
                        <a:rPr lang="en-US" dirty="0">
                          <a:effectLst/>
                        </a:rPr>
                        <a:t>.</a:t>
                      </a:r>
                    </a:p>
                  </a:txBody>
                  <a:tcPr marL="0" marR="0" marT="0" marB="0" anchor="ctr"/>
                </a:tc>
                <a:extLst>
                  <a:ext uri="{0D108BD9-81ED-4DB2-BD59-A6C34878D82A}">
                    <a16:rowId xmlns:a16="http://schemas.microsoft.com/office/drawing/2014/main" val="10001"/>
                  </a:ext>
                </a:extLst>
              </a:tr>
              <a:tr h="0">
                <a:tc>
                  <a:txBody>
                    <a:bodyPr/>
                    <a:lstStyle/>
                    <a:p>
                      <a:r>
                        <a:rPr lang="en-US" dirty="0">
                          <a:effectLst/>
                        </a:rPr>
                        <a:t>INDUS</a:t>
                      </a:r>
                    </a:p>
                  </a:txBody>
                  <a:tcPr marL="0" marR="0" marT="0" marB="0" anchor="ctr"/>
                </a:tc>
                <a:tc>
                  <a:txBody>
                    <a:bodyPr/>
                    <a:lstStyle/>
                    <a:p>
                      <a:r>
                        <a:rPr lang="en-US" dirty="0">
                          <a:effectLst/>
                        </a:rPr>
                        <a:t>Proportion of non-retail business acres per town</a:t>
                      </a:r>
                    </a:p>
                  </a:txBody>
                  <a:tcPr marL="0" marR="0" marT="0" marB="0" anchor="ctr"/>
                </a:tc>
                <a:extLst>
                  <a:ext uri="{0D108BD9-81ED-4DB2-BD59-A6C34878D82A}">
                    <a16:rowId xmlns:a16="http://schemas.microsoft.com/office/drawing/2014/main" val="10002"/>
                  </a:ext>
                </a:extLst>
              </a:tr>
              <a:tr h="0">
                <a:tc>
                  <a:txBody>
                    <a:bodyPr/>
                    <a:lstStyle/>
                    <a:p>
                      <a:r>
                        <a:rPr lang="en-US">
                          <a:effectLst/>
                        </a:rPr>
                        <a:t>CHAS</a:t>
                      </a:r>
                    </a:p>
                  </a:txBody>
                  <a:tcPr marL="0" marR="0" marT="0" marB="0" anchor="ctr"/>
                </a:tc>
                <a:tc>
                  <a:txBody>
                    <a:bodyPr/>
                    <a:lstStyle/>
                    <a:p>
                      <a:r>
                        <a:rPr lang="en-US" dirty="0">
                          <a:effectLst/>
                        </a:rPr>
                        <a:t>Charles River dummy variable (= 1 if tract bounds river; 0 otherwise)</a:t>
                      </a:r>
                    </a:p>
                  </a:txBody>
                  <a:tcPr marL="0" marR="0" marT="0" marB="0" anchor="ctr"/>
                </a:tc>
                <a:extLst>
                  <a:ext uri="{0D108BD9-81ED-4DB2-BD59-A6C34878D82A}">
                    <a16:rowId xmlns:a16="http://schemas.microsoft.com/office/drawing/2014/main" val="10003"/>
                  </a:ext>
                </a:extLst>
              </a:tr>
              <a:tr h="0">
                <a:tc>
                  <a:txBody>
                    <a:bodyPr/>
                    <a:lstStyle/>
                    <a:p>
                      <a:r>
                        <a:rPr lang="en-US">
                          <a:effectLst/>
                        </a:rPr>
                        <a:t>NOX</a:t>
                      </a:r>
                    </a:p>
                  </a:txBody>
                  <a:tcPr marL="0" marR="0" marT="0" marB="0" anchor="ctr"/>
                </a:tc>
                <a:tc>
                  <a:txBody>
                    <a:bodyPr/>
                    <a:lstStyle/>
                    <a:p>
                      <a:r>
                        <a:rPr lang="en-US">
                          <a:effectLst/>
                        </a:rPr>
                        <a:t>Nitric oxides concentration (parts per 10 million)</a:t>
                      </a:r>
                    </a:p>
                  </a:txBody>
                  <a:tcPr marL="0" marR="0" marT="0" marB="0" anchor="ctr"/>
                </a:tc>
                <a:extLst>
                  <a:ext uri="{0D108BD9-81ED-4DB2-BD59-A6C34878D82A}">
                    <a16:rowId xmlns:a16="http://schemas.microsoft.com/office/drawing/2014/main" val="10004"/>
                  </a:ext>
                </a:extLst>
              </a:tr>
              <a:tr h="0">
                <a:tc>
                  <a:txBody>
                    <a:bodyPr/>
                    <a:lstStyle/>
                    <a:p>
                      <a:r>
                        <a:rPr lang="de-DE">
                          <a:effectLst/>
                        </a:rPr>
                        <a:t>RM</a:t>
                      </a:r>
                    </a:p>
                  </a:txBody>
                  <a:tcPr marL="0" marR="0" marT="0" marB="0" anchor="ctr"/>
                </a:tc>
                <a:tc>
                  <a:txBody>
                    <a:bodyPr/>
                    <a:lstStyle/>
                    <a:p>
                      <a:r>
                        <a:rPr lang="en-US">
                          <a:effectLst/>
                        </a:rPr>
                        <a:t>Average number of rooms per dwelling</a:t>
                      </a:r>
                    </a:p>
                  </a:txBody>
                  <a:tcPr marL="0" marR="0" marT="0" marB="0" anchor="ctr"/>
                </a:tc>
                <a:extLst>
                  <a:ext uri="{0D108BD9-81ED-4DB2-BD59-A6C34878D82A}">
                    <a16:rowId xmlns:a16="http://schemas.microsoft.com/office/drawing/2014/main" val="10005"/>
                  </a:ext>
                </a:extLst>
              </a:tr>
              <a:tr h="0">
                <a:tc>
                  <a:txBody>
                    <a:bodyPr/>
                    <a:lstStyle/>
                    <a:p>
                      <a:r>
                        <a:rPr lang="en-US">
                          <a:effectLst/>
                        </a:rPr>
                        <a:t>AGE</a:t>
                      </a:r>
                    </a:p>
                  </a:txBody>
                  <a:tcPr marL="0" marR="0" marT="0" marB="0" anchor="ctr"/>
                </a:tc>
                <a:tc>
                  <a:txBody>
                    <a:bodyPr/>
                    <a:lstStyle/>
                    <a:p>
                      <a:r>
                        <a:rPr lang="en-US" dirty="0">
                          <a:effectLst/>
                        </a:rPr>
                        <a:t>Proportion of owner-occupied units built prior to 1940</a:t>
                      </a:r>
                    </a:p>
                  </a:txBody>
                  <a:tcPr marL="0" marR="0" marT="0" marB="0" anchor="ct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07916407"/>
              </p:ext>
            </p:extLst>
          </p:nvPr>
        </p:nvGraphicFramePr>
        <p:xfrm>
          <a:off x="5362607" y="2555572"/>
          <a:ext cx="4936843" cy="3291840"/>
        </p:xfrm>
        <a:graphic>
          <a:graphicData uri="http://schemas.openxmlformats.org/drawingml/2006/table">
            <a:tbl>
              <a:tblPr>
                <a:tableStyleId>{35758FB7-9AC5-4552-8A53-C91805E547FA}</a:tableStyleId>
              </a:tblPr>
              <a:tblGrid>
                <a:gridCol w="1246763">
                  <a:extLst>
                    <a:ext uri="{9D8B030D-6E8A-4147-A177-3AD203B41FA5}">
                      <a16:colId xmlns:a16="http://schemas.microsoft.com/office/drawing/2014/main" val="20000"/>
                    </a:ext>
                  </a:extLst>
                </a:gridCol>
                <a:gridCol w="3690080">
                  <a:extLst>
                    <a:ext uri="{9D8B030D-6E8A-4147-A177-3AD203B41FA5}">
                      <a16:colId xmlns:a16="http://schemas.microsoft.com/office/drawing/2014/main" val="20001"/>
                    </a:ext>
                  </a:extLst>
                </a:gridCol>
              </a:tblGrid>
              <a:tr h="0">
                <a:tc>
                  <a:txBody>
                    <a:bodyPr/>
                    <a:lstStyle/>
                    <a:p>
                      <a:r>
                        <a:rPr lang="en-US" dirty="0">
                          <a:effectLst/>
                        </a:rPr>
                        <a:t>DIS</a:t>
                      </a:r>
                    </a:p>
                  </a:txBody>
                  <a:tcPr marL="0" marR="0" marT="0" marB="0" anchor="ctr"/>
                </a:tc>
                <a:tc>
                  <a:txBody>
                    <a:bodyPr/>
                    <a:lstStyle/>
                    <a:p>
                      <a:r>
                        <a:rPr lang="en-US">
                          <a:effectLst/>
                        </a:rPr>
                        <a:t>Weighted distances to five Boston employment centers</a:t>
                      </a:r>
                    </a:p>
                  </a:txBody>
                  <a:tcPr marL="0" marR="0" marT="0" marB="0" anchor="ctr"/>
                </a:tc>
                <a:extLst>
                  <a:ext uri="{0D108BD9-81ED-4DB2-BD59-A6C34878D82A}">
                    <a16:rowId xmlns:a16="http://schemas.microsoft.com/office/drawing/2014/main" val="10000"/>
                  </a:ext>
                </a:extLst>
              </a:tr>
              <a:tr h="0">
                <a:tc>
                  <a:txBody>
                    <a:bodyPr/>
                    <a:lstStyle/>
                    <a:p>
                      <a:r>
                        <a:rPr lang="en-US" dirty="0">
                          <a:effectLst/>
                        </a:rPr>
                        <a:t>RAD</a:t>
                      </a:r>
                    </a:p>
                  </a:txBody>
                  <a:tcPr marL="0" marR="0" marT="0" marB="0" anchor="ctr"/>
                </a:tc>
                <a:tc>
                  <a:txBody>
                    <a:bodyPr/>
                    <a:lstStyle/>
                    <a:p>
                      <a:r>
                        <a:rPr lang="en-US" dirty="0">
                          <a:effectLst/>
                        </a:rPr>
                        <a:t>Index of accessibility to radial highways</a:t>
                      </a:r>
                    </a:p>
                  </a:txBody>
                  <a:tcPr marL="0" marR="0" marT="0" marB="0" anchor="ctr"/>
                </a:tc>
                <a:extLst>
                  <a:ext uri="{0D108BD9-81ED-4DB2-BD59-A6C34878D82A}">
                    <a16:rowId xmlns:a16="http://schemas.microsoft.com/office/drawing/2014/main" val="10001"/>
                  </a:ext>
                </a:extLst>
              </a:tr>
              <a:tr h="0">
                <a:tc>
                  <a:txBody>
                    <a:bodyPr/>
                    <a:lstStyle/>
                    <a:p>
                      <a:r>
                        <a:rPr lang="is-IS">
                          <a:effectLst/>
                        </a:rPr>
                        <a:t>TAX     </a:t>
                      </a:r>
                    </a:p>
                  </a:txBody>
                  <a:tcPr marL="0" marR="0" marT="0" marB="0" anchor="ctr"/>
                </a:tc>
                <a:tc>
                  <a:txBody>
                    <a:bodyPr/>
                    <a:lstStyle/>
                    <a:p>
                      <a:r>
                        <a:rPr lang="en-US" dirty="0">
                          <a:effectLst/>
                        </a:rPr>
                        <a:t>Full-value property-tax rate per $10,000</a:t>
                      </a:r>
                    </a:p>
                  </a:txBody>
                  <a:tcPr marL="0" marR="0" marT="0" marB="0" anchor="ctr"/>
                </a:tc>
                <a:extLst>
                  <a:ext uri="{0D108BD9-81ED-4DB2-BD59-A6C34878D82A}">
                    <a16:rowId xmlns:a16="http://schemas.microsoft.com/office/drawing/2014/main" val="10002"/>
                  </a:ext>
                </a:extLst>
              </a:tr>
              <a:tr h="0">
                <a:tc>
                  <a:txBody>
                    <a:bodyPr/>
                    <a:lstStyle/>
                    <a:p>
                      <a:r>
                        <a:rPr lang="en-US">
                          <a:effectLst/>
                        </a:rPr>
                        <a:t>PTRATIO</a:t>
                      </a:r>
                    </a:p>
                  </a:txBody>
                  <a:tcPr marL="0" marR="0" marT="0" marB="0" anchor="ctr"/>
                </a:tc>
                <a:tc>
                  <a:txBody>
                    <a:bodyPr/>
                    <a:lstStyle/>
                    <a:p>
                      <a:r>
                        <a:rPr lang="en-US">
                          <a:effectLst/>
                        </a:rPr>
                        <a:t>Pupil-teacher ratio by town</a:t>
                      </a:r>
                    </a:p>
                  </a:txBody>
                  <a:tcPr marL="0" marR="0" marT="0" marB="0" anchor="ctr"/>
                </a:tc>
                <a:extLst>
                  <a:ext uri="{0D108BD9-81ED-4DB2-BD59-A6C34878D82A}">
                    <a16:rowId xmlns:a16="http://schemas.microsoft.com/office/drawing/2014/main" val="10003"/>
                  </a:ext>
                </a:extLst>
              </a:tr>
              <a:tr h="0">
                <a:tc>
                  <a:txBody>
                    <a:bodyPr/>
                    <a:lstStyle/>
                    <a:p>
                      <a:r>
                        <a:rPr lang="en-US" altLang="zh-CN">
                          <a:effectLst/>
                        </a:rPr>
                        <a:t>B</a:t>
                      </a:r>
                    </a:p>
                  </a:txBody>
                  <a:tcPr marL="0" marR="0" marT="0" marB="0" anchor="ctr"/>
                </a:tc>
                <a:tc>
                  <a:txBody>
                    <a:bodyPr/>
                    <a:lstStyle/>
                    <a:p>
                      <a:r>
                        <a:rPr lang="en-US">
                          <a:effectLst/>
                        </a:rPr>
                        <a:t>1000(Bk - 0.63)^2 where Bk is the proportion of blacks by town</a:t>
                      </a:r>
                    </a:p>
                  </a:txBody>
                  <a:tcPr marL="0" marR="0" marT="0" marB="0" anchor="ctr"/>
                </a:tc>
                <a:extLst>
                  <a:ext uri="{0D108BD9-81ED-4DB2-BD59-A6C34878D82A}">
                    <a16:rowId xmlns:a16="http://schemas.microsoft.com/office/drawing/2014/main" val="10004"/>
                  </a:ext>
                </a:extLst>
              </a:tr>
              <a:tr h="0">
                <a:tc>
                  <a:txBody>
                    <a:bodyPr/>
                    <a:lstStyle/>
                    <a:p>
                      <a:r>
                        <a:rPr lang="pl-PL">
                          <a:effectLst/>
                        </a:rPr>
                        <a:t>LSTAT   </a:t>
                      </a:r>
                    </a:p>
                  </a:txBody>
                  <a:tcPr marL="0" marR="0" marT="0" marB="0" anchor="ctr"/>
                </a:tc>
                <a:tc>
                  <a:txBody>
                    <a:bodyPr/>
                    <a:lstStyle/>
                    <a:p>
                      <a:r>
                        <a:rPr lang="en-US">
                          <a:effectLst/>
                        </a:rPr>
                        <a:t>% Lower status of the population</a:t>
                      </a:r>
                    </a:p>
                  </a:txBody>
                  <a:tcPr marL="0" marR="0" marT="0" marB="0" anchor="ctr"/>
                </a:tc>
                <a:extLst>
                  <a:ext uri="{0D108BD9-81ED-4DB2-BD59-A6C34878D82A}">
                    <a16:rowId xmlns:a16="http://schemas.microsoft.com/office/drawing/2014/main" val="10005"/>
                  </a:ext>
                </a:extLst>
              </a:tr>
              <a:tr h="0">
                <a:tc>
                  <a:txBody>
                    <a:bodyPr/>
                    <a:lstStyle/>
                    <a:p>
                      <a:r>
                        <a:rPr lang="cs-CZ">
                          <a:effectLst/>
                        </a:rPr>
                        <a:t>MEDV    </a:t>
                      </a:r>
                    </a:p>
                  </a:txBody>
                  <a:tcPr marL="0" marR="0" marT="0" marB="0" anchor="ctr"/>
                </a:tc>
                <a:tc>
                  <a:txBody>
                    <a:bodyPr/>
                    <a:lstStyle/>
                    <a:p>
                      <a:r>
                        <a:rPr lang="en-US" dirty="0">
                          <a:effectLst/>
                        </a:rPr>
                        <a:t>Median value of owner-occupied homes in $1000's</a:t>
                      </a:r>
                    </a:p>
                  </a:txBody>
                  <a:tcPr marL="0" marR="0" marT="0" marB="0" anchor="ctr"/>
                </a:tc>
                <a:extLst>
                  <a:ext uri="{0D108BD9-81ED-4DB2-BD59-A6C34878D82A}">
                    <a16:rowId xmlns:a16="http://schemas.microsoft.com/office/drawing/2014/main" val="10006"/>
                  </a:ext>
                </a:extLst>
              </a:tr>
            </a:tbl>
          </a:graphicData>
        </a:graphic>
      </p:graphicFrame>
      <p:sp>
        <p:nvSpPr>
          <p:cNvPr id="7" name="文本框 6"/>
          <p:cNvSpPr txBox="1"/>
          <p:nvPr/>
        </p:nvSpPr>
        <p:spPr>
          <a:xfrm>
            <a:off x="987136" y="884638"/>
            <a:ext cx="9312313" cy="1631216"/>
          </a:xfrm>
          <a:prstGeom prst="rect">
            <a:avLst/>
          </a:prstGeom>
          <a:noFill/>
        </p:spPr>
        <p:txBody>
          <a:bodyPr wrap="square" rtlCol="0">
            <a:spAutoFit/>
          </a:bodyPr>
          <a:lstStyle/>
          <a:p>
            <a:r>
              <a:rPr lang="en-US" altLang="zh-CN" sz="2000" dirty="0"/>
              <a:t>This example illustrates the use of </a:t>
            </a:r>
            <a:r>
              <a:rPr lang="en-US" altLang="zh-CN" sz="2000" dirty="0" err="1"/>
              <a:t>XLMiner’s</a:t>
            </a:r>
            <a:r>
              <a:rPr lang="en-US" altLang="zh-CN" sz="2000" dirty="0"/>
              <a:t> k-Nearest Neighbors Prediction method.</a:t>
            </a:r>
            <a:r>
              <a:rPr lang="zh-CN" altLang="en-US" sz="2000" dirty="0"/>
              <a:t> </a:t>
            </a:r>
            <a:endParaRPr lang="en-US" altLang="zh-CN" sz="2000" dirty="0"/>
          </a:p>
          <a:p>
            <a:r>
              <a:rPr lang="en-US" altLang="zh-CN" sz="2000" dirty="0"/>
              <a:t>This data set contains 14 variables described in the table below. The dependent variable MEDV is the median value of a dwelling. The objective of this example is to predict the value of this variable</a:t>
            </a:r>
            <a:endParaRPr kumimoji="1" lang="zh-CN" altLang="en-US" sz="2000" dirty="0"/>
          </a:p>
        </p:txBody>
      </p:sp>
    </p:spTree>
    <p:extLst>
      <p:ext uri="{BB962C8B-B14F-4D97-AF65-F5344CB8AC3E}">
        <p14:creationId xmlns:p14="http://schemas.microsoft.com/office/powerpoint/2010/main" val="13824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内容占位符 5"/>
          <p:cNvSpPr>
            <a:spLocks noGrp="1"/>
          </p:cNvSpPr>
          <p:nvPr>
            <p:ph idx="1"/>
          </p:nvPr>
        </p:nvSpPr>
        <p:spPr>
          <a:xfrm>
            <a:off x="838200" y="571238"/>
            <a:ext cx="10515600" cy="4351338"/>
          </a:xfrm>
        </p:spPr>
        <p:txBody>
          <a:bodyPr/>
          <a:lstStyle/>
          <a:p>
            <a:r>
              <a:rPr lang="en-US" altLang="zh-CN" dirty="0"/>
              <a:t>A portion of the data set is shown below. The last variable, CAT. MEDV, is a discrete classification of the MEDV variable, and will not be used in this example.</a:t>
            </a:r>
          </a:p>
          <a:p>
            <a:endParaRPr kumimoji="1" lang="zh-CN" altLang="en-US" dirty="0"/>
          </a:p>
        </p:txBody>
      </p:sp>
      <p:pic>
        <p:nvPicPr>
          <p:cNvPr id="7" name="图片 6"/>
          <p:cNvPicPr>
            <a:picLocks noChangeAspect="1"/>
          </p:cNvPicPr>
          <p:nvPr/>
        </p:nvPicPr>
        <p:blipFill>
          <a:blip r:embed="rId3"/>
          <a:stretch>
            <a:fillRect/>
          </a:stretch>
        </p:blipFill>
        <p:spPr>
          <a:xfrm>
            <a:off x="838200" y="2185811"/>
            <a:ext cx="11076517" cy="3667309"/>
          </a:xfrm>
          <a:prstGeom prst="rect">
            <a:avLst/>
          </a:prstGeom>
        </p:spPr>
      </p:pic>
    </p:spTree>
    <p:extLst>
      <p:ext uri="{BB962C8B-B14F-4D97-AF65-F5344CB8AC3E}">
        <p14:creationId xmlns:p14="http://schemas.microsoft.com/office/powerpoint/2010/main" val="96357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Result of Boston Housing</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838200" y="2285302"/>
            <a:ext cx="10515600" cy="3431984"/>
          </a:xfrm>
          <a:prstGeom prst="rect">
            <a:avLst/>
          </a:prstGeom>
        </p:spPr>
      </p:pic>
    </p:spTree>
    <p:extLst>
      <p:ext uri="{BB962C8B-B14F-4D97-AF65-F5344CB8AC3E}">
        <p14:creationId xmlns:p14="http://schemas.microsoft.com/office/powerpoint/2010/main" val="146449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en-US" altLang="zh-CN" dirty="0"/>
              <a:t>LINEAR REGRESSION MODELS</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 model is linear when each term is either a </a:t>
            </a:r>
            <a:r>
              <a:rPr lang="en-US" altLang="zh-CN" dirty="0">
                <a:hlinkClick r:id="rId2"/>
              </a:rPr>
              <a:t>constant</a:t>
            </a:r>
            <a:r>
              <a:rPr lang="en-US" altLang="zh-CN" dirty="0"/>
              <a:t> or the product of a </a:t>
            </a:r>
            <a:r>
              <a:rPr lang="en-US" altLang="zh-CN" dirty="0">
                <a:hlinkClick r:id="rId3"/>
              </a:rPr>
              <a:t>parameter</a:t>
            </a:r>
            <a:r>
              <a:rPr lang="en-US" altLang="zh-CN" dirty="0"/>
              <a:t> and a </a:t>
            </a:r>
            <a:r>
              <a:rPr lang="en-US" altLang="zh-CN" dirty="0">
                <a:hlinkClick r:id="rId4"/>
              </a:rPr>
              <a:t>predictor variable</a:t>
            </a:r>
            <a:r>
              <a:rPr lang="en-US" altLang="zh-CN" dirty="0"/>
              <a:t>. A linear equation is constructed by adding the results for each term. This constrains the equation to just one basic form:</a:t>
            </a:r>
            <a:endParaRPr lang="zh-CN" altLang="zh-CN" dirty="0"/>
          </a:p>
          <a:p>
            <a:r>
              <a:rPr lang="en-US" altLang="zh-CN" dirty="0"/>
              <a:t>Response = constant + parameter * predictor + ... + parameter * predictor</a:t>
            </a:r>
            <a:endParaRPr lang="zh-CN" altLang="zh-CN" dirty="0"/>
          </a:p>
          <a:p>
            <a:r>
              <a:rPr lang="en-US" altLang="zh-CN" dirty="0"/>
              <a:t>Y = b</a:t>
            </a:r>
            <a:r>
              <a:rPr lang="en-US" altLang="zh-CN" baseline="-25000" dirty="0"/>
              <a:t> o</a:t>
            </a:r>
            <a:r>
              <a:rPr lang="en-US" altLang="zh-CN" dirty="0"/>
              <a:t> + b</a:t>
            </a:r>
            <a:r>
              <a:rPr lang="en-US" altLang="zh-CN" baseline="-25000" dirty="0"/>
              <a:t>1</a:t>
            </a:r>
            <a:r>
              <a:rPr lang="en-US" altLang="zh-CN" dirty="0"/>
              <a:t>X</a:t>
            </a:r>
            <a:r>
              <a:rPr lang="en-US" altLang="zh-CN" baseline="-25000" dirty="0"/>
              <a:t>1</a:t>
            </a:r>
            <a:r>
              <a:rPr lang="en-US" altLang="zh-CN" dirty="0"/>
              <a:t> + b</a:t>
            </a:r>
            <a:r>
              <a:rPr lang="en-US" altLang="zh-CN" baseline="-25000" dirty="0"/>
              <a:t>2</a:t>
            </a:r>
            <a:r>
              <a:rPr lang="en-US" altLang="zh-CN" dirty="0"/>
              <a:t>X</a:t>
            </a:r>
            <a:r>
              <a:rPr lang="en-US" altLang="zh-CN" baseline="-25000" dirty="0"/>
              <a:t>2</a:t>
            </a:r>
            <a:r>
              <a:rPr lang="en-US" altLang="zh-CN" dirty="0"/>
              <a:t> + ... + </a:t>
            </a:r>
            <a:r>
              <a:rPr lang="en-US" altLang="zh-CN" dirty="0" err="1"/>
              <a:t>b</a:t>
            </a:r>
            <a:r>
              <a:rPr lang="en-US" altLang="zh-CN" baseline="-25000" dirty="0" err="1"/>
              <a:t>k</a:t>
            </a:r>
            <a:r>
              <a:rPr lang="en-US" altLang="zh-CN" dirty="0" err="1"/>
              <a:t>X</a:t>
            </a:r>
            <a:r>
              <a:rPr lang="en-US" altLang="zh-CN" baseline="-25000" dirty="0" err="1"/>
              <a:t>k</a:t>
            </a:r>
            <a:endParaRPr lang="zh-CN" altLang="zh-CN" dirty="0"/>
          </a:p>
          <a:p>
            <a:r>
              <a:rPr lang="en-US" altLang="zh-CN" dirty="0"/>
              <a:t>In statistics, a regression equation (or function) is linear when it is linear in the parameters. While the equation must be linear in the parameters, you can transform the predictor variables in ways that produce curvature. For instance, you can include a squared variable to produce a U-shaped curve.</a:t>
            </a:r>
            <a:endParaRPr lang="zh-CN" altLang="zh-CN" dirty="0"/>
          </a:p>
          <a:p>
            <a:r>
              <a:rPr lang="en-US" altLang="zh-CN" dirty="0"/>
              <a:t>Y = b</a:t>
            </a:r>
            <a:r>
              <a:rPr lang="en-US" altLang="zh-CN" baseline="-25000" dirty="0"/>
              <a:t> o</a:t>
            </a:r>
            <a:r>
              <a:rPr lang="en-US" altLang="zh-CN" dirty="0"/>
              <a:t> + b</a:t>
            </a:r>
            <a:r>
              <a:rPr lang="en-US" altLang="zh-CN" baseline="-25000" dirty="0"/>
              <a:t>1</a:t>
            </a:r>
            <a:r>
              <a:rPr lang="en-US" altLang="zh-CN" dirty="0"/>
              <a:t>X</a:t>
            </a:r>
            <a:r>
              <a:rPr lang="en-US" altLang="zh-CN" baseline="-25000" dirty="0"/>
              <a:t>1</a:t>
            </a:r>
            <a:r>
              <a:rPr lang="en-US" altLang="zh-CN" dirty="0"/>
              <a:t> + b</a:t>
            </a:r>
            <a:r>
              <a:rPr lang="en-US" altLang="zh-CN" baseline="-25000" dirty="0"/>
              <a:t>2</a:t>
            </a:r>
            <a:r>
              <a:rPr lang="en-US" altLang="zh-CN" dirty="0"/>
              <a:t>X</a:t>
            </a:r>
            <a:r>
              <a:rPr lang="en-US" altLang="zh-CN" baseline="-25000" dirty="0"/>
              <a:t>1</a:t>
            </a:r>
            <a:r>
              <a:rPr lang="en-US" altLang="zh-CN" baseline="30000" dirty="0"/>
              <a:t>2</a:t>
            </a:r>
            <a:endParaRPr lang="zh-CN" altLang="zh-CN" dirty="0"/>
          </a:p>
          <a:p>
            <a:endParaRPr kumimoji="1" lang="zh-CN" altLang="en-US" dirty="0"/>
          </a:p>
        </p:txBody>
      </p:sp>
    </p:spTree>
    <p:extLst>
      <p:ext uri="{BB962C8B-B14F-4D97-AF65-F5344CB8AC3E}">
        <p14:creationId xmlns:p14="http://schemas.microsoft.com/office/powerpoint/2010/main" val="901051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a:solidFill>
                  <a:schemeClr val="accent1"/>
                </a:solidFill>
              </a:rPr>
              <a:t>LINEAR REGRESSION MODELS</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2400"/>
              <a:t>A model is still linear in the parameters </a:t>
            </a:r>
            <a:r>
              <a:rPr lang="en-US" altLang="zh-CN" sz="2400" i="1"/>
              <a:t>even though the predictor variable is squared</a:t>
            </a:r>
            <a:r>
              <a:rPr lang="en-US" altLang="zh-CN" sz="2400"/>
              <a:t>. We can also use log and inverse functional forms that are linear in the parameters to produce different types of curves.</a:t>
            </a:r>
          </a:p>
          <a:p>
            <a:r>
              <a:rPr lang="en-US" altLang="zh-CN" sz="2400"/>
              <a:t>Here is an example of a linear regression model that uses a squared term to fit the </a:t>
            </a:r>
            <a:r>
              <a:rPr lang="en-US" altLang="zh-CN" sz="2400">
                <a:hlinkClick r:id="rId2"/>
              </a:rPr>
              <a:t>curved relationship between BMI and body fat percentage</a:t>
            </a:r>
            <a:r>
              <a:rPr lang="zh-CN" altLang="zh-CN" sz="2400">
                <a:effectLst/>
              </a:rPr>
              <a:t> </a:t>
            </a:r>
            <a:endParaRPr lang="zh-CN" altLang="zh-CN" sz="2400"/>
          </a:p>
          <a:p>
            <a:endParaRPr kumimoji="1" lang="zh-CN" altLang="en-US" sz="2400"/>
          </a:p>
        </p:txBody>
      </p:sp>
    </p:spTree>
    <p:extLst>
      <p:ext uri="{BB962C8B-B14F-4D97-AF65-F5344CB8AC3E}">
        <p14:creationId xmlns:p14="http://schemas.microsoft.com/office/powerpoint/2010/main" val="347061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a:solidFill>
                  <a:schemeClr val="accent1"/>
                </a:solidFill>
                <a:latin typeface="Calibri" panose="020F0502020204030204" pitchFamily="34" charset="0"/>
                <a:cs typeface="Calibri" panose="020F0502020204030204" pitchFamily="34" charset="0"/>
              </a:rPr>
              <a:t>SMART, FAST AND INVISIBLE</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Autofit/>
          </a:bodyPr>
          <a:lstStyle/>
          <a:p>
            <a:endParaRPr lang="en-US" altLang="zh-CN" sz="18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altLang="zh-CN" sz="1800" dirty="0">
                <a:latin typeface="Calibri" panose="020F0502020204030204" pitchFamily="34" charset="0"/>
                <a:cs typeface="Calibri" panose="020F0502020204030204" pitchFamily="34" charset="0"/>
              </a:rPr>
              <a:t>Analytics is a hot field today, and more companies than ever are applying the power of analytics across their business.</a:t>
            </a:r>
          </a:p>
          <a:p>
            <a:endParaRPr lang="en-US" altLang="zh-CN" sz="1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altLang="zh-CN" sz="1800" dirty="0">
                <a:latin typeface="Calibri" panose="020F0502020204030204" pitchFamily="34" charset="0"/>
                <a:cs typeface="Calibri" panose="020F0502020204030204" pitchFamily="34" charset="0"/>
              </a:rPr>
              <a:t>These firms are competing based on analytic innovation, moving up from simple Business Intelligence to </a:t>
            </a:r>
            <a:r>
              <a:rPr lang="en-US" altLang="zh-CN" sz="1800" u="sng" dirty="0">
                <a:latin typeface="Calibri" panose="020F0502020204030204" pitchFamily="34" charset="0"/>
                <a:cs typeface="Calibri" panose="020F0502020204030204" pitchFamily="34" charset="0"/>
              </a:rPr>
              <a:t>the power of predictive analytics.</a:t>
            </a:r>
          </a:p>
          <a:p>
            <a:endParaRPr lang="en-US" altLang="zh-CN" sz="1800" u="sng"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altLang="zh-CN" sz="1800" dirty="0">
                <a:latin typeface="Calibri" panose="020F0502020204030204" pitchFamily="34" charset="0"/>
                <a:cs typeface="Calibri" panose="020F0502020204030204" pitchFamily="34" charset="0"/>
              </a:rPr>
              <a:t>As predictive analytics is being used for more than 50 years, new techniques has developed up till now and being applied them to a wide range of business problems.</a:t>
            </a:r>
          </a:p>
          <a:p>
            <a:endParaRPr lang="en-US" altLang="zh-CN" sz="1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altLang="zh-CN" sz="1800" dirty="0">
                <a:latin typeface="Calibri" panose="020F0502020204030204" pitchFamily="34" charset="0"/>
                <a:cs typeface="Calibri" panose="020F0502020204030204" pitchFamily="34" charset="0"/>
              </a:rPr>
              <a:t>Whether you are a business manager or an analytic scientist, this section will help you advance your knowledge of predictive analytics.</a:t>
            </a:r>
          </a:p>
          <a:p>
            <a:endParaRPr lang="en-US" altLang="zh-CN" sz="1800" dirty="0">
              <a:latin typeface="Calibri" panose="020F0502020204030204" pitchFamily="34" charset="0"/>
              <a:cs typeface="Calibri" panose="020F0502020204030204" pitchFamily="34" charset="0"/>
            </a:endParaRPr>
          </a:p>
          <a:p>
            <a:endParaRPr kumimoji="1" lang="zh-CN" altLang="en-US" sz="1800" dirty="0"/>
          </a:p>
        </p:txBody>
      </p:sp>
    </p:spTree>
    <p:extLst>
      <p:ext uri="{BB962C8B-B14F-4D97-AF65-F5344CB8AC3E}">
        <p14:creationId xmlns:p14="http://schemas.microsoft.com/office/powerpoint/2010/main" val="2468387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en-US" altLang="zh-CN" dirty="0"/>
              <a:t>LINEAR REGRESSION MODELS</a:t>
            </a:r>
            <a:endParaRPr kumimoji="1" lang="zh-CN" altLang="en-US" dirty="0"/>
          </a:p>
        </p:txBody>
      </p:sp>
      <p:pic>
        <p:nvPicPr>
          <p:cNvPr id="4" name="Picture 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ln>
            <a:noFill/>
          </a:ln>
        </p:spPr>
      </p:pic>
    </p:spTree>
    <p:extLst>
      <p:ext uri="{BB962C8B-B14F-4D97-AF65-F5344CB8AC3E}">
        <p14:creationId xmlns:p14="http://schemas.microsoft.com/office/powerpoint/2010/main" val="14786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a:solidFill>
                  <a:schemeClr val="accent1"/>
                </a:solidFill>
              </a:rPr>
              <a:t>LINEAR REGRESSION MODELS</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2400"/>
              <a:t>TYPES OF LINEAR MODELS:</a:t>
            </a:r>
            <a:endParaRPr lang="zh-CN" altLang="zh-CN" sz="2400"/>
          </a:p>
          <a:p>
            <a:r>
              <a:rPr lang="en-US" altLang="zh-CN" sz="2400"/>
              <a:t>Significant improvements to the following types of linear models have been made:</a:t>
            </a:r>
            <a:endParaRPr lang="zh-CN" altLang="zh-CN" sz="2400"/>
          </a:p>
          <a:p>
            <a:pPr lvl="0"/>
            <a:r>
              <a:rPr lang="en-US" altLang="zh-CN" sz="2400"/>
              <a:t>Factorial Designs</a:t>
            </a:r>
            <a:endParaRPr lang="zh-CN" altLang="zh-CN" sz="2400"/>
          </a:p>
          <a:p>
            <a:pPr lvl="0"/>
            <a:r>
              <a:rPr lang="en-US" altLang="zh-CN" sz="2400"/>
              <a:t>General Full Factorial Designs</a:t>
            </a:r>
            <a:endParaRPr lang="zh-CN" altLang="zh-CN" sz="2400"/>
          </a:p>
          <a:p>
            <a:pPr lvl="0"/>
            <a:r>
              <a:rPr lang="en-US" altLang="zh-CN" sz="2400"/>
              <a:t>Analyze Variability</a:t>
            </a:r>
            <a:endParaRPr lang="zh-CN" altLang="zh-CN" sz="2400"/>
          </a:p>
          <a:p>
            <a:pPr lvl="0"/>
            <a:r>
              <a:rPr lang="en-US" altLang="zh-CN" sz="2400"/>
              <a:t>Response Surface Designs</a:t>
            </a:r>
            <a:endParaRPr lang="zh-CN" altLang="zh-CN" sz="2400"/>
          </a:p>
          <a:p>
            <a:pPr lvl="0"/>
            <a:r>
              <a:rPr lang="en-US" altLang="zh-CN" sz="2400"/>
              <a:t>General Linear Models (GLM)</a:t>
            </a:r>
            <a:endParaRPr lang="zh-CN" altLang="zh-CN" sz="2400"/>
          </a:p>
          <a:p>
            <a:pPr lvl="0"/>
            <a:r>
              <a:rPr lang="en-US" altLang="zh-CN" sz="2400"/>
              <a:t>Regression</a:t>
            </a:r>
            <a:endParaRPr lang="zh-CN" altLang="zh-CN" sz="2400"/>
          </a:p>
          <a:p>
            <a:pPr lvl="0"/>
            <a:r>
              <a:rPr lang="en-US" altLang="zh-CN" sz="2400"/>
              <a:t>Binary Logistic Regression</a:t>
            </a:r>
            <a:endParaRPr lang="zh-CN" altLang="zh-CN" sz="2400"/>
          </a:p>
          <a:p>
            <a:pPr lvl="0"/>
            <a:r>
              <a:rPr lang="en-US" altLang="zh-CN" sz="2400"/>
              <a:t>Poisson Regression</a:t>
            </a:r>
            <a:endParaRPr lang="zh-CN" altLang="zh-CN" sz="2400"/>
          </a:p>
          <a:p>
            <a:endParaRPr kumimoji="1" lang="zh-CN" altLang="en-US" sz="2400"/>
          </a:p>
        </p:txBody>
      </p:sp>
    </p:spTree>
    <p:extLst>
      <p:ext uri="{BB962C8B-B14F-4D97-AF65-F5344CB8AC3E}">
        <p14:creationId xmlns:p14="http://schemas.microsoft.com/office/powerpoint/2010/main" val="416494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en-US" altLang="zh-CN" dirty="0"/>
              <a:t>MAIN EFFECTS PLOT FOR THE EXAMPLE:</a:t>
            </a:r>
            <a:endParaRPr kumimoji="1" lang="zh-CN" altLang="en-US" dirty="0"/>
          </a:p>
        </p:txBody>
      </p:sp>
      <p:pic>
        <p:nvPicPr>
          <p:cNvPr id="4" name="Picture 1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9656" y="1825625"/>
            <a:ext cx="6532687" cy="4351338"/>
          </a:xfrm>
          <a:prstGeom prst="rect">
            <a:avLst/>
          </a:prstGeom>
          <a:noFill/>
          <a:ln>
            <a:noFill/>
          </a:ln>
        </p:spPr>
      </p:pic>
    </p:spTree>
    <p:extLst>
      <p:ext uri="{BB962C8B-B14F-4D97-AF65-F5344CB8AC3E}">
        <p14:creationId xmlns:p14="http://schemas.microsoft.com/office/powerpoint/2010/main" val="65744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a:solidFill>
                  <a:schemeClr val="accent1"/>
                </a:solidFill>
              </a:rPr>
              <a:t>MAIN EFFECTS PLOT FOR THE EXAMPLE:</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2400" dirty="0"/>
              <a:t>The main effects plot and interactions plot are available for types of linear models that they weren't before. Even better is the ability to produce these plots for continuous variables, rather than just categorical variables. This ability is particularly helpful when you want to understand interactions between continuous variables, which are to notoriously difficult to interpret using the numerical output.</a:t>
            </a:r>
            <a:endParaRPr lang="zh-CN" altLang="zh-CN" sz="2400" dirty="0"/>
          </a:p>
          <a:p>
            <a:r>
              <a:rPr lang="en-US" altLang="zh-CN" sz="2400" dirty="0"/>
              <a:t>This main effects plot is based on continuous variables. It is reflected in the curvature in the model.</a:t>
            </a:r>
          </a:p>
        </p:txBody>
      </p:sp>
    </p:spTree>
    <p:extLst>
      <p:ext uri="{BB962C8B-B14F-4D97-AF65-F5344CB8AC3E}">
        <p14:creationId xmlns:p14="http://schemas.microsoft.com/office/powerpoint/2010/main" val="2466849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838200" y="436418"/>
            <a:ext cx="10515600" cy="5740545"/>
          </a:xfrm>
        </p:spPr>
        <p:txBody>
          <a:bodyPr>
            <a:normAutofit lnSpcReduction="10000"/>
          </a:bodyPr>
          <a:lstStyle/>
          <a:p>
            <a:r>
              <a:rPr lang="en-US" altLang="zh-CN" dirty="0"/>
              <a:t>Advantages</a:t>
            </a:r>
            <a:endParaRPr lang="zh-CN" altLang="zh-CN" dirty="0"/>
          </a:p>
          <a:p>
            <a:r>
              <a:rPr lang="en-US" altLang="zh-CN" dirty="0"/>
              <a:t>Quantification is possible only in linear regression. </a:t>
            </a:r>
            <a:endParaRPr lang="zh-CN" altLang="zh-CN" dirty="0"/>
          </a:p>
          <a:p>
            <a:r>
              <a:rPr lang="en-US" altLang="zh-CN" dirty="0"/>
              <a:t>It is simpler to solve. </a:t>
            </a:r>
            <a:endParaRPr lang="zh-CN" altLang="zh-CN" dirty="0"/>
          </a:p>
          <a:p>
            <a:r>
              <a:rPr lang="en-US" altLang="zh-CN" dirty="0"/>
              <a:t>It requires lesser time and effort than multivariate regression models.</a:t>
            </a:r>
            <a:endParaRPr lang="zh-CN" altLang="zh-CN" dirty="0"/>
          </a:p>
          <a:p>
            <a:endParaRPr lang="en-US" altLang="zh-CN" dirty="0"/>
          </a:p>
          <a:p>
            <a:r>
              <a:rPr lang="en-US" altLang="zh-CN" dirty="0"/>
              <a:t>Disadvantages </a:t>
            </a:r>
            <a:endParaRPr lang="zh-CN" altLang="zh-CN" dirty="0"/>
          </a:p>
          <a:p>
            <a:r>
              <a:rPr lang="en-US" altLang="zh-CN" dirty="0"/>
              <a:t>The dependent variable must be continuous, in that it can take on any value, or at least close to continuous. </a:t>
            </a:r>
            <a:endParaRPr lang="zh-CN" altLang="zh-CN" dirty="0"/>
          </a:p>
          <a:p>
            <a:r>
              <a:rPr lang="en-US" altLang="zh-CN" dirty="0"/>
              <a:t>Linear Regression Is Limited to Linear Relationships</a:t>
            </a:r>
            <a:endParaRPr lang="zh-CN" altLang="zh-CN" dirty="0"/>
          </a:p>
          <a:p>
            <a:r>
              <a:rPr lang="en-US" altLang="zh-CN" dirty="0"/>
              <a:t>Linear Regression Only Looks at the Mean of the Dependent Variable</a:t>
            </a:r>
            <a:endParaRPr lang="zh-CN" altLang="zh-CN" b="1" dirty="0"/>
          </a:p>
          <a:p>
            <a:r>
              <a:rPr lang="en-US" altLang="zh-CN" dirty="0"/>
              <a:t>Linear Regression Is Sensitive to Outliers</a:t>
            </a:r>
            <a:endParaRPr lang="zh-CN" altLang="zh-CN" b="1" dirty="0"/>
          </a:p>
          <a:p>
            <a:r>
              <a:rPr lang="en-US" altLang="zh-CN" dirty="0"/>
              <a:t>Data Must Be Independent</a:t>
            </a:r>
            <a:endParaRPr lang="zh-CN" altLang="zh-CN" dirty="0"/>
          </a:p>
          <a:p>
            <a:endParaRPr kumimoji="1" lang="zh-CN" altLang="en-US" dirty="0"/>
          </a:p>
        </p:txBody>
      </p:sp>
    </p:spTree>
    <p:extLst>
      <p:ext uri="{BB962C8B-B14F-4D97-AF65-F5344CB8AC3E}">
        <p14:creationId xmlns:p14="http://schemas.microsoft.com/office/powerpoint/2010/main" val="66130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kumimoji="1" lang="en-US" altLang="zh-CN" dirty="0">
                <a:solidFill>
                  <a:schemeClr val="accent1"/>
                </a:solidFill>
              </a:rPr>
              <a:t>Time Series</a:t>
            </a:r>
            <a:endParaRPr kumimoji="1" lang="zh-CN" altLang="en-US" dirty="0">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1700" dirty="0"/>
              <a:t>WHAT IS TIME SERIES </a:t>
            </a:r>
          </a:p>
          <a:p>
            <a:r>
              <a:rPr lang="en-US" altLang="zh-CN" sz="1700" dirty="0"/>
              <a:t>A time series is a series of data points indexed (or listed or graphed) in time order. Most commonly, a time series is a sequence taken at successive equally spaced points in time. Thus it is a sequence of discrete-time data. Examples of time series are heights of ocean tides, counts of sunspots, and the daily closing value of the Dow Jones Industrial Average.</a:t>
            </a:r>
          </a:p>
          <a:p>
            <a:pPr marL="0" indent="0">
              <a:buNone/>
            </a:pPr>
            <a:r>
              <a:rPr lang="en-US" altLang="zh-CN" sz="1700" dirty="0"/>
              <a:t> </a:t>
            </a:r>
          </a:p>
          <a:p>
            <a:r>
              <a:rPr lang="en-US" altLang="zh-CN" sz="1700" dirty="0"/>
              <a:t>WHERE IT IS PLOTTED</a:t>
            </a:r>
          </a:p>
          <a:p>
            <a:r>
              <a:rPr lang="en-US" altLang="zh-CN" sz="1700" dirty="0"/>
              <a:t>Time series are very frequently plotted via line charts. Time series are used in statistics, signal processing, pattern recognition, econometrics, mathematical finance, weather forecasting, earthquake prediction, electroencephalography, control engineering, astronomy, communications engineering, and largely in any domain of applied science and engineering which involves temporal measurements.</a:t>
            </a:r>
          </a:p>
        </p:txBody>
      </p:sp>
    </p:spTree>
    <p:extLst>
      <p:ext uri="{BB962C8B-B14F-4D97-AF65-F5344CB8AC3E}">
        <p14:creationId xmlns:p14="http://schemas.microsoft.com/office/powerpoint/2010/main" val="4291457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a:solidFill>
                  <a:schemeClr val="accent1"/>
                </a:solidFill>
              </a:rPr>
              <a:t>METHODS FOR ANALYSIS</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1500" dirty="0"/>
              <a:t>METHODS FOR ANALYSIS</a:t>
            </a:r>
          </a:p>
          <a:p>
            <a:r>
              <a:rPr lang="en-US" altLang="zh-CN" sz="1500" dirty="0"/>
              <a:t>Methods for time series analysis may be divided into two classes: frequency-domain methods and time-domain methods. The former include spectral analysis and wavelet analysis; the latter include auto-correlation and cross-correlation analysis. In the time domain, correlation and analysis can be made in a filter-like manner using scaled correlation, thereby mitigating the need to operate in the frequency domain.</a:t>
            </a:r>
          </a:p>
          <a:p>
            <a:r>
              <a:rPr lang="en-US" altLang="zh-CN" sz="1500" dirty="0"/>
              <a:t>Additionally, time series analysis techniques may be divided into parametric and non-parametric methods. The parametric approaches assume that the underlying stationary stochastic process has a certain structure which can be described using a small number of parameters (for example, using an autoregressive or moving average model). In these approaches, the task is to estimate the parameters of the model that describes the stochastic process. By contrast, non-parametric approaches explicitly estimate the covariance or the spectrum of the process without assuming that the process has any particular structure.</a:t>
            </a:r>
          </a:p>
          <a:p>
            <a:r>
              <a:rPr lang="en-US" altLang="zh-CN" sz="1500" dirty="0"/>
              <a:t>Methods of time series analysis may also be divided into linear and non-linear, and univariate and multivariate.</a:t>
            </a:r>
          </a:p>
        </p:txBody>
      </p:sp>
    </p:spTree>
    <p:extLst>
      <p:ext uri="{BB962C8B-B14F-4D97-AF65-F5344CB8AC3E}">
        <p14:creationId xmlns:p14="http://schemas.microsoft.com/office/powerpoint/2010/main" val="417644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en-US" altLang="zh-CN" dirty="0"/>
              <a:t>EXAMPLE</a:t>
            </a:r>
            <a:endParaRPr kumimoji="1" lang="zh-CN" altLang="en-US" dirty="0"/>
          </a:p>
        </p:txBody>
      </p:sp>
      <p:sp>
        <p:nvSpPr>
          <p:cNvPr id="3" name="内容占位符 2"/>
          <p:cNvSpPr>
            <a:spLocks noGrp="1"/>
          </p:cNvSpPr>
          <p:nvPr>
            <p:ph idx="1"/>
          </p:nvPr>
        </p:nvSpPr>
        <p:spPr/>
        <p:txBody>
          <a:bodyPr/>
          <a:lstStyle/>
          <a:p>
            <a:r>
              <a:rPr lang="en-US" altLang="zh-CN" dirty="0"/>
              <a:t>This example illustrates the use of a vector error-correction (VEC) model as a linear alternative to the </a:t>
            </a:r>
            <a:r>
              <a:rPr lang="en-US" altLang="zh-CN" dirty="0" err="1"/>
              <a:t>Smets-Wouters</a:t>
            </a:r>
            <a:r>
              <a:rPr lang="en-US" altLang="zh-CN" dirty="0"/>
              <a:t> Dynamic Stochastic General Equilibrium (DSGE) macroeconomic model, and applies many of the techniques of </a:t>
            </a:r>
            <a:r>
              <a:rPr lang="en-US" altLang="zh-CN" dirty="0" err="1"/>
              <a:t>Smets-Wouters</a:t>
            </a:r>
            <a:r>
              <a:rPr lang="en-US" altLang="zh-CN" dirty="0"/>
              <a:t> to the description of the United States economy.</a:t>
            </a:r>
            <a:endParaRPr lang="zh-CN" altLang="zh-CN" dirty="0"/>
          </a:p>
          <a:p>
            <a:r>
              <a:rPr lang="en-US" altLang="zh-CN" dirty="0"/>
              <a:t>The USA economy time series example link is attached below </a:t>
            </a:r>
            <a:endParaRPr lang="zh-CN" altLang="zh-CN" dirty="0"/>
          </a:p>
          <a:p>
            <a:r>
              <a:rPr lang="en-US" altLang="zh-CN" u="sng" dirty="0">
                <a:hlinkClick r:id="rId2"/>
              </a:rPr>
              <a:t>https://drive.google.com/file/d/1MpJguT37MqW60VPoz3EhWDfmhGrdhxuk/view?usp=sharing</a:t>
            </a:r>
            <a:endParaRPr lang="zh-CN" altLang="zh-CN" dirty="0"/>
          </a:p>
          <a:p>
            <a:endParaRPr kumimoji="1" lang="zh-CN" altLang="en-US" dirty="0"/>
          </a:p>
        </p:txBody>
      </p:sp>
    </p:spTree>
    <p:extLst>
      <p:ext uri="{BB962C8B-B14F-4D97-AF65-F5344CB8AC3E}">
        <p14:creationId xmlns:p14="http://schemas.microsoft.com/office/powerpoint/2010/main" val="742620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838200" y="1205345"/>
            <a:ext cx="10515600" cy="4971618"/>
          </a:xfrm>
        </p:spPr>
        <p:txBody>
          <a:bodyPr>
            <a:normAutofit lnSpcReduction="10000"/>
          </a:bodyPr>
          <a:lstStyle/>
          <a:p>
            <a:r>
              <a:rPr lang="en-US" altLang="zh-CN" dirty="0"/>
              <a:t>Advantages</a:t>
            </a:r>
          </a:p>
          <a:p>
            <a:r>
              <a:rPr lang="en-US" altLang="zh-CN" dirty="0"/>
              <a:t>The main advantage of a time series is in its future data value prediction capability</a:t>
            </a:r>
          </a:p>
          <a:p>
            <a:r>
              <a:rPr lang="en-US" altLang="zh-CN" dirty="0"/>
              <a:t> Time series data have a natural temporal ordering</a:t>
            </a:r>
            <a:r>
              <a:rPr lang="zh-CN" altLang="zh-CN" dirty="0"/>
              <a:t> </a:t>
            </a:r>
            <a:r>
              <a:rPr lang="en-US" altLang="zh-CN" dirty="0"/>
              <a:t>This makes the analysis distinct from cross-sectional studies, in which there is no natural ordering of the observations </a:t>
            </a:r>
          </a:p>
          <a:p>
            <a:endParaRPr lang="zh-CN" altLang="zh-CN" dirty="0"/>
          </a:p>
          <a:p>
            <a:r>
              <a:rPr lang="en-US" altLang="zh-CN" dirty="0"/>
              <a:t>Disadvantages</a:t>
            </a:r>
            <a:endParaRPr lang="zh-CN" altLang="zh-CN" dirty="0"/>
          </a:p>
          <a:p>
            <a:pPr lvl="0"/>
            <a:r>
              <a:rPr lang="en-US" altLang="zh-CN" dirty="0"/>
              <a:t>Time series methods draw on vastly different areas in statistics with no real unification of the theory, either.</a:t>
            </a:r>
            <a:endParaRPr lang="zh-CN" altLang="zh-CN" dirty="0"/>
          </a:p>
          <a:p>
            <a:r>
              <a:rPr lang="en-US" altLang="zh-CN" dirty="0"/>
              <a:t>The pattern and its study is complicated.</a:t>
            </a:r>
            <a:endParaRPr lang="zh-CN" altLang="zh-CN" dirty="0"/>
          </a:p>
          <a:p>
            <a:endParaRPr kumimoji="1" lang="zh-CN" altLang="en-US" dirty="0"/>
          </a:p>
        </p:txBody>
      </p:sp>
    </p:spTree>
    <p:extLst>
      <p:ext uri="{BB962C8B-B14F-4D97-AF65-F5344CB8AC3E}">
        <p14:creationId xmlns:p14="http://schemas.microsoft.com/office/powerpoint/2010/main" val="1252380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494844" y="2280356"/>
            <a:ext cx="7032978" cy="1323439"/>
          </a:xfrm>
          <a:prstGeom prst="rect">
            <a:avLst/>
          </a:prstGeom>
          <a:noFill/>
        </p:spPr>
        <p:txBody>
          <a:bodyPr wrap="square" rtlCol="0">
            <a:spAutoFit/>
          </a:bodyPr>
          <a:lstStyle/>
          <a:p>
            <a:pPr algn="ctr"/>
            <a:r>
              <a:rPr kumimoji="1" lang="en-US" altLang="zh-CN" sz="8000" dirty="0"/>
              <a:t>Thank</a:t>
            </a:r>
            <a:r>
              <a:rPr kumimoji="1" lang="zh-CN" altLang="en-US" sz="4400" dirty="0"/>
              <a:t> </a:t>
            </a:r>
            <a:r>
              <a:rPr kumimoji="1" lang="en-US" altLang="zh-CN" sz="8000" dirty="0"/>
              <a:t>You</a:t>
            </a:r>
            <a:r>
              <a:rPr kumimoji="1" lang="zh-CN" altLang="en-US" sz="8000" dirty="0"/>
              <a:t>！</a:t>
            </a:r>
          </a:p>
        </p:txBody>
      </p:sp>
    </p:spTree>
    <p:extLst>
      <p:ext uri="{BB962C8B-B14F-4D97-AF65-F5344CB8AC3E}">
        <p14:creationId xmlns:p14="http://schemas.microsoft.com/office/powerpoint/2010/main" val="159307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sz="3700" b="1">
                <a:solidFill>
                  <a:schemeClr val="accent1"/>
                </a:solidFill>
              </a:rPr>
              <a:t>Understanding Predictive Analytics</a:t>
            </a:r>
            <a:br>
              <a:rPr lang="en-US" altLang="zh-CN" sz="3700" b="1">
                <a:solidFill>
                  <a:schemeClr val="accent1"/>
                </a:solidFill>
              </a:rPr>
            </a:br>
            <a:br>
              <a:rPr lang="en-US" altLang="zh-CN" sz="3700">
                <a:solidFill>
                  <a:schemeClr val="accent1"/>
                </a:solidFill>
              </a:rPr>
            </a:br>
            <a:r>
              <a:rPr lang="en-US" altLang="zh-CN" sz="3700">
                <a:solidFill>
                  <a:schemeClr val="accent1"/>
                </a:solidFill>
              </a:rPr>
              <a:t>“</a:t>
            </a:r>
            <a:r>
              <a:rPr lang="en-US" altLang="zh-CN" sz="3700" b="0" i="0">
                <a:solidFill>
                  <a:schemeClr val="accent1"/>
                </a:solidFill>
                <a:effectLst/>
                <a:latin typeface="Roboto"/>
              </a:rPr>
              <a:t>Predicting behavior puts Big Data to work”</a:t>
            </a:r>
            <a:br>
              <a:rPr lang="en-US" altLang="zh-CN" sz="3700">
                <a:solidFill>
                  <a:schemeClr val="accent1"/>
                </a:solidFill>
              </a:rPr>
            </a:br>
            <a:endParaRPr kumimoji="1" lang="zh-CN" altLang="en-US" sz="3700">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br>
              <a:rPr lang="en-US" altLang="zh-CN" sz="1700" b="0" i="0">
                <a:effectLst/>
                <a:latin typeface="Calibri" panose="020F0502020204030204" pitchFamily="34" charset="0"/>
                <a:cs typeface="Calibri" panose="020F0502020204030204" pitchFamily="34" charset="0"/>
              </a:rPr>
            </a:br>
            <a:r>
              <a:rPr lang="en-US" altLang="zh-CN" sz="1700" b="0" i="0">
                <a:effectLst/>
                <a:latin typeface="Calibri" panose="020F0502020204030204" pitchFamily="34" charset="0"/>
                <a:cs typeface="Calibri" panose="020F0502020204030204" pitchFamily="34" charset="0"/>
              </a:rPr>
              <a:t>The cashier swipes your card and smiles. Before he hands it back, complex mathematical models hundreds of miles away crunch the data: If you've hit your credit limit, should it be extended? Is it really you using the card?</a:t>
            </a:r>
          </a:p>
          <a:p>
            <a:endParaRPr lang="en-US" altLang="zh-CN" sz="1700" b="0" i="0">
              <a:effectLst/>
              <a:latin typeface="Calibri" panose="020F0502020204030204" pitchFamily="34" charset="0"/>
              <a:cs typeface="Calibri" panose="020F0502020204030204" pitchFamily="34" charset="0"/>
            </a:endParaRPr>
          </a:p>
          <a:p>
            <a:r>
              <a:rPr lang="en-US" altLang="zh-CN" sz="1700" b="0" i="0">
                <a:effectLst/>
                <a:latin typeface="Calibri" panose="020F0502020204030204" pitchFamily="34" charset="0"/>
                <a:cs typeface="Calibri" panose="020F0502020204030204" pitchFamily="34" charset="0"/>
              </a:rPr>
              <a:t>This is an everyday example of predictive analytics at work. Organizations of every size are using predictive analytics to unlock value in data and make smarter decisions about their customers.</a:t>
            </a:r>
          </a:p>
          <a:p>
            <a:endParaRPr lang="en-US" altLang="zh-CN" sz="1700" b="0" i="0">
              <a:effectLst/>
              <a:latin typeface="Calibri" panose="020F0502020204030204" pitchFamily="34" charset="0"/>
              <a:cs typeface="Calibri" panose="020F0502020204030204" pitchFamily="34" charset="0"/>
            </a:endParaRPr>
          </a:p>
          <a:p>
            <a:r>
              <a:rPr lang="en-US" altLang="zh-CN" sz="1700" b="0" i="0">
                <a:effectLst/>
                <a:latin typeface="Calibri" panose="020F0502020204030204" pitchFamily="34" charset="0"/>
                <a:cs typeface="Calibri" panose="020F0502020204030204" pitchFamily="34" charset="0"/>
              </a:rPr>
              <a:t>Making the right business decision requires the ability to manage enormous complexity—especially when it involves customer behavior. When considering thousands of data factors and a universe of millions of customers, predictive analytics "connects the dots" scientifically, guiding each decision to greater success. </a:t>
            </a:r>
          </a:p>
          <a:p>
            <a:endParaRPr kumimoji="1" lang="zh-CN" altLang="en-US" sz="1700"/>
          </a:p>
        </p:txBody>
      </p:sp>
    </p:spTree>
    <p:extLst>
      <p:ext uri="{BB962C8B-B14F-4D97-AF65-F5344CB8AC3E}">
        <p14:creationId xmlns:p14="http://schemas.microsoft.com/office/powerpoint/2010/main" val="58387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b="1">
                <a:solidFill>
                  <a:schemeClr val="accent1"/>
                </a:solidFill>
              </a:rPr>
              <a:t>Techniques Used in Predictive Analysis:</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pPr marL="342900" indent="-342900">
              <a:buAutoNum type="arabicPeriod"/>
            </a:pPr>
            <a:r>
              <a:rPr lang="en-US" altLang="zh-CN" sz="2400" b="1"/>
              <a:t>Discrete choice model – Logistic regression</a:t>
            </a:r>
          </a:p>
          <a:p>
            <a:pPr marL="342900" indent="-342900">
              <a:buAutoNum type="arabicPeriod"/>
            </a:pPr>
            <a:r>
              <a:rPr lang="en-US" altLang="zh-CN" sz="2400" b="1"/>
              <a:t>K-nearest neighbor</a:t>
            </a:r>
          </a:p>
          <a:p>
            <a:pPr marL="342900" indent="-342900">
              <a:buAutoNum type="arabicPeriod"/>
            </a:pPr>
            <a:r>
              <a:rPr lang="en-US" altLang="zh-CN" sz="2400" b="1"/>
              <a:t>Decision tree technique</a:t>
            </a:r>
          </a:p>
          <a:p>
            <a:pPr marL="342900" indent="-342900">
              <a:buAutoNum type="arabicPeriod"/>
            </a:pPr>
            <a:r>
              <a:rPr lang="en-US" altLang="zh-CN" sz="2400" b="1"/>
              <a:t>Linear regression</a:t>
            </a:r>
          </a:p>
          <a:p>
            <a:pPr marL="342900" indent="-342900">
              <a:buAutoNum type="arabicPeriod"/>
            </a:pPr>
            <a:r>
              <a:rPr lang="en-US" altLang="zh-CN" sz="2400" b="1"/>
              <a:t>Time series models</a:t>
            </a:r>
          </a:p>
          <a:p>
            <a:endParaRPr kumimoji="1" lang="zh-CN" altLang="en-US" sz="2400"/>
          </a:p>
        </p:txBody>
      </p:sp>
    </p:spTree>
    <p:extLst>
      <p:ext uri="{BB962C8B-B14F-4D97-AF65-F5344CB8AC3E}">
        <p14:creationId xmlns:p14="http://schemas.microsoft.com/office/powerpoint/2010/main" val="1420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lang="en-US" altLang="zh-CN" b="1">
                <a:solidFill>
                  <a:schemeClr val="accent1"/>
                </a:solidFill>
              </a:rPr>
              <a:t>Discrete choice model – Logistic regression</a:t>
            </a:r>
            <a:endParaRPr kumimoji="1" lang="zh-CN" altLang="en-US">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pPr marL="285750" indent="-285750">
              <a:buFont typeface="Wingdings" panose="05000000000000000000" pitchFamily="2" charset="2"/>
              <a:buChar char="Ø"/>
            </a:pPr>
            <a:r>
              <a:rPr lang="en-US" altLang="zh-CN" sz="1700">
                <a:latin typeface="Roboto"/>
              </a:rPr>
              <a:t>In logistic regression, the dependent variable is categorical and </a:t>
            </a:r>
            <a:r>
              <a:rPr lang="en-US" altLang="zh-CN" sz="1700" u="sng">
                <a:latin typeface="Roboto"/>
              </a:rPr>
              <a:t>takes on one of two outcomes</a:t>
            </a:r>
            <a:r>
              <a:rPr lang="en-US" altLang="zh-CN" sz="1700">
                <a:latin typeface="Roboto"/>
              </a:rPr>
              <a:t>. For example, a credit card account holder may default or not default. </a:t>
            </a:r>
          </a:p>
          <a:p>
            <a:endParaRPr lang="en-US" altLang="zh-CN" sz="1700">
              <a:latin typeface="Roboto"/>
            </a:endParaRPr>
          </a:p>
          <a:p>
            <a:pPr marL="285750" indent="-285750">
              <a:buFont typeface="Wingdings" panose="05000000000000000000" pitchFamily="2" charset="2"/>
              <a:buChar char="Ø"/>
            </a:pPr>
            <a:r>
              <a:rPr lang="en-US" altLang="zh-CN" sz="1700">
                <a:latin typeface="Roboto"/>
              </a:rPr>
              <a:t>Discrete choice modeling extends this modeling structure to the case where the dependent variable takes on two or more discrete values, which are unordered.  An </a:t>
            </a:r>
            <a:r>
              <a:rPr lang="en-US" altLang="zh-CN" sz="1700" u="sng">
                <a:latin typeface="Roboto"/>
              </a:rPr>
              <a:t>example</a:t>
            </a:r>
            <a:r>
              <a:rPr lang="en-US" altLang="zh-CN" sz="1700">
                <a:latin typeface="Roboto"/>
              </a:rPr>
              <a:t> of an unordered dependent variable would be a consumer’s choice of a credit card, an installment loan or a line of credit to finance the purchase of a durable good. This dependent variable is unordered because there is no underlying ranking to the discrete choices.</a:t>
            </a:r>
          </a:p>
          <a:p>
            <a:endParaRPr lang="en-US" altLang="zh-CN" sz="1700">
              <a:latin typeface="Roboto"/>
            </a:endParaRPr>
          </a:p>
          <a:p>
            <a:pPr marL="285750" indent="-285750">
              <a:buFont typeface="Wingdings" panose="05000000000000000000" pitchFamily="2" charset="2"/>
              <a:buChar char="Ø"/>
            </a:pPr>
            <a:r>
              <a:rPr lang="en-US" altLang="zh-CN" sz="1700">
                <a:latin typeface="Roboto"/>
              </a:rPr>
              <a:t>The goal of discrete choice analysis is typically to determine the key characteristics that explain </a:t>
            </a:r>
            <a:r>
              <a:rPr lang="en-US" altLang="zh-CN" sz="1700" u="sng">
                <a:latin typeface="Roboto"/>
              </a:rPr>
              <a:t>why a consumer makes a specific choice from a set of available products</a:t>
            </a:r>
            <a:r>
              <a:rPr lang="en-US" altLang="zh-CN" sz="1700">
                <a:latin typeface="Roboto"/>
              </a:rPr>
              <a:t>. By understanding the key trade­offs, marketing decisions can be made to maximize sales, profitability or market penetration.</a:t>
            </a:r>
            <a:endParaRPr lang="en-US" altLang="zh-CN" sz="1700" b="0" i="0">
              <a:effectLst/>
              <a:latin typeface="Roboto"/>
            </a:endParaRPr>
          </a:p>
          <a:p>
            <a:endParaRPr kumimoji="1" lang="zh-CN" altLang="en-US" sz="1700"/>
          </a:p>
        </p:txBody>
      </p:sp>
    </p:spTree>
    <p:extLst>
      <p:ext uri="{BB962C8B-B14F-4D97-AF65-F5344CB8AC3E}">
        <p14:creationId xmlns:p14="http://schemas.microsoft.com/office/powerpoint/2010/main" val="107508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291555" y="355695"/>
            <a:ext cx="10515600" cy="1058430"/>
          </a:xfrm>
        </p:spPr>
        <p:txBody>
          <a:bodyPr/>
          <a:lstStyle/>
          <a:p>
            <a:r>
              <a:rPr lang="en-US" altLang="zh-CN" sz="4000" b="1" dirty="0"/>
              <a:t>Application</a:t>
            </a:r>
            <a:endParaRPr kumimoji="1" lang="zh-CN" altLang="en-US" dirty="0"/>
          </a:p>
        </p:txBody>
      </p:sp>
      <p:sp>
        <p:nvSpPr>
          <p:cNvPr id="4" name="Rectangle 1">
            <a:extLst>
              <a:ext uri="{FF2B5EF4-FFF2-40B4-BE49-F238E27FC236}">
                <a16:creationId xmlns:a16="http://schemas.microsoft.com/office/drawing/2014/main" id="{707C7E89-559A-4861-A9BE-BFA1B9A55745}"/>
              </a:ext>
            </a:extLst>
          </p:cNvPr>
          <p:cNvSpPr>
            <a:spLocks noChangeArrowheads="1"/>
          </p:cNvSpPr>
          <p:nvPr/>
        </p:nvSpPr>
        <p:spPr bwMode="auto">
          <a:xfrm>
            <a:off x="291555" y="1255200"/>
            <a:ext cx="112775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group of 20 students spend between 0 and 6 hours studying for an exam. How does the number of hours spent studying affect the probability that the student will pass the exam?</a:t>
            </a:r>
          </a:p>
        </p:txBody>
      </p:sp>
      <p:graphicFrame>
        <p:nvGraphicFramePr>
          <p:cNvPr id="6" name="Table 5">
            <a:extLst>
              <a:ext uri="{FF2B5EF4-FFF2-40B4-BE49-F238E27FC236}">
                <a16:creationId xmlns:a16="http://schemas.microsoft.com/office/drawing/2014/main" id="{92C4B9B1-6D1D-4B8A-818A-5C3369360A7F}"/>
              </a:ext>
            </a:extLst>
          </p:cNvPr>
          <p:cNvGraphicFramePr>
            <a:graphicFrameLocks noGrp="1"/>
          </p:cNvGraphicFramePr>
          <p:nvPr>
            <p:extLst>
              <p:ext uri="{D42A27DB-BD31-4B8C-83A1-F6EECF244321}">
                <p14:modId xmlns:p14="http://schemas.microsoft.com/office/powerpoint/2010/main" val="303555624"/>
              </p:ext>
            </p:extLst>
          </p:nvPr>
        </p:nvGraphicFramePr>
        <p:xfrm>
          <a:off x="291555" y="2010864"/>
          <a:ext cx="11476374" cy="1008072"/>
        </p:xfrm>
        <a:graphic>
          <a:graphicData uri="http://schemas.openxmlformats.org/drawingml/2006/table">
            <a:tbl>
              <a:tblPr>
                <a:tableStyleId>{35758FB7-9AC5-4552-8A53-C91805E547FA}</a:tableStyleId>
              </a:tblPr>
              <a:tblGrid>
                <a:gridCol w="546494">
                  <a:extLst>
                    <a:ext uri="{9D8B030D-6E8A-4147-A177-3AD203B41FA5}">
                      <a16:colId xmlns:a16="http://schemas.microsoft.com/office/drawing/2014/main" val="724317275"/>
                    </a:ext>
                  </a:extLst>
                </a:gridCol>
                <a:gridCol w="546494">
                  <a:extLst>
                    <a:ext uri="{9D8B030D-6E8A-4147-A177-3AD203B41FA5}">
                      <a16:colId xmlns:a16="http://schemas.microsoft.com/office/drawing/2014/main" val="1171866969"/>
                    </a:ext>
                  </a:extLst>
                </a:gridCol>
                <a:gridCol w="546494">
                  <a:extLst>
                    <a:ext uri="{9D8B030D-6E8A-4147-A177-3AD203B41FA5}">
                      <a16:colId xmlns:a16="http://schemas.microsoft.com/office/drawing/2014/main" val="1892744370"/>
                    </a:ext>
                  </a:extLst>
                </a:gridCol>
                <a:gridCol w="546494">
                  <a:extLst>
                    <a:ext uri="{9D8B030D-6E8A-4147-A177-3AD203B41FA5}">
                      <a16:colId xmlns:a16="http://schemas.microsoft.com/office/drawing/2014/main" val="1615254842"/>
                    </a:ext>
                  </a:extLst>
                </a:gridCol>
                <a:gridCol w="546494">
                  <a:extLst>
                    <a:ext uri="{9D8B030D-6E8A-4147-A177-3AD203B41FA5}">
                      <a16:colId xmlns:a16="http://schemas.microsoft.com/office/drawing/2014/main" val="3133204128"/>
                    </a:ext>
                  </a:extLst>
                </a:gridCol>
                <a:gridCol w="546494">
                  <a:extLst>
                    <a:ext uri="{9D8B030D-6E8A-4147-A177-3AD203B41FA5}">
                      <a16:colId xmlns:a16="http://schemas.microsoft.com/office/drawing/2014/main" val="3800315843"/>
                    </a:ext>
                  </a:extLst>
                </a:gridCol>
                <a:gridCol w="546494">
                  <a:extLst>
                    <a:ext uri="{9D8B030D-6E8A-4147-A177-3AD203B41FA5}">
                      <a16:colId xmlns:a16="http://schemas.microsoft.com/office/drawing/2014/main" val="719939913"/>
                    </a:ext>
                  </a:extLst>
                </a:gridCol>
                <a:gridCol w="546494">
                  <a:extLst>
                    <a:ext uri="{9D8B030D-6E8A-4147-A177-3AD203B41FA5}">
                      <a16:colId xmlns:a16="http://schemas.microsoft.com/office/drawing/2014/main" val="2777375063"/>
                    </a:ext>
                  </a:extLst>
                </a:gridCol>
                <a:gridCol w="546494">
                  <a:extLst>
                    <a:ext uri="{9D8B030D-6E8A-4147-A177-3AD203B41FA5}">
                      <a16:colId xmlns:a16="http://schemas.microsoft.com/office/drawing/2014/main" val="1367951622"/>
                    </a:ext>
                  </a:extLst>
                </a:gridCol>
                <a:gridCol w="546494">
                  <a:extLst>
                    <a:ext uri="{9D8B030D-6E8A-4147-A177-3AD203B41FA5}">
                      <a16:colId xmlns:a16="http://schemas.microsoft.com/office/drawing/2014/main" val="4117664851"/>
                    </a:ext>
                  </a:extLst>
                </a:gridCol>
                <a:gridCol w="546494">
                  <a:extLst>
                    <a:ext uri="{9D8B030D-6E8A-4147-A177-3AD203B41FA5}">
                      <a16:colId xmlns:a16="http://schemas.microsoft.com/office/drawing/2014/main" val="1720760663"/>
                    </a:ext>
                  </a:extLst>
                </a:gridCol>
                <a:gridCol w="546494">
                  <a:extLst>
                    <a:ext uri="{9D8B030D-6E8A-4147-A177-3AD203B41FA5}">
                      <a16:colId xmlns:a16="http://schemas.microsoft.com/office/drawing/2014/main" val="2849160744"/>
                    </a:ext>
                  </a:extLst>
                </a:gridCol>
                <a:gridCol w="546494">
                  <a:extLst>
                    <a:ext uri="{9D8B030D-6E8A-4147-A177-3AD203B41FA5}">
                      <a16:colId xmlns:a16="http://schemas.microsoft.com/office/drawing/2014/main" val="1306016243"/>
                    </a:ext>
                  </a:extLst>
                </a:gridCol>
                <a:gridCol w="546494">
                  <a:extLst>
                    <a:ext uri="{9D8B030D-6E8A-4147-A177-3AD203B41FA5}">
                      <a16:colId xmlns:a16="http://schemas.microsoft.com/office/drawing/2014/main" val="2212168110"/>
                    </a:ext>
                  </a:extLst>
                </a:gridCol>
                <a:gridCol w="546494">
                  <a:extLst>
                    <a:ext uri="{9D8B030D-6E8A-4147-A177-3AD203B41FA5}">
                      <a16:colId xmlns:a16="http://schemas.microsoft.com/office/drawing/2014/main" val="1082212858"/>
                    </a:ext>
                  </a:extLst>
                </a:gridCol>
                <a:gridCol w="546494">
                  <a:extLst>
                    <a:ext uri="{9D8B030D-6E8A-4147-A177-3AD203B41FA5}">
                      <a16:colId xmlns:a16="http://schemas.microsoft.com/office/drawing/2014/main" val="1627275160"/>
                    </a:ext>
                  </a:extLst>
                </a:gridCol>
                <a:gridCol w="546494">
                  <a:extLst>
                    <a:ext uri="{9D8B030D-6E8A-4147-A177-3AD203B41FA5}">
                      <a16:colId xmlns:a16="http://schemas.microsoft.com/office/drawing/2014/main" val="2609524272"/>
                    </a:ext>
                  </a:extLst>
                </a:gridCol>
                <a:gridCol w="546494">
                  <a:extLst>
                    <a:ext uri="{9D8B030D-6E8A-4147-A177-3AD203B41FA5}">
                      <a16:colId xmlns:a16="http://schemas.microsoft.com/office/drawing/2014/main" val="1263216333"/>
                    </a:ext>
                  </a:extLst>
                </a:gridCol>
                <a:gridCol w="546494">
                  <a:extLst>
                    <a:ext uri="{9D8B030D-6E8A-4147-A177-3AD203B41FA5}">
                      <a16:colId xmlns:a16="http://schemas.microsoft.com/office/drawing/2014/main" val="1996520388"/>
                    </a:ext>
                  </a:extLst>
                </a:gridCol>
                <a:gridCol w="546494">
                  <a:extLst>
                    <a:ext uri="{9D8B030D-6E8A-4147-A177-3AD203B41FA5}">
                      <a16:colId xmlns:a16="http://schemas.microsoft.com/office/drawing/2014/main" val="4246921551"/>
                    </a:ext>
                  </a:extLst>
                </a:gridCol>
                <a:gridCol w="546494">
                  <a:extLst>
                    <a:ext uri="{9D8B030D-6E8A-4147-A177-3AD203B41FA5}">
                      <a16:colId xmlns:a16="http://schemas.microsoft.com/office/drawing/2014/main" val="1835567754"/>
                    </a:ext>
                  </a:extLst>
                </a:gridCol>
              </a:tblGrid>
              <a:tr h="428952">
                <a:tc>
                  <a:txBody>
                    <a:bodyPr/>
                    <a:lstStyle/>
                    <a:p>
                      <a:pPr algn="ctr"/>
                      <a:r>
                        <a:rPr lang="en-US" sz="1600">
                          <a:effectLst/>
                        </a:rPr>
                        <a:t>Hours</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0.75</a:t>
                      </a:r>
                      <a:endParaRPr lang="en-US" sz="1600" dirty="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1.25</a:t>
                      </a:r>
                      <a:endParaRPr lang="en-US" sz="1600" dirty="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3.00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3.25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3.50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5.00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5.50</a:t>
                      </a:r>
                      <a:endParaRPr lang="en-US" sz="1600">
                        <a:solidFill>
                          <a:schemeClr val="bg1"/>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11680012"/>
                  </a:ext>
                </a:extLst>
              </a:tr>
              <a:tr h="428952">
                <a:tc>
                  <a:txBody>
                    <a:bodyPr/>
                    <a:lstStyle/>
                    <a:p>
                      <a:pPr algn="ctr"/>
                      <a:r>
                        <a:rPr lang="en-US" sz="1600">
                          <a:effectLst/>
                        </a:rPr>
                        <a:t>Pass</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0</a:t>
                      </a:r>
                      <a:endParaRPr lang="en-US" sz="1600" dirty="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1</a:t>
                      </a:r>
                      <a:endParaRPr lang="en-US" sz="1600" dirty="0">
                        <a:solidFill>
                          <a:schemeClr val="bg1"/>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17393731"/>
                  </a:ext>
                </a:extLst>
              </a:tr>
            </a:tbl>
          </a:graphicData>
        </a:graphic>
      </p:graphicFrame>
      <p:pic>
        <p:nvPicPr>
          <p:cNvPr id="7" name="Picture 3" descr="https://upload.wikimedia.org/wikipedia/commons/6/6d/Exam_pass_logistic_curve.jpeg">
            <a:extLst>
              <a:ext uri="{FF2B5EF4-FFF2-40B4-BE49-F238E27FC236}">
                <a16:creationId xmlns:a16="http://schemas.microsoft.com/office/drawing/2014/main" id="{328FBD60-66AF-4C8E-9068-B562B1033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56" y="3173746"/>
            <a:ext cx="4918258" cy="35642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6">
            <a:extLst>
              <a:ext uri="{FF2B5EF4-FFF2-40B4-BE49-F238E27FC236}">
                <a16:creationId xmlns:a16="http://schemas.microsoft.com/office/drawing/2014/main" id="{916B38EE-F0AF-487E-87C8-34C03A235807}"/>
              </a:ext>
            </a:extLst>
          </p:cNvPr>
          <p:cNvGraphicFramePr>
            <a:graphicFrameLocks noGrp="1"/>
          </p:cNvGraphicFramePr>
          <p:nvPr>
            <p:extLst>
              <p:ext uri="{D42A27DB-BD31-4B8C-83A1-F6EECF244321}">
                <p14:modId xmlns:p14="http://schemas.microsoft.com/office/powerpoint/2010/main" val="1585710943"/>
              </p:ext>
            </p:extLst>
          </p:nvPr>
        </p:nvGraphicFramePr>
        <p:xfrm>
          <a:off x="5605670" y="3765345"/>
          <a:ext cx="6162259" cy="1005840"/>
        </p:xfrm>
        <a:graphic>
          <a:graphicData uri="http://schemas.openxmlformats.org/drawingml/2006/table">
            <a:tbl>
              <a:tblPr>
                <a:tableStyleId>{35758FB7-9AC5-4552-8A53-C91805E547FA}</a:tableStyleId>
              </a:tblPr>
              <a:tblGrid>
                <a:gridCol w="1074795">
                  <a:extLst>
                    <a:ext uri="{9D8B030D-6E8A-4147-A177-3AD203B41FA5}">
                      <a16:colId xmlns:a16="http://schemas.microsoft.com/office/drawing/2014/main" val="2554390534"/>
                    </a:ext>
                  </a:extLst>
                </a:gridCol>
                <a:gridCol w="1271866">
                  <a:extLst>
                    <a:ext uri="{9D8B030D-6E8A-4147-A177-3AD203B41FA5}">
                      <a16:colId xmlns:a16="http://schemas.microsoft.com/office/drawing/2014/main" val="816957328"/>
                    </a:ext>
                  </a:extLst>
                </a:gridCol>
                <a:gridCol w="1271866">
                  <a:extLst>
                    <a:ext uri="{9D8B030D-6E8A-4147-A177-3AD203B41FA5}">
                      <a16:colId xmlns:a16="http://schemas.microsoft.com/office/drawing/2014/main" val="1003811205"/>
                    </a:ext>
                  </a:extLst>
                </a:gridCol>
                <a:gridCol w="1271866">
                  <a:extLst>
                    <a:ext uri="{9D8B030D-6E8A-4147-A177-3AD203B41FA5}">
                      <a16:colId xmlns:a16="http://schemas.microsoft.com/office/drawing/2014/main" val="2935199095"/>
                    </a:ext>
                  </a:extLst>
                </a:gridCol>
                <a:gridCol w="1271866">
                  <a:extLst>
                    <a:ext uri="{9D8B030D-6E8A-4147-A177-3AD203B41FA5}">
                      <a16:colId xmlns:a16="http://schemas.microsoft.com/office/drawing/2014/main" val="1832609545"/>
                    </a:ext>
                  </a:extLst>
                </a:gridCol>
              </a:tblGrid>
              <a:tr h="0">
                <a:tc>
                  <a:txBody>
                    <a:bodyPr/>
                    <a:lstStyle/>
                    <a:p>
                      <a:pPr algn="ctr"/>
                      <a:br>
                        <a:rPr lang="en-US" sz="1200" dirty="0">
                          <a:effectLst/>
                        </a:rPr>
                      </a:br>
                      <a:endParaRPr lang="en-US" sz="1200" dirty="0">
                        <a:solidFill>
                          <a:schemeClr val="bg1"/>
                        </a:solidFill>
                        <a:effectLst/>
                      </a:endParaRPr>
                    </a:p>
                  </a:txBody>
                  <a:tcPr anchor="ctr"/>
                </a:tc>
                <a:tc>
                  <a:txBody>
                    <a:bodyPr/>
                    <a:lstStyle/>
                    <a:p>
                      <a:pPr algn="ctr"/>
                      <a:br>
                        <a:rPr lang="en-US" sz="1200" dirty="0">
                          <a:effectLst/>
                        </a:rPr>
                      </a:br>
                      <a:r>
                        <a:rPr lang="en-US" sz="1200" dirty="0">
                          <a:effectLst/>
                        </a:rPr>
                        <a:t>Coefficient</a:t>
                      </a:r>
                      <a:endParaRPr lang="en-US" sz="1200" dirty="0">
                        <a:solidFill>
                          <a:schemeClr val="bg1"/>
                        </a:solidFill>
                        <a:effectLst/>
                      </a:endParaRPr>
                    </a:p>
                  </a:txBody>
                  <a:tcPr anchor="ctr"/>
                </a:tc>
                <a:tc>
                  <a:txBody>
                    <a:bodyPr/>
                    <a:lstStyle/>
                    <a:p>
                      <a:pPr algn="ctr"/>
                      <a:r>
                        <a:rPr lang="en-US" sz="1200" dirty="0" err="1">
                          <a:effectLst/>
                        </a:rPr>
                        <a:t>Std.Error</a:t>
                      </a:r>
                      <a:endParaRPr lang="en-US" sz="1200" dirty="0">
                        <a:solidFill>
                          <a:schemeClr val="bg1"/>
                        </a:solidFill>
                        <a:effectLst/>
                      </a:endParaRPr>
                    </a:p>
                  </a:txBody>
                  <a:tcPr anchor="ctr"/>
                </a:tc>
                <a:tc>
                  <a:txBody>
                    <a:bodyPr/>
                    <a:lstStyle/>
                    <a:p>
                      <a:pPr algn="ctr"/>
                      <a:r>
                        <a:rPr lang="en-US" sz="1200" dirty="0">
                          <a:effectLst/>
                        </a:rPr>
                        <a:t>z-value</a:t>
                      </a:r>
                      <a:endParaRPr lang="en-US" sz="1200" dirty="0">
                        <a:solidFill>
                          <a:schemeClr val="bg1"/>
                        </a:solidFill>
                        <a:effectLst/>
                      </a:endParaRPr>
                    </a:p>
                  </a:txBody>
                  <a:tcPr anchor="ctr"/>
                </a:tc>
                <a:tc>
                  <a:txBody>
                    <a:bodyPr/>
                    <a:lstStyle/>
                    <a:p>
                      <a:pPr algn="ctr"/>
                      <a:r>
                        <a:rPr lang="en-US" sz="1200" dirty="0">
                          <a:effectLst/>
                        </a:rPr>
                        <a:t>P-value (Wald)</a:t>
                      </a:r>
                      <a:endParaRPr lang="en-US" sz="1200" dirty="0">
                        <a:solidFill>
                          <a:schemeClr val="bg1"/>
                        </a:solidFill>
                        <a:effectLst/>
                      </a:endParaRPr>
                    </a:p>
                  </a:txBody>
                  <a:tcPr anchor="ctr"/>
                </a:tc>
                <a:extLst>
                  <a:ext uri="{0D108BD9-81ED-4DB2-BD59-A6C34878D82A}">
                    <a16:rowId xmlns:a16="http://schemas.microsoft.com/office/drawing/2014/main" val="571274775"/>
                  </a:ext>
                </a:extLst>
              </a:tr>
              <a:tr h="0">
                <a:tc>
                  <a:txBody>
                    <a:bodyPr/>
                    <a:lstStyle/>
                    <a:p>
                      <a:pPr algn="ctr"/>
                      <a:r>
                        <a:rPr lang="en-US" sz="1200">
                          <a:effectLst/>
                        </a:rPr>
                        <a:t>Intercept</a:t>
                      </a:r>
                      <a:endParaRPr lang="en-US" sz="1200">
                        <a:solidFill>
                          <a:schemeClr val="bg1"/>
                        </a:solidFill>
                        <a:effectLst/>
                      </a:endParaRPr>
                    </a:p>
                  </a:txBody>
                  <a:tcPr anchor="ctr"/>
                </a:tc>
                <a:tc>
                  <a:txBody>
                    <a:bodyPr/>
                    <a:lstStyle/>
                    <a:p>
                      <a:r>
                        <a:rPr lang="en-US" sz="1200" dirty="0">
                          <a:effectLst/>
                        </a:rPr>
                        <a:t>−4.0777</a:t>
                      </a:r>
                      <a:endParaRPr lang="en-US" sz="1200" dirty="0">
                        <a:solidFill>
                          <a:schemeClr val="bg1"/>
                        </a:solidFill>
                        <a:effectLst/>
                      </a:endParaRPr>
                    </a:p>
                  </a:txBody>
                  <a:tcPr anchor="ctr"/>
                </a:tc>
                <a:tc>
                  <a:txBody>
                    <a:bodyPr/>
                    <a:lstStyle/>
                    <a:p>
                      <a:r>
                        <a:rPr lang="en-US" sz="1200" dirty="0">
                          <a:effectLst/>
                        </a:rPr>
                        <a:t>1.7610</a:t>
                      </a:r>
                      <a:endParaRPr lang="en-US" sz="1200" dirty="0">
                        <a:solidFill>
                          <a:schemeClr val="bg1"/>
                        </a:solidFill>
                        <a:effectLst/>
                      </a:endParaRPr>
                    </a:p>
                  </a:txBody>
                  <a:tcPr anchor="ctr"/>
                </a:tc>
                <a:tc>
                  <a:txBody>
                    <a:bodyPr/>
                    <a:lstStyle/>
                    <a:p>
                      <a:r>
                        <a:rPr lang="en-US" sz="1200" dirty="0">
                          <a:effectLst/>
                        </a:rPr>
                        <a:t>−2.316</a:t>
                      </a:r>
                      <a:endParaRPr lang="en-US" sz="1200" dirty="0">
                        <a:solidFill>
                          <a:schemeClr val="bg1"/>
                        </a:solidFill>
                        <a:effectLst/>
                      </a:endParaRPr>
                    </a:p>
                  </a:txBody>
                  <a:tcPr anchor="ctr"/>
                </a:tc>
                <a:tc>
                  <a:txBody>
                    <a:bodyPr/>
                    <a:lstStyle/>
                    <a:p>
                      <a:r>
                        <a:rPr lang="en-US" sz="1200" dirty="0">
                          <a:effectLst/>
                        </a:rPr>
                        <a:t>0.0206</a:t>
                      </a:r>
                      <a:endParaRPr lang="en-US" sz="1200" dirty="0">
                        <a:solidFill>
                          <a:schemeClr val="bg1"/>
                        </a:solidFill>
                        <a:effectLst/>
                      </a:endParaRPr>
                    </a:p>
                  </a:txBody>
                  <a:tcPr anchor="ctr"/>
                </a:tc>
                <a:extLst>
                  <a:ext uri="{0D108BD9-81ED-4DB2-BD59-A6C34878D82A}">
                    <a16:rowId xmlns:a16="http://schemas.microsoft.com/office/drawing/2014/main" val="2553068757"/>
                  </a:ext>
                </a:extLst>
              </a:tr>
              <a:tr h="0">
                <a:tc>
                  <a:txBody>
                    <a:bodyPr/>
                    <a:lstStyle/>
                    <a:p>
                      <a:pPr algn="ctr"/>
                      <a:r>
                        <a:rPr lang="en-US" sz="1200">
                          <a:effectLst/>
                        </a:rPr>
                        <a:t>Hours</a:t>
                      </a:r>
                      <a:endParaRPr lang="en-US" sz="1200">
                        <a:solidFill>
                          <a:schemeClr val="bg1"/>
                        </a:solidFill>
                        <a:effectLst/>
                      </a:endParaRPr>
                    </a:p>
                  </a:txBody>
                  <a:tcPr anchor="ctr"/>
                </a:tc>
                <a:tc>
                  <a:txBody>
                    <a:bodyPr/>
                    <a:lstStyle/>
                    <a:p>
                      <a:r>
                        <a:rPr lang="en-US" sz="1200" dirty="0">
                          <a:effectLst/>
                        </a:rPr>
                        <a:t>1.5046</a:t>
                      </a:r>
                      <a:endParaRPr lang="en-US" sz="1200" dirty="0">
                        <a:solidFill>
                          <a:schemeClr val="bg1"/>
                        </a:solidFill>
                        <a:effectLst/>
                      </a:endParaRPr>
                    </a:p>
                  </a:txBody>
                  <a:tcPr anchor="ctr"/>
                </a:tc>
                <a:tc>
                  <a:txBody>
                    <a:bodyPr/>
                    <a:lstStyle/>
                    <a:p>
                      <a:r>
                        <a:rPr lang="en-US" sz="1200" dirty="0">
                          <a:effectLst/>
                        </a:rPr>
                        <a:t>0.6287</a:t>
                      </a:r>
                      <a:endParaRPr lang="en-US" sz="1200" dirty="0">
                        <a:solidFill>
                          <a:schemeClr val="bg1"/>
                        </a:solidFill>
                        <a:effectLst/>
                      </a:endParaRPr>
                    </a:p>
                  </a:txBody>
                  <a:tcPr anchor="ctr"/>
                </a:tc>
                <a:tc>
                  <a:txBody>
                    <a:bodyPr/>
                    <a:lstStyle/>
                    <a:p>
                      <a:r>
                        <a:rPr lang="en-US" sz="1200" dirty="0">
                          <a:effectLst/>
                        </a:rPr>
                        <a:t>2.393</a:t>
                      </a:r>
                      <a:endParaRPr lang="en-US" sz="1200" dirty="0">
                        <a:solidFill>
                          <a:schemeClr val="bg1"/>
                        </a:solidFill>
                        <a:effectLst/>
                      </a:endParaRPr>
                    </a:p>
                  </a:txBody>
                  <a:tcPr anchor="ctr"/>
                </a:tc>
                <a:tc>
                  <a:txBody>
                    <a:bodyPr/>
                    <a:lstStyle/>
                    <a:p>
                      <a:r>
                        <a:rPr lang="en-US" sz="1200" dirty="0">
                          <a:effectLst/>
                        </a:rPr>
                        <a:t>0.0167</a:t>
                      </a:r>
                      <a:endParaRPr lang="en-US" sz="1200" dirty="0">
                        <a:solidFill>
                          <a:schemeClr val="bg1"/>
                        </a:solidFill>
                        <a:effectLst/>
                      </a:endParaRPr>
                    </a:p>
                  </a:txBody>
                  <a:tcPr anchor="ctr"/>
                </a:tc>
                <a:extLst>
                  <a:ext uri="{0D108BD9-81ED-4DB2-BD59-A6C34878D82A}">
                    <a16:rowId xmlns:a16="http://schemas.microsoft.com/office/drawing/2014/main" val="2701693194"/>
                  </a:ext>
                </a:extLst>
              </a:tr>
            </a:tbl>
          </a:graphicData>
        </a:graphic>
      </p:graphicFrame>
      <p:grpSp>
        <p:nvGrpSpPr>
          <p:cNvPr id="9" name="Group 12">
            <a:extLst>
              <a:ext uri="{FF2B5EF4-FFF2-40B4-BE49-F238E27FC236}">
                <a16:creationId xmlns:a16="http://schemas.microsoft.com/office/drawing/2014/main" id="{6B1AA218-EC05-4AC3-8A5C-D0327F8A2652}"/>
              </a:ext>
            </a:extLst>
          </p:cNvPr>
          <p:cNvGrpSpPr/>
          <p:nvPr/>
        </p:nvGrpSpPr>
        <p:grpSpPr>
          <a:xfrm>
            <a:off x="6500191" y="4955850"/>
            <a:ext cx="4591877" cy="646331"/>
            <a:chOff x="7176052" y="4370456"/>
            <a:chExt cx="4591877" cy="646331"/>
          </a:xfrm>
        </p:grpSpPr>
        <p:sp>
          <p:nvSpPr>
            <p:cNvPr id="10" name="TextBox 8">
              <a:extLst>
                <a:ext uri="{FF2B5EF4-FFF2-40B4-BE49-F238E27FC236}">
                  <a16:creationId xmlns:a16="http://schemas.microsoft.com/office/drawing/2014/main" id="{D572E7B3-103D-40B5-BF51-AC493DB50968}"/>
                </a:ext>
              </a:extLst>
            </p:cNvPr>
            <p:cNvSpPr txBox="1"/>
            <p:nvPr/>
          </p:nvSpPr>
          <p:spPr>
            <a:xfrm>
              <a:off x="7719393" y="4370456"/>
              <a:ext cx="4048536" cy="646331"/>
            </a:xfrm>
            <a:prstGeom prst="rect">
              <a:avLst/>
            </a:prstGeom>
            <a:noFill/>
          </p:spPr>
          <p:txBody>
            <a:bodyPr wrap="square" rtlCol="0">
              <a:spAutoFit/>
            </a:bodyPr>
            <a:lstStyle/>
            <a:p>
              <a:r>
                <a:rPr lang="en-US" dirty="0"/>
                <a:t>		1</a:t>
              </a:r>
            </a:p>
            <a:p>
              <a:r>
                <a:rPr lang="en-US" dirty="0"/>
                <a:t>1+ e [ - { (1.5046 * Hours) – 4.0777} ]</a:t>
              </a:r>
            </a:p>
          </p:txBody>
        </p:sp>
        <p:cxnSp>
          <p:nvCxnSpPr>
            <p:cNvPr id="11" name="Straight Connector 10">
              <a:extLst>
                <a:ext uri="{FF2B5EF4-FFF2-40B4-BE49-F238E27FC236}">
                  <a16:creationId xmlns:a16="http://schemas.microsoft.com/office/drawing/2014/main" id="{3CCBF502-EF15-476A-B9B3-A806C9054C78}"/>
                </a:ext>
              </a:extLst>
            </p:cNvPr>
            <p:cNvCxnSpPr/>
            <p:nvPr/>
          </p:nvCxnSpPr>
          <p:spPr>
            <a:xfrm>
              <a:off x="7792278" y="4671391"/>
              <a:ext cx="3975651" cy="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A87F6B-B14C-49AD-B04E-8645B66455FB}"/>
                </a:ext>
              </a:extLst>
            </p:cNvPr>
            <p:cNvSpPr txBox="1"/>
            <p:nvPr/>
          </p:nvSpPr>
          <p:spPr>
            <a:xfrm>
              <a:off x="7176052" y="4486725"/>
              <a:ext cx="616226" cy="369332"/>
            </a:xfrm>
            <a:prstGeom prst="rect">
              <a:avLst/>
            </a:prstGeom>
            <a:noFill/>
          </p:spPr>
          <p:txBody>
            <a:bodyPr wrap="square" rtlCol="0">
              <a:spAutoFit/>
            </a:bodyPr>
            <a:lstStyle/>
            <a:p>
              <a:r>
                <a:rPr lang="en-US" dirty="0"/>
                <a:t>P =</a:t>
              </a:r>
            </a:p>
          </p:txBody>
        </p:sp>
      </p:grpSp>
      <p:sp>
        <p:nvSpPr>
          <p:cNvPr id="14" name="TextBox 13">
            <a:extLst>
              <a:ext uri="{FF2B5EF4-FFF2-40B4-BE49-F238E27FC236}">
                <a16:creationId xmlns:a16="http://schemas.microsoft.com/office/drawing/2014/main" id="{211406A1-E60E-466A-841C-CCEFD1C60FC3}"/>
              </a:ext>
            </a:extLst>
          </p:cNvPr>
          <p:cNvSpPr txBox="1"/>
          <p:nvPr/>
        </p:nvSpPr>
        <p:spPr>
          <a:xfrm>
            <a:off x="7490795" y="3279745"/>
            <a:ext cx="4625006" cy="369332"/>
          </a:xfrm>
          <a:prstGeom prst="rect">
            <a:avLst/>
          </a:prstGeom>
          <a:noFill/>
        </p:spPr>
        <p:txBody>
          <a:bodyPr wrap="square" rtlCol="0">
            <a:spAutoFit/>
          </a:bodyPr>
          <a:lstStyle/>
          <a:p>
            <a:r>
              <a:rPr lang="en-US" dirty="0"/>
              <a:t>Using R/MiniTab/SAS</a:t>
            </a:r>
          </a:p>
        </p:txBody>
      </p:sp>
    </p:spTree>
    <p:extLst>
      <p:ext uri="{BB962C8B-B14F-4D97-AF65-F5344CB8AC3E}">
        <p14:creationId xmlns:p14="http://schemas.microsoft.com/office/powerpoint/2010/main" val="150120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1564" y="320040"/>
            <a:ext cx="11548872" cy="6217920"/>
          </a:xfrm>
          <a:prstGeom prst="rect">
            <a:avLst/>
          </a:prstGeom>
          <a:solidFill>
            <a:srgbClr val="EBEBEB"/>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 name="Table 5">
            <a:extLst>
              <a:ext uri="{FF2B5EF4-FFF2-40B4-BE49-F238E27FC236}">
                <a16:creationId xmlns:a16="http://schemas.microsoft.com/office/drawing/2014/main" id="{92C4B9B1-6D1D-4B8A-818A-5C3369360A7F}"/>
              </a:ext>
            </a:extLst>
          </p:cNvPr>
          <p:cNvGraphicFramePr>
            <a:graphicFrameLocks noGrp="1"/>
          </p:cNvGraphicFramePr>
          <p:nvPr>
            <p:extLst>
              <p:ext uri="{D42A27DB-BD31-4B8C-83A1-F6EECF244321}">
                <p14:modId xmlns:p14="http://schemas.microsoft.com/office/powerpoint/2010/main" val="771759731"/>
              </p:ext>
            </p:extLst>
          </p:nvPr>
        </p:nvGraphicFramePr>
        <p:xfrm>
          <a:off x="291555" y="1371788"/>
          <a:ext cx="11476374" cy="1158240"/>
        </p:xfrm>
        <a:graphic>
          <a:graphicData uri="http://schemas.openxmlformats.org/drawingml/2006/table">
            <a:tbl>
              <a:tblPr>
                <a:tableStyleId>{35758FB7-9AC5-4552-8A53-C91805E547FA}</a:tableStyleId>
              </a:tblPr>
              <a:tblGrid>
                <a:gridCol w="546494">
                  <a:extLst>
                    <a:ext uri="{9D8B030D-6E8A-4147-A177-3AD203B41FA5}">
                      <a16:colId xmlns:a16="http://schemas.microsoft.com/office/drawing/2014/main" val="724317275"/>
                    </a:ext>
                  </a:extLst>
                </a:gridCol>
                <a:gridCol w="546494">
                  <a:extLst>
                    <a:ext uri="{9D8B030D-6E8A-4147-A177-3AD203B41FA5}">
                      <a16:colId xmlns:a16="http://schemas.microsoft.com/office/drawing/2014/main" val="1171866969"/>
                    </a:ext>
                  </a:extLst>
                </a:gridCol>
                <a:gridCol w="546494">
                  <a:extLst>
                    <a:ext uri="{9D8B030D-6E8A-4147-A177-3AD203B41FA5}">
                      <a16:colId xmlns:a16="http://schemas.microsoft.com/office/drawing/2014/main" val="1892744370"/>
                    </a:ext>
                  </a:extLst>
                </a:gridCol>
                <a:gridCol w="546494">
                  <a:extLst>
                    <a:ext uri="{9D8B030D-6E8A-4147-A177-3AD203B41FA5}">
                      <a16:colId xmlns:a16="http://schemas.microsoft.com/office/drawing/2014/main" val="1615254842"/>
                    </a:ext>
                  </a:extLst>
                </a:gridCol>
                <a:gridCol w="546494">
                  <a:extLst>
                    <a:ext uri="{9D8B030D-6E8A-4147-A177-3AD203B41FA5}">
                      <a16:colId xmlns:a16="http://schemas.microsoft.com/office/drawing/2014/main" val="3133204128"/>
                    </a:ext>
                  </a:extLst>
                </a:gridCol>
                <a:gridCol w="546494">
                  <a:extLst>
                    <a:ext uri="{9D8B030D-6E8A-4147-A177-3AD203B41FA5}">
                      <a16:colId xmlns:a16="http://schemas.microsoft.com/office/drawing/2014/main" val="3800315843"/>
                    </a:ext>
                  </a:extLst>
                </a:gridCol>
                <a:gridCol w="546494">
                  <a:extLst>
                    <a:ext uri="{9D8B030D-6E8A-4147-A177-3AD203B41FA5}">
                      <a16:colId xmlns:a16="http://schemas.microsoft.com/office/drawing/2014/main" val="719939913"/>
                    </a:ext>
                  </a:extLst>
                </a:gridCol>
                <a:gridCol w="546494">
                  <a:extLst>
                    <a:ext uri="{9D8B030D-6E8A-4147-A177-3AD203B41FA5}">
                      <a16:colId xmlns:a16="http://schemas.microsoft.com/office/drawing/2014/main" val="2777375063"/>
                    </a:ext>
                  </a:extLst>
                </a:gridCol>
                <a:gridCol w="546494">
                  <a:extLst>
                    <a:ext uri="{9D8B030D-6E8A-4147-A177-3AD203B41FA5}">
                      <a16:colId xmlns:a16="http://schemas.microsoft.com/office/drawing/2014/main" val="1367951622"/>
                    </a:ext>
                  </a:extLst>
                </a:gridCol>
                <a:gridCol w="546494">
                  <a:extLst>
                    <a:ext uri="{9D8B030D-6E8A-4147-A177-3AD203B41FA5}">
                      <a16:colId xmlns:a16="http://schemas.microsoft.com/office/drawing/2014/main" val="4117664851"/>
                    </a:ext>
                  </a:extLst>
                </a:gridCol>
                <a:gridCol w="546494">
                  <a:extLst>
                    <a:ext uri="{9D8B030D-6E8A-4147-A177-3AD203B41FA5}">
                      <a16:colId xmlns:a16="http://schemas.microsoft.com/office/drawing/2014/main" val="1720760663"/>
                    </a:ext>
                  </a:extLst>
                </a:gridCol>
                <a:gridCol w="546494">
                  <a:extLst>
                    <a:ext uri="{9D8B030D-6E8A-4147-A177-3AD203B41FA5}">
                      <a16:colId xmlns:a16="http://schemas.microsoft.com/office/drawing/2014/main" val="2849160744"/>
                    </a:ext>
                  </a:extLst>
                </a:gridCol>
                <a:gridCol w="546494">
                  <a:extLst>
                    <a:ext uri="{9D8B030D-6E8A-4147-A177-3AD203B41FA5}">
                      <a16:colId xmlns:a16="http://schemas.microsoft.com/office/drawing/2014/main" val="1306016243"/>
                    </a:ext>
                  </a:extLst>
                </a:gridCol>
                <a:gridCol w="546494">
                  <a:extLst>
                    <a:ext uri="{9D8B030D-6E8A-4147-A177-3AD203B41FA5}">
                      <a16:colId xmlns:a16="http://schemas.microsoft.com/office/drawing/2014/main" val="2212168110"/>
                    </a:ext>
                  </a:extLst>
                </a:gridCol>
                <a:gridCol w="546494">
                  <a:extLst>
                    <a:ext uri="{9D8B030D-6E8A-4147-A177-3AD203B41FA5}">
                      <a16:colId xmlns:a16="http://schemas.microsoft.com/office/drawing/2014/main" val="1082212858"/>
                    </a:ext>
                  </a:extLst>
                </a:gridCol>
                <a:gridCol w="546494">
                  <a:extLst>
                    <a:ext uri="{9D8B030D-6E8A-4147-A177-3AD203B41FA5}">
                      <a16:colId xmlns:a16="http://schemas.microsoft.com/office/drawing/2014/main" val="1627275160"/>
                    </a:ext>
                  </a:extLst>
                </a:gridCol>
                <a:gridCol w="546494">
                  <a:extLst>
                    <a:ext uri="{9D8B030D-6E8A-4147-A177-3AD203B41FA5}">
                      <a16:colId xmlns:a16="http://schemas.microsoft.com/office/drawing/2014/main" val="2609524272"/>
                    </a:ext>
                  </a:extLst>
                </a:gridCol>
                <a:gridCol w="546494">
                  <a:extLst>
                    <a:ext uri="{9D8B030D-6E8A-4147-A177-3AD203B41FA5}">
                      <a16:colId xmlns:a16="http://schemas.microsoft.com/office/drawing/2014/main" val="1263216333"/>
                    </a:ext>
                  </a:extLst>
                </a:gridCol>
                <a:gridCol w="546494">
                  <a:extLst>
                    <a:ext uri="{9D8B030D-6E8A-4147-A177-3AD203B41FA5}">
                      <a16:colId xmlns:a16="http://schemas.microsoft.com/office/drawing/2014/main" val="1996520388"/>
                    </a:ext>
                  </a:extLst>
                </a:gridCol>
                <a:gridCol w="546494">
                  <a:extLst>
                    <a:ext uri="{9D8B030D-6E8A-4147-A177-3AD203B41FA5}">
                      <a16:colId xmlns:a16="http://schemas.microsoft.com/office/drawing/2014/main" val="4246921551"/>
                    </a:ext>
                  </a:extLst>
                </a:gridCol>
                <a:gridCol w="546494">
                  <a:extLst>
                    <a:ext uri="{9D8B030D-6E8A-4147-A177-3AD203B41FA5}">
                      <a16:colId xmlns:a16="http://schemas.microsoft.com/office/drawing/2014/main" val="1835567754"/>
                    </a:ext>
                  </a:extLst>
                </a:gridCol>
              </a:tblGrid>
              <a:tr h="428952">
                <a:tc>
                  <a:txBody>
                    <a:bodyPr/>
                    <a:lstStyle/>
                    <a:p>
                      <a:pPr algn="ctr"/>
                      <a:r>
                        <a:rPr lang="en-US" sz="1600">
                          <a:effectLst/>
                        </a:rPr>
                        <a:t>Hours</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2.75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3.00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3.25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3.50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4.25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4.50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4.75</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5.00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5.50</a:t>
                      </a:r>
                      <a:endParaRPr lang="en-US" sz="1600">
                        <a:solidFill>
                          <a:schemeClr val="bg1"/>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11680012"/>
                  </a:ext>
                </a:extLst>
              </a:tr>
              <a:tr h="428952">
                <a:tc>
                  <a:txBody>
                    <a:bodyPr/>
                    <a:lstStyle/>
                    <a:p>
                      <a:pPr algn="ctr"/>
                      <a:r>
                        <a:rPr lang="en-US" sz="1600">
                          <a:effectLst/>
                        </a:rPr>
                        <a:t>Pass</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0</a:t>
                      </a:r>
                      <a:endParaRPr lang="en-US" sz="1600" dirty="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0</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1</a:t>
                      </a:r>
                      <a:endParaRPr lang="en-US" sz="1600" dirty="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a:effectLst/>
                        </a:rPr>
                        <a:t>1</a:t>
                      </a:r>
                      <a:endParaRPr lang="en-US" sz="1600">
                        <a:solidFill>
                          <a:schemeClr val="bg1"/>
                        </a:solidFill>
                        <a:effectLst/>
                        <a:latin typeface="Calibri" panose="020F0502020204030204" pitchFamily="34" charset="0"/>
                        <a:cs typeface="Calibri" panose="020F0502020204030204" pitchFamily="34" charset="0"/>
                      </a:endParaRPr>
                    </a:p>
                  </a:txBody>
                  <a:tcPr anchor="ctr"/>
                </a:tc>
                <a:tc>
                  <a:txBody>
                    <a:bodyPr/>
                    <a:lstStyle/>
                    <a:p>
                      <a:r>
                        <a:rPr lang="en-US" sz="1600" dirty="0">
                          <a:effectLst/>
                        </a:rPr>
                        <a:t>1</a:t>
                      </a:r>
                      <a:endParaRPr lang="en-US" sz="1600" dirty="0">
                        <a:solidFill>
                          <a:schemeClr val="bg1"/>
                        </a:solidFill>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17393731"/>
                  </a:ext>
                </a:extLst>
              </a:tr>
            </a:tbl>
          </a:graphicData>
        </a:graphic>
      </p:graphicFrame>
      <p:grpSp>
        <p:nvGrpSpPr>
          <p:cNvPr id="5" name="Group 12">
            <a:extLst>
              <a:ext uri="{FF2B5EF4-FFF2-40B4-BE49-F238E27FC236}">
                <a16:creationId xmlns:a16="http://schemas.microsoft.com/office/drawing/2014/main" id="{6B1AA218-EC05-4AC3-8A5C-D0327F8A2652}"/>
              </a:ext>
            </a:extLst>
          </p:cNvPr>
          <p:cNvGrpSpPr/>
          <p:nvPr/>
        </p:nvGrpSpPr>
        <p:grpSpPr>
          <a:xfrm>
            <a:off x="3250094" y="2496129"/>
            <a:ext cx="4591877" cy="646331"/>
            <a:chOff x="7176052" y="4370456"/>
            <a:chExt cx="4591877" cy="646331"/>
          </a:xfrm>
        </p:grpSpPr>
        <p:sp>
          <p:nvSpPr>
            <p:cNvPr id="6" name="TextBox 8">
              <a:extLst>
                <a:ext uri="{FF2B5EF4-FFF2-40B4-BE49-F238E27FC236}">
                  <a16:creationId xmlns:a16="http://schemas.microsoft.com/office/drawing/2014/main" id="{D572E7B3-103D-40B5-BF51-AC493DB50968}"/>
                </a:ext>
              </a:extLst>
            </p:cNvPr>
            <p:cNvSpPr txBox="1"/>
            <p:nvPr/>
          </p:nvSpPr>
          <p:spPr>
            <a:xfrm>
              <a:off x="7719393" y="4370456"/>
              <a:ext cx="4048536" cy="646331"/>
            </a:xfrm>
            <a:prstGeom prst="rect">
              <a:avLst/>
            </a:prstGeom>
            <a:noFill/>
          </p:spPr>
          <p:txBody>
            <a:bodyPr wrap="square" rtlCol="0">
              <a:spAutoFit/>
            </a:bodyPr>
            <a:lstStyle/>
            <a:p>
              <a:r>
                <a:rPr lang="en-US" dirty="0"/>
                <a:t>		1 </a:t>
              </a:r>
            </a:p>
            <a:p>
              <a:r>
                <a:rPr lang="en-US" dirty="0"/>
                <a:t>1+ e [ - { (1.5046 * Hours) – 4.0777} ]</a:t>
              </a:r>
            </a:p>
          </p:txBody>
        </p:sp>
        <p:cxnSp>
          <p:nvCxnSpPr>
            <p:cNvPr id="7" name="Straight Connector 10">
              <a:extLst>
                <a:ext uri="{FF2B5EF4-FFF2-40B4-BE49-F238E27FC236}">
                  <a16:creationId xmlns:a16="http://schemas.microsoft.com/office/drawing/2014/main" id="{3CCBF502-EF15-476A-B9B3-A806C9054C78}"/>
                </a:ext>
              </a:extLst>
            </p:cNvPr>
            <p:cNvCxnSpPr/>
            <p:nvPr/>
          </p:nvCxnSpPr>
          <p:spPr>
            <a:xfrm>
              <a:off x="7792278" y="4671391"/>
              <a:ext cx="3975651" cy="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8" name="TextBox 11">
              <a:extLst>
                <a:ext uri="{FF2B5EF4-FFF2-40B4-BE49-F238E27FC236}">
                  <a16:creationId xmlns:a16="http://schemas.microsoft.com/office/drawing/2014/main" id="{B1A87F6B-B14C-49AD-B04E-8645B66455FB}"/>
                </a:ext>
              </a:extLst>
            </p:cNvPr>
            <p:cNvSpPr txBox="1"/>
            <p:nvPr/>
          </p:nvSpPr>
          <p:spPr>
            <a:xfrm>
              <a:off x="7176052" y="4486725"/>
              <a:ext cx="616226" cy="369332"/>
            </a:xfrm>
            <a:prstGeom prst="rect">
              <a:avLst/>
            </a:prstGeom>
            <a:noFill/>
          </p:spPr>
          <p:txBody>
            <a:bodyPr wrap="square" rtlCol="0">
              <a:spAutoFit/>
            </a:bodyPr>
            <a:lstStyle/>
            <a:p>
              <a:r>
                <a:rPr lang="en-US" dirty="0"/>
                <a:t>P =</a:t>
              </a:r>
            </a:p>
          </p:txBody>
        </p:sp>
      </p:grpSp>
      <p:graphicFrame>
        <p:nvGraphicFramePr>
          <p:cNvPr id="9" name="Table 1">
            <a:extLst>
              <a:ext uri="{FF2B5EF4-FFF2-40B4-BE49-F238E27FC236}">
                <a16:creationId xmlns:a16="http://schemas.microsoft.com/office/drawing/2014/main" id="{983BA418-20A5-42D2-89C3-14C213992D39}"/>
              </a:ext>
            </a:extLst>
          </p:cNvPr>
          <p:cNvGraphicFramePr>
            <a:graphicFrameLocks noGrp="1"/>
          </p:cNvGraphicFramePr>
          <p:nvPr>
            <p:extLst>
              <p:ext uri="{D42A27DB-BD31-4B8C-83A1-F6EECF244321}">
                <p14:modId xmlns:p14="http://schemas.microsoft.com/office/powerpoint/2010/main" val="164571037"/>
              </p:ext>
            </p:extLst>
          </p:nvPr>
        </p:nvGraphicFramePr>
        <p:xfrm>
          <a:off x="4097440" y="3572559"/>
          <a:ext cx="3440526" cy="2818304"/>
        </p:xfrm>
        <a:graphic>
          <a:graphicData uri="http://schemas.openxmlformats.org/drawingml/2006/table">
            <a:tbl>
              <a:tblPr>
                <a:tableStyleId>{35758FB7-9AC5-4552-8A53-C91805E547FA}</a:tableStyleId>
              </a:tblPr>
              <a:tblGrid>
                <a:gridCol w="1720263">
                  <a:extLst>
                    <a:ext uri="{9D8B030D-6E8A-4147-A177-3AD203B41FA5}">
                      <a16:colId xmlns:a16="http://schemas.microsoft.com/office/drawing/2014/main" val="1444036542"/>
                    </a:ext>
                  </a:extLst>
                </a:gridCol>
                <a:gridCol w="1720263">
                  <a:extLst>
                    <a:ext uri="{9D8B030D-6E8A-4147-A177-3AD203B41FA5}">
                      <a16:colId xmlns:a16="http://schemas.microsoft.com/office/drawing/2014/main" val="2152681768"/>
                    </a:ext>
                  </a:extLst>
                </a:gridCol>
              </a:tblGrid>
              <a:tr h="843299">
                <a:tc>
                  <a:txBody>
                    <a:bodyPr/>
                    <a:lstStyle/>
                    <a:p>
                      <a:pPr algn="ctr"/>
                      <a:r>
                        <a:rPr lang="en-US">
                          <a:effectLst/>
                        </a:rPr>
                        <a:t>Hours of study</a:t>
                      </a:r>
                      <a:endParaRPr lang="en-US">
                        <a:solidFill>
                          <a:schemeClr val="bg1"/>
                        </a:solidFill>
                        <a:effectLst/>
                      </a:endParaRPr>
                    </a:p>
                  </a:txBody>
                  <a:tcPr anchor="ctr"/>
                </a:tc>
                <a:tc>
                  <a:txBody>
                    <a:bodyPr/>
                    <a:lstStyle/>
                    <a:p>
                      <a:pPr algn="ctr"/>
                      <a:r>
                        <a:rPr lang="en-US">
                          <a:effectLst/>
                        </a:rPr>
                        <a:t>Probability of passing exam</a:t>
                      </a:r>
                      <a:endParaRPr lang="en-US">
                        <a:solidFill>
                          <a:schemeClr val="bg1"/>
                        </a:solidFill>
                        <a:effectLst/>
                      </a:endParaRPr>
                    </a:p>
                  </a:txBody>
                  <a:tcPr anchor="ctr"/>
                </a:tc>
                <a:extLst>
                  <a:ext uri="{0D108BD9-81ED-4DB2-BD59-A6C34878D82A}">
                    <a16:rowId xmlns:a16="http://schemas.microsoft.com/office/drawing/2014/main" val="95430555"/>
                  </a:ext>
                </a:extLst>
              </a:tr>
              <a:tr h="395001">
                <a:tc>
                  <a:txBody>
                    <a:bodyPr/>
                    <a:lstStyle/>
                    <a:p>
                      <a:pPr algn="ctr"/>
                      <a:r>
                        <a:rPr lang="en-US">
                          <a:effectLst/>
                        </a:rPr>
                        <a:t>1</a:t>
                      </a:r>
                      <a:endParaRPr lang="en-US">
                        <a:solidFill>
                          <a:schemeClr val="bg1"/>
                        </a:solidFill>
                        <a:effectLst/>
                      </a:endParaRPr>
                    </a:p>
                  </a:txBody>
                  <a:tcPr anchor="ctr"/>
                </a:tc>
                <a:tc>
                  <a:txBody>
                    <a:bodyPr/>
                    <a:lstStyle/>
                    <a:p>
                      <a:pPr algn="ctr"/>
                      <a:r>
                        <a:rPr lang="en-US">
                          <a:effectLst/>
                        </a:rPr>
                        <a:t>0.07</a:t>
                      </a:r>
                      <a:endParaRPr lang="en-US">
                        <a:solidFill>
                          <a:schemeClr val="bg1"/>
                        </a:solidFill>
                        <a:effectLst/>
                      </a:endParaRPr>
                    </a:p>
                  </a:txBody>
                  <a:tcPr anchor="ctr"/>
                </a:tc>
                <a:extLst>
                  <a:ext uri="{0D108BD9-81ED-4DB2-BD59-A6C34878D82A}">
                    <a16:rowId xmlns:a16="http://schemas.microsoft.com/office/drawing/2014/main" val="3832311635"/>
                  </a:ext>
                </a:extLst>
              </a:tr>
              <a:tr h="395001">
                <a:tc>
                  <a:txBody>
                    <a:bodyPr/>
                    <a:lstStyle/>
                    <a:p>
                      <a:pPr algn="ctr"/>
                      <a:r>
                        <a:rPr lang="en-US">
                          <a:effectLst/>
                        </a:rPr>
                        <a:t>2</a:t>
                      </a:r>
                      <a:endParaRPr lang="en-US">
                        <a:solidFill>
                          <a:schemeClr val="bg1"/>
                        </a:solidFill>
                        <a:effectLst/>
                      </a:endParaRPr>
                    </a:p>
                  </a:txBody>
                  <a:tcPr anchor="ctr"/>
                </a:tc>
                <a:tc>
                  <a:txBody>
                    <a:bodyPr/>
                    <a:lstStyle/>
                    <a:p>
                      <a:pPr algn="ctr"/>
                      <a:r>
                        <a:rPr lang="en-US">
                          <a:effectLst/>
                        </a:rPr>
                        <a:t>0.26</a:t>
                      </a:r>
                      <a:endParaRPr lang="en-US">
                        <a:solidFill>
                          <a:schemeClr val="bg1"/>
                        </a:solidFill>
                        <a:effectLst/>
                      </a:endParaRPr>
                    </a:p>
                  </a:txBody>
                  <a:tcPr anchor="ctr"/>
                </a:tc>
                <a:extLst>
                  <a:ext uri="{0D108BD9-81ED-4DB2-BD59-A6C34878D82A}">
                    <a16:rowId xmlns:a16="http://schemas.microsoft.com/office/drawing/2014/main" val="3094168180"/>
                  </a:ext>
                </a:extLst>
              </a:tr>
              <a:tr h="395001">
                <a:tc>
                  <a:txBody>
                    <a:bodyPr/>
                    <a:lstStyle/>
                    <a:p>
                      <a:pPr algn="ctr"/>
                      <a:r>
                        <a:rPr lang="en-US">
                          <a:effectLst/>
                        </a:rPr>
                        <a:t>3</a:t>
                      </a:r>
                      <a:endParaRPr lang="en-US">
                        <a:solidFill>
                          <a:schemeClr val="bg1"/>
                        </a:solidFill>
                        <a:effectLst/>
                      </a:endParaRPr>
                    </a:p>
                  </a:txBody>
                  <a:tcPr anchor="ctr"/>
                </a:tc>
                <a:tc>
                  <a:txBody>
                    <a:bodyPr/>
                    <a:lstStyle/>
                    <a:p>
                      <a:pPr algn="ctr"/>
                      <a:r>
                        <a:rPr lang="en-US">
                          <a:effectLst/>
                        </a:rPr>
                        <a:t>0.61</a:t>
                      </a:r>
                      <a:endParaRPr lang="en-US">
                        <a:solidFill>
                          <a:schemeClr val="bg1"/>
                        </a:solidFill>
                        <a:effectLst/>
                      </a:endParaRPr>
                    </a:p>
                  </a:txBody>
                  <a:tcPr anchor="ctr"/>
                </a:tc>
                <a:extLst>
                  <a:ext uri="{0D108BD9-81ED-4DB2-BD59-A6C34878D82A}">
                    <a16:rowId xmlns:a16="http://schemas.microsoft.com/office/drawing/2014/main" val="4254575677"/>
                  </a:ext>
                </a:extLst>
              </a:tr>
              <a:tr h="395001">
                <a:tc>
                  <a:txBody>
                    <a:bodyPr/>
                    <a:lstStyle/>
                    <a:p>
                      <a:pPr algn="ctr"/>
                      <a:r>
                        <a:rPr lang="en-US">
                          <a:effectLst/>
                        </a:rPr>
                        <a:t>4</a:t>
                      </a:r>
                      <a:endParaRPr lang="en-US">
                        <a:solidFill>
                          <a:schemeClr val="bg1"/>
                        </a:solidFill>
                        <a:effectLst/>
                      </a:endParaRPr>
                    </a:p>
                  </a:txBody>
                  <a:tcPr anchor="ctr"/>
                </a:tc>
                <a:tc>
                  <a:txBody>
                    <a:bodyPr/>
                    <a:lstStyle/>
                    <a:p>
                      <a:pPr algn="ctr"/>
                      <a:r>
                        <a:rPr lang="en-US">
                          <a:effectLst/>
                        </a:rPr>
                        <a:t>0.87</a:t>
                      </a:r>
                      <a:endParaRPr lang="en-US">
                        <a:solidFill>
                          <a:schemeClr val="bg1"/>
                        </a:solidFill>
                        <a:effectLst/>
                      </a:endParaRPr>
                    </a:p>
                  </a:txBody>
                  <a:tcPr anchor="ctr"/>
                </a:tc>
                <a:extLst>
                  <a:ext uri="{0D108BD9-81ED-4DB2-BD59-A6C34878D82A}">
                    <a16:rowId xmlns:a16="http://schemas.microsoft.com/office/drawing/2014/main" val="3592447715"/>
                  </a:ext>
                </a:extLst>
              </a:tr>
              <a:tr h="395001">
                <a:tc>
                  <a:txBody>
                    <a:bodyPr/>
                    <a:lstStyle/>
                    <a:p>
                      <a:pPr algn="ctr"/>
                      <a:r>
                        <a:rPr lang="en-US">
                          <a:effectLst/>
                        </a:rPr>
                        <a:t>5</a:t>
                      </a:r>
                      <a:endParaRPr lang="en-US">
                        <a:solidFill>
                          <a:schemeClr val="bg1"/>
                        </a:solidFill>
                        <a:effectLst/>
                      </a:endParaRPr>
                    </a:p>
                  </a:txBody>
                  <a:tcPr anchor="ctr"/>
                </a:tc>
                <a:tc>
                  <a:txBody>
                    <a:bodyPr/>
                    <a:lstStyle/>
                    <a:p>
                      <a:pPr algn="ctr"/>
                      <a:r>
                        <a:rPr lang="en-US" dirty="0">
                          <a:effectLst/>
                        </a:rPr>
                        <a:t>0.97</a:t>
                      </a:r>
                      <a:endParaRPr lang="en-US" dirty="0">
                        <a:solidFill>
                          <a:schemeClr val="bg1"/>
                        </a:solidFill>
                        <a:effectLst/>
                      </a:endParaRPr>
                    </a:p>
                  </a:txBody>
                  <a:tcPr anchor="ctr"/>
                </a:tc>
                <a:extLst>
                  <a:ext uri="{0D108BD9-81ED-4DB2-BD59-A6C34878D82A}">
                    <a16:rowId xmlns:a16="http://schemas.microsoft.com/office/drawing/2014/main" val="2441275861"/>
                  </a:ext>
                </a:extLst>
              </a:tr>
            </a:tbl>
          </a:graphicData>
        </a:graphic>
      </p:graphicFrame>
      <p:sp>
        <p:nvSpPr>
          <p:cNvPr id="10" name="文本框 9"/>
          <p:cNvSpPr txBox="1"/>
          <p:nvPr/>
        </p:nvSpPr>
        <p:spPr>
          <a:xfrm>
            <a:off x="291555" y="540327"/>
            <a:ext cx="9299254" cy="707886"/>
          </a:xfrm>
          <a:prstGeom prst="rect">
            <a:avLst/>
          </a:prstGeom>
          <a:noFill/>
        </p:spPr>
        <p:txBody>
          <a:bodyPr wrap="square" rtlCol="0">
            <a:spAutoFit/>
          </a:bodyPr>
          <a:lstStyle/>
          <a:p>
            <a:r>
              <a:rPr lang="en-US" altLang="zh-CN" sz="4000" b="1" dirty="0"/>
              <a:t>Application</a:t>
            </a:r>
            <a:endParaRPr kumimoji="1" lang="zh-CN" altLang="en-US" dirty="0"/>
          </a:p>
        </p:txBody>
      </p:sp>
    </p:spTree>
    <p:extLst>
      <p:ext uri="{BB962C8B-B14F-4D97-AF65-F5344CB8AC3E}">
        <p14:creationId xmlns:p14="http://schemas.microsoft.com/office/powerpoint/2010/main" val="4580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838200" y="963877"/>
            <a:ext cx="3494362" cy="4930246"/>
          </a:xfrm>
        </p:spPr>
        <p:txBody>
          <a:bodyPr>
            <a:normAutofit/>
          </a:bodyPr>
          <a:lstStyle/>
          <a:p>
            <a:pPr algn="r"/>
            <a:r>
              <a:rPr kumimoji="1" lang="en-US" altLang="zh-CN">
                <a:solidFill>
                  <a:schemeClr val="accent1"/>
                </a:solidFill>
              </a:rPr>
              <a:t>Logistic Regression</a:t>
            </a:r>
            <a:endParaRPr kumimoji="1" lang="zh-CN" altLang="en-US">
              <a:solidFill>
                <a:schemeClr val="accent1"/>
              </a:solidFill>
            </a:endParaRPr>
          </a:p>
        </p:txBody>
      </p:sp>
      <p:sp>
        <p:nvSpPr>
          <p:cNvPr id="4" name="内容占位符 3"/>
          <p:cNvSpPr>
            <a:spLocks noGrp="1"/>
          </p:cNvSpPr>
          <p:nvPr>
            <p:ph idx="1"/>
          </p:nvPr>
        </p:nvSpPr>
        <p:spPr>
          <a:xfrm>
            <a:off x="4976031" y="963877"/>
            <a:ext cx="6377769" cy="4930246"/>
          </a:xfrm>
        </p:spPr>
        <p:txBody>
          <a:bodyPr anchor="ctr">
            <a:normAutofit/>
          </a:bodyPr>
          <a:lstStyle/>
          <a:p>
            <a:r>
              <a:rPr lang="en-US" altLang="zh-CN" sz="1700" b="1">
                <a:latin typeface="Calibri" panose="020F0502020204030204" pitchFamily="34" charset="0"/>
                <a:cs typeface="Calibri" panose="020F0502020204030204" pitchFamily="34" charset="0"/>
              </a:rPr>
              <a:t>Strengths</a:t>
            </a:r>
            <a:endParaRPr lang="en-US" altLang="zh-CN" sz="170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altLang="zh-CN" sz="1700">
                <a:latin typeface="Calibri" panose="020F0502020204030204" pitchFamily="34" charset="0"/>
                <a:cs typeface="Calibri" panose="020F0502020204030204" pitchFamily="34" charset="0"/>
              </a:rPr>
              <a:t>Can have mixed continuous and categorical predictor variables.</a:t>
            </a:r>
          </a:p>
          <a:p>
            <a:pPr marL="457200" indent="-457200">
              <a:buFont typeface="Wingdings" panose="05000000000000000000" pitchFamily="2" charset="2"/>
              <a:buChar char="Ø"/>
            </a:pPr>
            <a:r>
              <a:rPr lang="en-US" altLang="zh-CN" sz="1700">
                <a:latin typeface="Calibri" panose="020F0502020204030204" pitchFamily="34" charset="0"/>
                <a:cs typeface="Calibri" panose="020F0502020204030204" pitchFamily="34" charset="0"/>
              </a:rPr>
              <a:t>Results are already on probability scale.</a:t>
            </a:r>
          </a:p>
          <a:p>
            <a:pPr marL="457200" indent="-457200">
              <a:buFont typeface="Wingdings" panose="05000000000000000000" pitchFamily="2" charset="2"/>
              <a:buChar char="Ø"/>
            </a:pPr>
            <a:r>
              <a:rPr lang="en-US" altLang="zh-CN" sz="1700">
                <a:latin typeface="Calibri" panose="020F0502020204030204" pitchFamily="34" charset="0"/>
                <a:cs typeface="Calibri" panose="020F0502020204030204" pitchFamily="34" charset="0"/>
              </a:rPr>
              <a:t>Can handle the case of a consumer making decisions multiple times.</a:t>
            </a:r>
          </a:p>
          <a:p>
            <a:pPr marL="457200" indent="-457200">
              <a:buFont typeface="Wingdings" panose="05000000000000000000" pitchFamily="2" charset="2"/>
              <a:buChar char="Ø"/>
            </a:pPr>
            <a:r>
              <a:rPr lang="en-US" altLang="zh-CN" sz="1700">
                <a:latin typeface="Calibri" panose="020F0502020204030204" pitchFamily="34" charset="0"/>
                <a:cs typeface="Calibri" panose="020F0502020204030204" pitchFamily="34" charset="0"/>
              </a:rPr>
              <a:t>Good to use where the consumer cannot be asked directly which attributes he considers most important.</a:t>
            </a:r>
          </a:p>
          <a:p>
            <a:endParaRPr lang="en-US" altLang="zh-CN" sz="1700">
              <a:latin typeface="Calibri" panose="020F0502020204030204" pitchFamily="34" charset="0"/>
              <a:cs typeface="Calibri" panose="020F0502020204030204" pitchFamily="34" charset="0"/>
            </a:endParaRPr>
          </a:p>
          <a:p>
            <a:r>
              <a:rPr lang="en-US" altLang="zh-CN" sz="1700" b="1">
                <a:latin typeface="Calibri" panose="020F0502020204030204" pitchFamily="34" charset="0"/>
                <a:cs typeface="Calibri" panose="020F0502020204030204" pitchFamily="34" charset="0"/>
              </a:rPr>
              <a:t>Weaknesses</a:t>
            </a:r>
            <a:endParaRPr lang="en-US" altLang="zh-CN" sz="170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altLang="zh-CN" sz="1700">
                <a:latin typeface="Calibri" panose="020F0502020204030204" pitchFamily="34" charset="0"/>
                <a:cs typeface="Calibri" panose="020F0502020204030204" pitchFamily="34" charset="0"/>
              </a:rPr>
              <a:t>Model validation is sensitive to segmentation and decision structure.</a:t>
            </a:r>
          </a:p>
          <a:p>
            <a:pPr marL="457200" indent="-457200">
              <a:buFont typeface="Wingdings" panose="05000000000000000000" pitchFamily="2" charset="2"/>
              <a:buChar char="Ø"/>
            </a:pPr>
            <a:r>
              <a:rPr lang="en-US" altLang="zh-CN" sz="1700">
                <a:latin typeface="Calibri" panose="020F0502020204030204" pitchFamily="34" charset="0"/>
                <a:cs typeface="Calibri" panose="020F0502020204030204" pitchFamily="34" charset="0"/>
              </a:rPr>
              <a:t>For categorical predictor variables that are converted to dummy variables, there is currently no effective mechanism for engineering the model.</a:t>
            </a:r>
          </a:p>
          <a:p>
            <a:endParaRPr kumimoji="1" lang="zh-CN" altLang="en-US" sz="1700"/>
          </a:p>
        </p:txBody>
      </p:sp>
    </p:spTree>
    <p:extLst>
      <p:ext uri="{BB962C8B-B14F-4D97-AF65-F5344CB8AC3E}">
        <p14:creationId xmlns:p14="http://schemas.microsoft.com/office/powerpoint/2010/main" val="403686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8200" y="963877"/>
            <a:ext cx="3494362" cy="4930246"/>
          </a:xfrm>
        </p:spPr>
        <p:txBody>
          <a:bodyPr>
            <a:normAutofit/>
          </a:bodyPr>
          <a:lstStyle/>
          <a:p>
            <a:pPr algn="r"/>
            <a:r>
              <a:rPr kumimoji="1" lang="en-US" altLang="zh-CN" dirty="0">
                <a:solidFill>
                  <a:schemeClr val="accent1"/>
                </a:solidFill>
              </a:rPr>
              <a:t>Decision Tree</a:t>
            </a:r>
            <a:endParaRPr kumimoji="1" lang="zh-CN" altLang="en-US" dirty="0">
              <a:solidFill>
                <a:schemeClr val="accent1"/>
              </a:solidFill>
            </a:endParaRPr>
          </a:p>
        </p:txBody>
      </p:sp>
      <p:sp>
        <p:nvSpPr>
          <p:cNvPr id="3" name="内容占位符 2"/>
          <p:cNvSpPr>
            <a:spLocks noGrp="1"/>
          </p:cNvSpPr>
          <p:nvPr>
            <p:ph idx="1"/>
          </p:nvPr>
        </p:nvSpPr>
        <p:spPr>
          <a:xfrm>
            <a:off x="4976031" y="963877"/>
            <a:ext cx="6377769" cy="4930246"/>
          </a:xfrm>
        </p:spPr>
        <p:txBody>
          <a:bodyPr anchor="ctr">
            <a:normAutofit/>
          </a:bodyPr>
          <a:lstStyle/>
          <a:p>
            <a:r>
              <a:rPr lang="en-US" altLang="zh-CN" sz="2400"/>
              <a:t>A </a:t>
            </a:r>
            <a:r>
              <a:rPr lang="en-US" altLang="zh-CN" sz="2400" i="1"/>
              <a:t>decision tree</a:t>
            </a:r>
            <a:r>
              <a:rPr lang="en-US" altLang="zh-CN" sz="2400"/>
              <a:t> is an approach to predictive analysis that can help you make decisions.</a:t>
            </a:r>
          </a:p>
          <a:p>
            <a:r>
              <a:rPr lang="en-US" altLang="zh-CN" sz="2400"/>
              <a:t>A decision tree is a data structure where each non-leaf node specifies a test of some attribute. We start from the root node of such a tree and—according to test outcomes—move down tree branches until the bottommost leaf nodes are encountered. These nodes hold some class label, or the values of the target attributes.</a:t>
            </a:r>
            <a:endParaRPr kumimoji="1" lang="zh-CN" altLang="en-US" sz="2400"/>
          </a:p>
        </p:txBody>
      </p:sp>
    </p:spTree>
    <p:extLst>
      <p:ext uri="{BB962C8B-B14F-4D97-AF65-F5344CB8AC3E}">
        <p14:creationId xmlns:p14="http://schemas.microsoft.com/office/powerpoint/2010/main" val="3520957176"/>
      </p:ext>
    </p:extLst>
  </p:cSld>
  <p:clrMapOvr>
    <a:masterClrMapping/>
  </p:clrMapOvr>
</p:sld>
</file>

<file path=ppt/theme/theme1.xml><?xml version="1.0" encoding="utf-8"?>
<a:theme xmlns:a="http://schemas.openxmlformats.org/drawingml/2006/main" name="Office 主题">
  <a:themeElements>
    <a:clrScheme name="自定义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432FF"/>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1494</TotalTime>
  <Words>1298</Words>
  <Application>Microsoft Office PowerPoint</Application>
  <PresentationFormat>Widescreen</PresentationFormat>
  <Paragraphs>308</Paragraphs>
  <Slides>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DengXian</vt:lpstr>
      <vt:lpstr>DengXian Light</vt:lpstr>
      <vt:lpstr>Roboto</vt:lpstr>
      <vt:lpstr>Wingdings</vt:lpstr>
      <vt:lpstr>Office 主题</vt:lpstr>
      <vt:lpstr>PowerPoint Presentation</vt:lpstr>
      <vt:lpstr>SMART, FAST AND INVISIBLE</vt:lpstr>
      <vt:lpstr>Understanding Predictive Analytics  “Predicting behavior puts Big Data to work” </vt:lpstr>
      <vt:lpstr>Techniques Used in Predictive Analysis:</vt:lpstr>
      <vt:lpstr>Discrete choice model – Logistic regression</vt:lpstr>
      <vt:lpstr>Application</vt:lpstr>
      <vt:lpstr>PowerPoint Presentation</vt:lpstr>
      <vt:lpstr>Logistic Regression</vt:lpstr>
      <vt:lpstr>Decision Tree</vt:lpstr>
      <vt:lpstr>Advantage of Decision Tree</vt:lpstr>
      <vt:lpstr>Example of decision tree for investment</vt:lpstr>
      <vt:lpstr>Decision tree model</vt:lpstr>
      <vt:lpstr>Sample of Decision Tree</vt:lpstr>
      <vt:lpstr>KNN</vt:lpstr>
      <vt:lpstr>PowerPoint Presentation</vt:lpstr>
      <vt:lpstr>PowerPoint Presentation</vt:lpstr>
      <vt:lpstr>Result of Boston Housing</vt:lpstr>
      <vt:lpstr>LINEAR REGRESSION MODELS</vt:lpstr>
      <vt:lpstr>LINEAR REGRESSION MODELS</vt:lpstr>
      <vt:lpstr>LINEAR REGRESSION MODELS</vt:lpstr>
      <vt:lpstr>LINEAR REGRESSION MODELS</vt:lpstr>
      <vt:lpstr>MAIN EFFECTS PLOT FOR THE EXAMPLE:</vt:lpstr>
      <vt:lpstr>MAIN EFFECTS PLOT FOR THE EXAMPLE:</vt:lpstr>
      <vt:lpstr>PowerPoint Presentation</vt:lpstr>
      <vt:lpstr>Time Series</vt:lpstr>
      <vt:lpstr>METHODS FOR ANALYSIS</vt:lpstr>
      <vt:lpstr>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Shaosheng Yin</dc:creator>
  <cp:lastModifiedBy>surajsnaikwade@outlook.com</cp:lastModifiedBy>
  <cp:revision>27</cp:revision>
  <dcterms:created xsi:type="dcterms:W3CDTF">2017-11-14T19:05:18Z</dcterms:created>
  <dcterms:modified xsi:type="dcterms:W3CDTF">2017-11-16T18:52:20Z</dcterms:modified>
</cp:coreProperties>
</file>