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4" d="100"/>
          <a:sy n="94"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2018/4/17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MA415 Project 1</a:t>
            </a:r>
          </a:p>
        </p:txBody>
      </p:sp>
      <p:sp>
        <p:nvSpPr>
          <p:cNvPr id="3" name="副标题 2"/>
          <p:cNvSpPr>
            <a:spLocks noGrp="1"/>
          </p:cNvSpPr>
          <p:nvPr>
            <p:ph type="subTitle" idx="1"/>
          </p:nvPr>
        </p:nvSpPr>
        <p:spPr/>
        <p:txBody>
          <a:bodyPr/>
          <a:lstStyle/>
          <a:p>
            <a:r>
              <a:rPr lang="en-US" altLang="zh-CN" dirty="0" err="1"/>
              <a:t>Tianlang</a:t>
            </a:r>
            <a:r>
              <a:rPr lang="en-US" altLang="zh-CN"/>
              <a:t> </a:t>
            </a:r>
            <a:r>
              <a:rPr lang="en-US" altLang="zh-CN" smtClean="0"/>
              <a:t>Yang</a:t>
            </a:r>
            <a:endParaRPr lang="en-US" altLang="zh-CN" dirty="0"/>
          </a:p>
        </p:txBody>
      </p:sp>
      <p:sp>
        <p:nvSpPr>
          <p:cNvPr id="4" name="TextBox 3"/>
          <p:cNvSpPr txBox="1"/>
          <p:nvPr/>
        </p:nvSpPr>
        <p:spPr>
          <a:xfrm>
            <a:off x="7656394" y="3835021"/>
            <a:ext cx="184731" cy="369332"/>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Background:</a:t>
            </a:r>
          </a:p>
        </p:txBody>
      </p:sp>
      <p:sp>
        <p:nvSpPr>
          <p:cNvPr id="3" name="内容占位符 2"/>
          <p:cNvSpPr>
            <a:spLocks noGrp="1"/>
          </p:cNvSpPr>
          <p:nvPr>
            <p:ph idx="1"/>
          </p:nvPr>
        </p:nvSpPr>
        <p:spPr>
          <a:xfrm>
            <a:off x="838200" y="1690370"/>
            <a:ext cx="10515600" cy="5021580"/>
          </a:xfrm>
        </p:spPr>
        <p:txBody>
          <a:bodyPr>
            <a:noAutofit/>
          </a:bodyPr>
          <a:lstStyle/>
          <a:p>
            <a:pPr marL="0" indent="0">
              <a:buNone/>
            </a:pPr>
            <a:r>
              <a:rPr lang="zh-CN" altLang="en-US" sz="2400"/>
              <a:t>US-Mexico boarder apprehensions hits 17-year lows in April, continuing a downward slide in the first few months of the Trump administration. Using data of BP Apprehensions 2010, BP Apprehensions 2017, and BP monthly summary, we want to discover if there has been a change in the maximum by sectors and 3-month periods.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Barplots and analysis:</a:t>
            </a:r>
          </a:p>
        </p:txBody>
      </p:sp>
      <p:sp>
        <p:nvSpPr>
          <p:cNvPr id="3" name="内容占位符 2"/>
          <p:cNvSpPr>
            <a:spLocks noGrp="1"/>
          </p:cNvSpPr>
          <p:nvPr>
            <p:ph sz="half" idx="1"/>
          </p:nvPr>
        </p:nvSpPr>
        <p:spPr/>
        <p:txBody>
          <a:bodyPr/>
          <a:lstStyle/>
          <a:p>
            <a:pPr marL="0" indent="0">
              <a:buNone/>
            </a:pPr>
            <a:r>
              <a:rPr lang="en-US" altLang="zh-CN"/>
              <a:t>2010 visualization: </a:t>
            </a:r>
          </a:p>
          <a:p>
            <a:pPr marL="0" indent="0">
              <a:buNone/>
            </a:pPr>
            <a:endParaRPr lang="en-US" altLang="zh-CN"/>
          </a:p>
        </p:txBody>
      </p:sp>
      <p:pic>
        <p:nvPicPr>
          <p:cNvPr id="4" name="内容占位符 3"/>
          <p:cNvPicPr>
            <a:picLocks noGrp="1" noChangeAspect="1"/>
          </p:cNvPicPr>
          <p:nvPr>
            <p:ph sz="half" idx="2"/>
          </p:nvPr>
        </p:nvPicPr>
        <p:blipFill>
          <a:blip r:embed="rId2"/>
          <a:stretch>
            <a:fillRect/>
          </a:stretch>
        </p:blipFill>
        <p:spPr>
          <a:xfrm>
            <a:off x="4040505" y="1691005"/>
            <a:ext cx="7313295" cy="4694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pPr marL="0" indent="0">
              <a:buNone/>
            </a:pPr>
            <a:r>
              <a:rPr lang="en-US" altLang="zh-CN"/>
              <a:t>2017 visualization: </a:t>
            </a:r>
          </a:p>
        </p:txBody>
      </p:sp>
      <p:pic>
        <p:nvPicPr>
          <p:cNvPr id="5" name="内容占位符 4"/>
          <p:cNvPicPr>
            <a:picLocks noGrp="1" noChangeAspect="1"/>
          </p:cNvPicPr>
          <p:nvPr>
            <p:ph sz="half" idx="2"/>
          </p:nvPr>
        </p:nvPicPr>
        <p:blipFill>
          <a:blip r:embed="rId2"/>
          <a:stretch>
            <a:fillRect/>
          </a:stretch>
        </p:blipFill>
        <p:spPr>
          <a:xfrm>
            <a:off x="4222115" y="1691005"/>
            <a:ext cx="7131685" cy="4693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pPr marL="0" indent="0">
              <a:buNone/>
            </a:pPr>
            <a:r>
              <a:rPr lang="en-US" altLang="zh-CN"/>
              <a:t>Compare by sector:  </a:t>
            </a:r>
          </a:p>
        </p:txBody>
      </p:sp>
      <p:pic>
        <p:nvPicPr>
          <p:cNvPr id="5" name="内容占位符 4"/>
          <p:cNvPicPr>
            <a:picLocks noGrp="1" noChangeAspect="1"/>
          </p:cNvPicPr>
          <p:nvPr>
            <p:ph sz="half" idx="2"/>
          </p:nvPr>
        </p:nvPicPr>
        <p:blipFill>
          <a:blip r:embed="rId2"/>
          <a:stretch>
            <a:fillRect/>
          </a:stretch>
        </p:blipFill>
        <p:spPr>
          <a:xfrm>
            <a:off x="4028440" y="1691005"/>
            <a:ext cx="7325995" cy="4627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Analysis:</a:t>
            </a:r>
          </a:p>
        </p:txBody>
      </p:sp>
      <p:sp>
        <p:nvSpPr>
          <p:cNvPr id="3" name="内容占位符 2"/>
          <p:cNvSpPr>
            <a:spLocks noGrp="1"/>
          </p:cNvSpPr>
          <p:nvPr>
            <p:ph sz="half" idx="1"/>
          </p:nvPr>
        </p:nvSpPr>
        <p:spPr>
          <a:xfrm>
            <a:off x="838200" y="1825625"/>
            <a:ext cx="10621010" cy="4351655"/>
          </a:xfrm>
        </p:spPr>
        <p:txBody>
          <a:bodyPr>
            <a:normAutofit/>
          </a:bodyPr>
          <a:lstStyle/>
          <a:p>
            <a:pPr marL="0" indent="0">
              <a:buNone/>
            </a:pPr>
            <a:r>
              <a:rPr lang="zh-CN" altLang="en-US"/>
              <a:t>From the bar plots, we can see that the sector with most apprehensions for 2010 is Tucson with total number of 212202 apprehensions. The sector with the most apprehensions for 2017 is Rio Grand Valley with total number of 137562 apprehensions. So, we use Waltch 2 Sample t test using these data. The p-value we got for this t-test is 0.06346. Since the p-value is larger than 5% significance level, we fail to reject the null hypothesis and conclude that there is no significant change in the maximum.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lstStyle/>
          <a:p>
            <a:pPr marL="0" indent="0">
              <a:buNone/>
            </a:pPr>
            <a:r>
              <a:rPr lang="en-US" altLang="zh-CN" dirty="0"/>
              <a:t>Compare by month:</a:t>
            </a:r>
          </a:p>
        </p:txBody>
      </p:sp>
      <p:pic>
        <p:nvPicPr>
          <p:cNvPr id="5" name="内容占位符 4"/>
          <p:cNvPicPr>
            <a:picLocks noGrp="1" noChangeAspect="1"/>
          </p:cNvPicPr>
          <p:nvPr>
            <p:ph sz="half" idx="2"/>
          </p:nvPr>
        </p:nvPicPr>
        <p:blipFill>
          <a:blip r:embed="rId2"/>
          <a:stretch>
            <a:fillRect/>
          </a:stretch>
        </p:blipFill>
        <p:spPr>
          <a:xfrm>
            <a:off x="4221480" y="1691005"/>
            <a:ext cx="7132320" cy="4647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Analysis(Cont):</a:t>
            </a:r>
          </a:p>
        </p:txBody>
      </p:sp>
      <p:sp>
        <p:nvSpPr>
          <p:cNvPr id="3" name="内容占位符 2"/>
          <p:cNvSpPr>
            <a:spLocks noGrp="1"/>
          </p:cNvSpPr>
          <p:nvPr>
            <p:ph sz="half" idx="1"/>
          </p:nvPr>
        </p:nvSpPr>
        <p:spPr>
          <a:xfrm>
            <a:off x="838200" y="1825625"/>
            <a:ext cx="10515600" cy="4351655"/>
          </a:xfrm>
        </p:spPr>
        <p:txBody>
          <a:bodyPr>
            <a:normAutofit/>
          </a:bodyPr>
          <a:lstStyle/>
          <a:p>
            <a:pPr marL="0" indent="0">
              <a:buNone/>
            </a:pPr>
            <a:r>
              <a:rPr lang="zh-CN" altLang="en-US"/>
              <a:t>The 3 month periods with the most apprehensions in 2010 is March, April, and May. The 3 month periods with the most apprehensions in 2017 is October, November, and December. The p-value we got for this t-test is 0.9788. Since the p-value is way larger than 5% significance level, we fail to reject the null hypothesis and conclude that there is no significant change in the maximum of the 3 consecutive monthly apprehensions.</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285</Words>
  <Application>Microsoft Macintosh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宋体</vt:lpstr>
      <vt:lpstr>Office 主题</vt:lpstr>
      <vt:lpstr>MA415 Project 1</vt:lpstr>
      <vt:lpstr>Background:</vt:lpstr>
      <vt:lpstr>Barplots and analysis:</vt:lpstr>
      <vt:lpstr>PowerPoint Presentation</vt:lpstr>
      <vt:lpstr>PowerPoint Presentation</vt:lpstr>
      <vt:lpstr>Analysis:</vt:lpstr>
      <vt:lpstr>PowerPoint Presentation</vt:lpstr>
      <vt:lpstr>Analysis(Cont):</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Tianlang</dc:creator>
  <cp:lastModifiedBy>Peng, Yaru</cp:lastModifiedBy>
  <cp:revision>3</cp:revision>
  <dcterms:created xsi:type="dcterms:W3CDTF">2018-02-19T20:52:00Z</dcterms:created>
  <dcterms:modified xsi:type="dcterms:W3CDTF">2018-04-17T18:30:57Z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