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63" r:id="rId5"/>
    <p:sldId id="266" r:id="rId6"/>
    <p:sldId id="277" r:id="rId7"/>
    <p:sldId id="273" r:id="rId8"/>
    <p:sldId id="278" r:id="rId9"/>
    <p:sldId id="279" r:id="rId10"/>
    <p:sldId id="274" r:id="rId11"/>
    <p:sldId id="275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ruqhassan/Library/Containers/com.microsoft.Excel/Data/Library/Application%20Support/Microsoft/Book1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yaruqhassan/Library/Containers/com.microsoft.Excel/Data/Library/Application%20Support/Microsoft/Book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Mortality</a:t>
            </a:r>
            <a:r>
              <a:rPr lang="en-US" baseline="0" dirty="0"/>
              <a:t> Rates</a:t>
            </a:r>
            <a:endParaRPr lang="en-US" dirty="0"/>
          </a:p>
        </c:rich>
      </c:tx>
      <c:layout>
        <c:manualLayout>
          <c:xMode val="edge"/>
          <c:yMode val="edge"/>
          <c:x val="0.30769483613609838"/>
          <c:y val="2.52168495659522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331F-964B-AACA-EF755D6DA1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331F-964B-AACA-EF755D6DA1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331F-964B-AACA-EF755D6DA1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331F-964B-AACA-EF755D6DA15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9-331F-964B-AACA-EF755D6DA1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Sheet1!$A$1:$A$5</c:f>
              <c:strCache>
                <c:ptCount val="5"/>
                <c:pt idx="0">
                  <c:v>Mortality from cerebrovascular disease (stroke)</c:v>
                </c:pt>
                <c:pt idx="1">
                  <c:v>Mortality from coronary heart disease</c:v>
                </c:pt>
                <c:pt idx="2">
                  <c:v>Mortality from diseases of the heart</c:v>
                </c:pt>
                <c:pt idx="3">
                  <c:v>Mortality from heart failure</c:v>
                </c:pt>
                <c:pt idx="4">
                  <c:v>Mortality from total cardiovascular disease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37.905934000000002</c:v>
                </c:pt>
                <c:pt idx="1">
                  <c:v>97.264385000000004</c:v>
                </c:pt>
                <c:pt idx="2">
                  <c:v>157.33572699999999</c:v>
                </c:pt>
                <c:pt idx="3">
                  <c:v>81.173974000000001</c:v>
                </c:pt>
                <c:pt idx="4">
                  <c:v>206.269139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1F-964B-AACA-EF755D6DA1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States with Mortality from CVD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Sheet1!$C$25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Sheet1!$B$26:$B$35</c:f>
              <c:strCache>
                <c:ptCount val="10"/>
                <c:pt idx="0">
                  <c:v>Oklahoma</c:v>
                </c:pt>
                <c:pt idx="1">
                  <c:v>Mississippi</c:v>
                </c:pt>
                <c:pt idx="2">
                  <c:v>Michigan</c:v>
                </c:pt>
                <c:pt idx="3">
                  <c:v>Alabama</c:v>
                </c:pt>
                <c:pt idx="4">
                  <c:v>Arkansas</c:v>
                </c:pt>
                <c:pt idx="5">
                  <c:v>Louisiana</c:v>
                </c:pt>
                <c:pt idx="6">
                  <c:v>Nevada</c:v>
                </c:pt>
                <c:pt idx="7">
                  <c:v>Kansas</c:v>
                </c:pt>
                <c:pt idx="8">
                  <c:v>New York</c:v>
                </c:pt>
                <c:pt idx="9">
                  <c:v>Missouri</c:v>
                </c:pt>
              </c:strCache>
            </c:strRef>
          </c:cat>
          <c:val>
            <c:numRef>
              <c:f>Sheet1!$C$26:$C$35</c:f>
              <c:numCache>
                <c:formatCode>General</c:formatCode>
                <c:ptCount val="10"/>
                <c:pt idx="0">
                  <c:v>20430.7</c:v>
                </c:pt>
                <c:pt idx="1">
                  <c:v>19299.400000000001</c:v>
                </c:pt>
                <c:pt idx="2">
                  <c:v>19108.099999999999</c:v>
                </c:pt>
                <c:pt idx="3">
                  <c:v>18301.8</c:v>
                </c:pt>
                <c:pt idx="4">
                  <c:v>17451.900000000001</c:v>
                </c:pt>
                <c:pt idx="5">
                  <c:v>17294.599999999999</c:v>
                </c:pt>
                <c:pt idx="6">
                  <c:v>17229.5</c:v>
                </c:pt>
                <c:pt idx="7">
                  <c:v>17201.099999999999</c:v>
                </c:pt>
                <c:pt idx="8">
                  <c:v>17094.7</c:v>
                </c:pt>
                <c:pt idx="9">
                  <c:v>16791.7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4E-7641-99E8-6F38167ECB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10839536"/>
        <c:axId val="510841248"/>
        <c:axId val="0"/>
      </c:bar3DChart>
      <c:catAx>
        <c:axId val="51083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41248"/>
        <c:crosses val="autoZero"/>
        <c:auto val="1"/>
        <c:lblAlgn val="ctr"/>
        <c:lblOffset val="100"/>
        <c:noMultiLvlLbl val="0"/>
      </c:catAx>
      <c:valAx>
        <c:axId val="51084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3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Bottom 4 States with Mortality Rates from CVD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Sheet1!$B$7:$B$10</c:f>
              <c:strCache>
                <c:ptCount val="4"/>
                <c:pt idx="0">
                  <c:v>Hampshire</c:v>
                </c:pt>
                <c:pt idx="1">
                  <c:v>Vermont</c:v>
                </c:pt>
                <c:pt idx="2">
                  <c:v>Maine</c:v>
                </c:pt>
                <c:pt idx="3">
                  <c:v>Wyoming</c:v>
                </c:pt>
              </c:strCache>
            </c:strRef>
          </c:cat>
          <c:val>
            <c:numRef>
              <c:f>Sheet1!$C$7:$C$10</c:f>
              <c:numCache>
                <c:formatCode>General</c:formatCode>
                <c:ptCount val="4"/>
                <c:pt idx="0">
                  <c:v>8610.5</c:v>
                </c:pt>
                <c:pt idx="1">
                  <c:v>9214.6</c:v>
                </c:pt>
                <c:pt idx="2">
                  <c:v>9387.1</c:v>
                </c:pt>
                <c:pt idx="3">
                  <c:v>11001.7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98-5146-A13C-307355BC4B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42237424"/>
        <c:axId val="1242239696"/>
      </c:barChart>
      <c:catAx>
        <c:axId val="124223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239696"/>
        <c:crosses val="autoZero"/>
        <c:auto val="1"/>
        <c:lblAlgn val="ctr"/>
        <c:lblOffset val="100"/>
        <c:noMultiLvlLbl val="0"/>
      </c:catAx>
      <c:valAx>
        <c:axId val="124223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237424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Sheet1!$B$26:$B$35</cx:f>
        <cx:nf>Sheet1!$B$25</cx:nf>
        <cx:lvl ptCount="10" name="State">
          <cx:pt idx="0">Oklahoma</cx:pt>
          <cx:pt idx="1">Mississippi</cx:pt>
          <cx:pt idx="2">Michigan</cx:pt>
          <cx:pt idx="3">Alabama</cx:pt>
          <cx:pt idx="4">Arkansas</cx:pt>
          <cx:pt idx="5">Louisiana</cx:pt>
          <cx:pt idx="6">Nevada</cx:pt>
          <cx:pt idx="7">Kansas</cx:pt>
          <cx:pt idx="8">New York</cx:pt>
          <cx:pt idx="9">Missouri</cx:pt>
        </cx:lvl>
      </cx:strDim>
      <cx:numDim type="colorVal">
        <cx:f>Sheet1!$C$26:$C$35</cx:f>
        <cx:lvl ptCount="10" formatCode="General">
          <cx:pt idx="0">20430.700000000001</cx:pt>
          <cx:pt idx="1">19299.400000000001</cx:pt>
          <cx:pt idx="2">19108.099999999999</cx:pt>
          <cx:pt idx="3">18301.799999999999</cx:pt>
          <cx:pt idx="4">17451.900000000001</cx:pt>
          <cx:pt idx="5">17294.599999999999</cx:pt>
          <cx:pt idx="6">17229.5</cx:pt>
          <cx:pt idx="7">17201.099999999999</cx:pt>
          <cx:pt idx="8">17094.700000000001</cx:pt>
          <cx:pt idx="9">16791.700000000001</cx:pt>
        </cx:lvl>
      </cx:numDim>
    </cx:data>
  </cx:chartData>
  <cx:chart>
    <cx:title pos="t" align="ctr" overlay="0">
      <cx:tx>
        <cx:txData>
          <cx:v>Top 10 States with Mortality from CVD Title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bg1">
                  <a:lumMod val="95000"/>
                </a:schemeClr>
              </a:solidFill>
              <a:latin typeface="Calibri" panose="020F0502020204030204"/>
            </a:rPr>
            <a:t>Top 10 States with Mortality from CVD Title</a:t>
          </a:r>
        </a:p>
      </cx:txPr>
    </cx:title>
    <cx:plotArea>
      <cx:plotAreaRegion>
        <cx:series layoutId="regionMap" uniqueId="{8CFB5A4B-0F4A-7340-B2D0-275A9445B1E5}">
          <cx:tx>
            <cx:txData>
              <cx:f>Sheet1!$C$25</cx:f>
              <cx:v>Value</cx:v>
            </cx:txData>
          </cx:tx>
          <cx:dataId val="0"/>
          <cx:layoutPr>
            <cx:geography cultureLanguage="en-US" cultureRegion="US" attribution="Powered by Bing">
              <cx:geoCache provider="{E9337A44-BEBE-4D9F-B70C-5C5E7DAFC167}">
                <cx:binary>7Htrb9w40u5fCfL5KENKvC52FlhJ3W67bcd2nEycL4IndiRKlEiJ1IX69afazszETjaZfd8BDgY4
TpCgrZZI1vWpp0r//Lj846O+vx1eLK3u3D8+Lj+/rLy3//jpJ/exum9v3atWfRyMM5/8q4+m/cl8
+qQ+3v90N9zOqit/ihEmP32sbgd/v7z81z/haeW9OTUfb70y3eV4P4Srezdq775z7ZuXXtzetarL
lfOD+ujxzy/PlHNmHNTLF/edVz5cB3v/88sn33r54qfnz/pq3RcatubHO7g3Ea8SxqlABKOHn/jl
C2268vPlSMavCOcJS6iQDz/st7XPb1u4/8/s6GE/t3d3w71zcKSH/7+888n+4cLrly8+mrHzB7mV
IMKfX77tlL+/e/HG3/p79/KFciZ7/EJmDod4++bh1D89lfy//vnsFyCHZ7/5QjnPhfajS1/p5vx+
fnFjhuY3+fzvdUPiVzKRMUmS+FE3yVPdcPqKwRXKMPmmbv7Mjr6tmz/ufKab85u/pW72t527BcP5
C72GCMJjyfmjZvBTzUjwKoGwQAl91Az/be1Hr/nxfr6tl9/ue6aVPdj/39Jjptu7298k87/3l0S+
SigjROLkm1rBmL1ilCaS0sdgB1p7tIhHrZzf/2g/39bKb/c908r5u7+lVk7NqJy67f5KxaBXUoDI
BX0WwSR+JSQWcSzQo5+Qpxr5U3v5tlK+uPWZXk7//bfUy+tG31am/SvVQl9RkRDC6KO7IPCHJ7mf
v6JIgC9x/qgd+VQ7f2ZH31bOH3c+083r/d9SN2fqY6XK2+43+fzvYxkhrwQnXHKBH2UvnupG0Fc8
QRIU8/n6V7jsxzv6tm7+OMsz3Zwd/y108/1E+CUCePLN/xY3S/CNhHJAX08VI+UrSPwJwOlvp/5n
UPY/7+fb2nl2+5Mj/D1w8r+H5q9GY+ArUgLYwp9F/sxXDjVMIjGlUOY8/NDf/PQx7/+ZHX1bG3/c
+cxX/n31t/CVJ7v+XF9Ciams/StLzPgVj5Hg4rN2JKSRL9OMkIDKoJAh8ecy56tQBjv68aa+raFD
ffr7zU+OC4Xm3xM2/1vf/nr7l+IAUBBjJGZIPvrHM5Qm2CtB0KEKjb+JA/7Ehr6tnN9vfKaYf5/+
v/Ge/8wO/E6h5Lf+dvPAvXxBEHz/6sPZgRF6duv3itHHrHB8B/wMYwJA8e+czuEhT4qWX5T7aDqn
fsceX9x1f+v8zy+jg/4QiymmMQU3lAgcbL5/uAShUQjMQK8kgYIW/PDli84Mvvr5JeGvAPzFRGC4
EgMHBNtwZny4BAFVJhxJqLbAsyXs8LdDXhgdStjPs88vurG9MKrz7ueXsIR9/NZhqwRCN+U0QcBz
wNMwSw7XP95eAbMGX8b/J8aoakZasb0szbAbWrxcUNwNuzWEZs384Chg4t8F9HkDP1qQH6ydYMC3
wJ48XbCBU9vYtnSf0FjkeJrV0SrH5YJp0e/K4PD599eD9PLVATlhIC8pEyFi9HQ9WbPVyZiTPTcV
u60lLJDUNb52dFJH318KMt3zpUDVoGtKGeKIPDvaUM1VOTaY7Jt2preK18OO+lXZlMUlPvfrKt/x
psbnQ0EXSGHfk+o3TgmWBDShAOZDcvxMjXPfTAFFA9m7uCbHnbA4TiPaibydyq7Nvr8YhtLk+UHB
ArGMgf0STBx85EujWYx2LV8U2c+GwULcDmhK5xpplU2e12XaJbWtTtplcSILQzW59wQbXeWLVlGG
4k5CDPrvjs+gwGUMCcwZJ/FBM19YcY2rYtRlQfZiJnBc2fbqCEUN/PM/WwtjcBoMJgyG88ygyjpB
ugqB7BM34/ORRO6O+3a5GuvY3nz/WAc5PnVOBuy2IPQAdQWiQA9/eSzl7RAxM5L9VFSfXOzkZozb
6Afa/Np0YBEWQyUD/0OUeqZMNNWE+1iT/do4s6/FVNlUMBtleG0ilX7/RPggnedHSmKOY5YQEKF4
pilRJHhaI5zs61g1bZ5MsCYuIsdSPTh7I/qG3hIWwEmVXK5C5ZPjcioSqI6+Zy/fsGCGCIQ9dHBV
wD7PtlHEOC4K1pD9Inx8kjQdjtK+kOLURg4stJdtu2maeGBpWMeA8wfnpdapI4ggw+77u/mWBgiA
ZCIPmgZS86maGy3Z0jYWnHcqlitACXM6d6PZEzvIzX+/FGOJoBhq2yR+blGLFYMZeJ/sFQXxSlmC
y0Z6gVAvGGji+4s9zS0QvgkBUMMlgczCvzZfW3mj+95GJ0VA9ZpG0WBvukTbm3UWy8XUBYgO318R
H/T2h3kdluQCciMkbrBmAoTkU1HaZgWkhbk8QcWgjojoIp26wS1XbI6WK+UK0GtC1+WiEnV8rUpw
qXbxZs+jzs65UKzfrT2kv4cI4kljHRhArNa0qKIV5wqbHwmJPqTYL/YMiZ9DNAVDlADzGKTGp3vu
xFKTpU3IidOo3aK1WrdGsWhbYteMqUFtWMpM63owRWZqG9gGqi12OQyRbjeh1rDHoi1AkQUt/d2a
tP5uiRswXVmt4FdxH0HkRUONp5TiuSlTXEpy21diudKsH3aohtsGxJJjHuC+3NVxcjzHdX/jJ272
oiTJyVCDANPQ1OGiVDoaNiyJ5Tu/VlGdVbLo8Q47Co92vBrmvJUVazI9qCJJy1El7Eh3PawhQNLM
VeGi76FYTMlE4iodlcXnrjJgIZZgexMM9+tRVKySncw2MXvny3bIw4C76qTRlb9rat3fcNvF9qTF
KlxhAaglin00pattSvUBBwkq42vCmiadxVy867UB2/MNu21UDNZO6pjeBizdncP2kKGnid62oYk/
2rWId1PP+6uB+faIzrzPuCrJlEL8nWg6SwoZBgeMr6OkByddhDglRRNlyUJAooUq3gUSq6MiSdzd
4LzIIxPja7/GIB85F/zKuXJ9F0/U3VlJQE8tm+U7vAzurmnLOE5Z4uVmdQVOMhEG+W60Ab4VFSE5
lkUHT2nrgK9XD3IjI3L9Y0btIFNvrWM6SUNbDfWuJIvXaeAcLJtUjIS07cLKT6oDMIlqvlyUfStP
UR0vV40JbNloFEUsp53G573qwWqaBNFbzhqQZqhr67PJiNBlEyo4O7GHeBlNvHdHjky9PoqXGDYD
vE3TbgYPeZGZCvzPoDKUm3YV+LyKWg2qpK0XWWFEP+c8EMg3vikKneIuAVue6ki+c6iAxwo/inyJ
kuXCYgG5yHveLNugIS+nvqNxktmkXM9Wrtcyw6qlt5Pp6S2rRhmnrhukzmnAw5syWePdus4lz+OS
kQ/dNHXXYlXhTPeTznu3GJzWkcZiixUaTpQ203GpAyzj9LJkc7eaMUeuYNdar2pOERNdk3Jah3OB
BNq3pDI2bRspM0Vdki00Ilno1nDdSEQ3o6msPWlQUICMWFOlK3LdpbdOdGldjO29oYP/JMhqjmnM
x3PJ6NhlYamLJRsbiEzZqiFwzcgOIIQo2PdMN4PbOhrYx2XlOHe+606NQ0O5RYngcypHq3Jcm+5o
MqM5l/WE56xbXfWhTCKacuPtWWAVO+q7UOxx8Lw/Em5mN1a1fhs6u35g5WxOEtKWIV1msn7odN9s
KI3XzOEJ1CgKOmVNM3cfaltzn3dT5fIGDfzoAEZdypfexfkwtNGmBwyYTgBetq2I/SEwFWlnUHE1
Ni467preHtdD5baBjuG+KM28qSIVXQZp2veqmUimQ+dT26kmrXunUt4Mt9wT8A+1RnkRt1U2TgPe
ttbAg0R0TpYKQfhPCmPSZkgqnDOuE+Ozppc8oenAuCjNQfN2PgWkK3ZxggPNOzXNKSkKWIhoWeRk
LKtjYazLYMKgylcTok3cmvGtbVhvs6lz25E2Iesq9FFzZ95LreJUSbxsXVQk+ahhH7Lw7SVkpbUB
xa/VKSP9nNoSgUZ5GdenhsvuAvnRXmjnwagjBojsNhQen0dxDS7hHFQMG2N9XO/ZUgDAjpPF9xlE
W39XDggCklklvg5oBZNFfpLvBj4u5UaMC0WbRlVLl3rToylteaHXLKaRuSkwWS700kcZD3rYeSch
H4uRFirVMTF7M+jD0/Bi3VGjPIQgiMYAzKyBaLtAHeVcDRCOTSu+niwB1x8r2u/IQuplR3Fjb6wF
s80Mn4xLG93pm9j0JeC5apxTnJjYgM9XzrYfaF0J+ynYiaRu4r7YaO7dpqvJfN+KuS8z2kT0F8kK
eTxU0u20CWWVdkupxlTjuvrVTf62tjTZUKLKMisChI/3eo3G6I1arUl2Iq7E+TTUKmNaNZtqnvtd
HbF1G0Rn366ybHkqOZnfTnRor1hpP8V6fb/EBL9ufOx3EFe5zmI5jBsy2viu9FV5tyo1vylHDpoD
j683/dSUMiUln9d0qlQT0l47fsIozFTky6xtmzkGcTxrRlfOOy8XtCe9CWe988kVWxcVpUPbjDhl
oIU6A7Aj30XdtHSbBXt9tgwDeb2qVb/uMRmvWiX6bDDYfSRTpDfGr8mvRrJp75ld45QWsWKpE4nK
mmqo0nlcZ5m2vYZwIQua160gJ2Gefi1sNL+Zfdlc4nFEZ4Mq6YdmZk2ZDbqSkCs7rNI+JOW5JEGd
DQtNTiI5S5ZWU+luYzXbfcsTuekUHfeYoahIiXftcIQh5G0jALNTvuA4LlJFCr5sK90l16yxdjd1
yfrGqqo4RWFcL32FTCqncr6BiZ5+3CDniDpZ1LLQTBgUsVQUs2jO2YJmeySr0e2gyo1Oa76at0gN
scyiZmy7NI44anYjGM/5DBn+E556dzZaOx0tkAj3Xe1anVtZFS41GMqLCoLbUUMKrDILyCLKyolP
l2U8zUna1QW1YJd6uGkWn6RD0PR0UTGE0QQF6bPeTt2cx+0wFpnuTHzmeVhpGmSPxUZoTiAg4vne
xGwstjLq121pS3JMSB9vEs3WnRu5unIt7t+OOLh3QgeymZa1ydZ6UWnDGUkJqiqcLmvN88TOXGW4
WKs71HrIQx6FKSuiSemcgKguphXqlE6vfMioKdTrGPHlLRrm6Iwqn5SpSvpkK6Jk4GlnO7rtHadz
ZmIl3dEItvup0NXyixWJ/zjTgt/NzDO1RZaNLnMaU53VRvMhLURiPq1+7VU+VGsYd9zbT7RaygtX
twlkOZitOknmpTKpMV2fV4vqQ0r4MGQNZOfXkZ7rTYxY4XNZAmYv17AsKaoMr1I6Ei/2zYhCGhE+
va9YMGPGy7V+jXjBUVrYTr/upNY+7eIluqyiBLSmgUAiu9bOehnfLVW/FOSxgv3MPl48AvNHBu2j
AWClyurz7NjvH/91bVr4+zDP9McvD6Nnf3yCRt7jzNp3v3V0bw5dEPf8S4fd/P4s2Mzn3R34xycf
viJDf2P+ntGdjyNw/+Hin+VCgWz8ohr7mgsFUvPFOzWUqlO/98kf+dCHOz/zoZxDQ4JBfZYcyIYE
mM/f+VARQy8iBkKTYYnJgTT9gw9Fr1iCMOKCSyhfGQcq5DMfmvBXkJ+B/+FQQJFYMvlf8aHiaTVO
ARQwjoFz4RzDaFfynEorA5l1V0PaB45r3BvRUQgBsXX7JLQk18RDMpP12l4lPMpCW+oUqUXlGuF5
B3EW0kBRjHw7eDm8gcGMKJWJlu+U8PqoklGZJmqUkFwX2m9H1vomW5qKHrsC3HU71mOxZgAeZ6je
BNU0JQ1l+SRDk1PbLru+ICedaMYJolA5pGUryre4g3CeQt4qMsnq93Ke32GnCwY4xoW3q5+g3Jl1
2KopQrkn9XgJwA6feNOpKl06N298EekpW6Oiv6KhV6dwC7b5gPh0ZE10qQpbO/Deet4NUPKcrXPo
0sUl6Jd1GKY9EGLhurAh2YbBVRexdKxP5Xo4ue4aB3iJKaica72FWcipS6s5tG/KitItoBib1Q4u
c9TjvcTqrWkMTUvhpzNBwlZM2mdRj0xeTmaC8lIR/6YBtHlRGJxcFkDxLKlhA8FbE0Y4sRbRmsux
kKngE9nEdoJcGnqdw56bPHGeZMTI9pAfeFosyS9j09gdVtUpJyE+wmP1uhTr5PM4IKJzPlVxRuhM
0k6XKzn10TAVUFkwDxTZ6qHu9js5d/4tcVAfpVateBNN8QA5MyRtOriOgj7oeLqKeOdrdKOg7sxH
OMumKfy7ogvoRM7D29AEksmAug/DXIcTXFmetkFUOWDLTYk9zXVdlleOdEmXQ1Guz0Td9ue6q1oQ
tW4rntrWsNfl6NhFk0RFHlV8uimGIr4Mvak3tGTLaVjtPeBLwPNQB7JN0avyYp1rd7JInUKFn2QJ
VNKnmjUFoCpW5GMXFZc48e9LZ7qMQvV1XLGhKPezR3q6XKBn0N8OZek+oLkfPykoMi5Za+m+Lvvk
TcNInUN6Hk+pcz3L/NSCyGbbDmdjjD7MCxnPIxsDoJ7RPdC2H/g8G5e1tOuPgZQEZKcS9Dpojl3e
DkHciLIarwHTmayeCr1hfaHHbG3Hsd0hMtJ6WzDTaUjB8/yhKleDchyAXdi4CHB+2tQDTlfQ8oYC
X7tRnZvQ5WRWnTWoQqf2UBhkCw7F5WTji5niG2gc3KBhTAcE2GbgqLU7yZQFRMSrfjiaHFgMKmP2
Cy3EdVnYexSPRUhrru1mIALtqJ4m8brSxKadFCqrKxbvSog5V/CEMuWJq85dr/aCyfl4wV0LaISR
Coq+0s3xGQDytTwSxTKU2QjcWasiO14NPnDYktvW0VhcTGNn0qFvoJqbkil3E1u2I5JHgSTVcdOs
U38Zr7Fod2OBWwnwPtR7qOrrZqMcZNB0QYaeOZoUG56Y6rhqC7zprZ9TxqMox5aJX8jQBpr6dd8h
Hu1KqIOOGqHLtGBxtKVFmFKJwrztSK3SctHNe8CHIW/rft4Lxbek821qi4DHVDjSQDlW00uYtWo2
ljVTyuaqzcTUkKzu2/6kbpI1N+NojybioJ2A2/JsnugMEqjX9brXiB5TL4azBfno3Vzm1aj3I2rK
vNXO6lSVRmyAMmi3td2zsLyPi4XlZnDx8bIW64bCt/aaInOGddKrlJJoGdLe9DHK6UgTftywSUCk
GvrLRA7JtaCiyhizIq8oruYs2DUcFVFheCZ109ystRxTsvB5TwmuUwgQH3QjaoDGY7WklMthe2ij
AHSbzoGmCJ/Gap3gKufbipZEp1zZ8WgpAMQXrIcytZJNWrEO5yZG43HRBp0ZUwynSo8fILGw7ez1
tOvWfgYvLUy0pt7OM8vaVvmP0O5I9AZmm9wpaQu5nUr8puRM7JKoRXuFuM2GTtRHmkdtWq3DzlmB
UgwJdtNxEzLcRdMuHjp0jALHWSGb6pjNZNlAvYz2zM8I6vZBbJ1F8ekIhfN+6bjaLLG+KtgaMu5K
fjRbqCRTIGA/jSqMBigoQdLWQuydgTjIZRL3x73E7ZrWZdPnaEkuBmyyyCxxyCi46FllS3Wu0CKy
RkMnIqyNzGms8EnwfbGdx36/tG2/Qevi7qgZlqwEyLeptbanPgGEu46kOh5W+auQvj0u6XDXy3Lc
jM38a9sSqCuAv9uMI6QbPEB9P7hyN846ydsCikRcXHnXJedJG3epGCd6ORPVbofInZehvgLGLbqc
q/piAbmeFAuNwRv1ecnbdbuwRkJqhAIKAaXo2JaubshJI8supdPos4Es4S1pQoBqDOR61Y+qZCdr
7cN4FhwqzSaGzDmksVoSoMVQcqhzyWwC2rBOrGhTFdKub1qFZPR+dvEScsW5WHOgneIMTU3H13Rp
sNZkwz3GYdfj8k3TGF7n67QClHGNJudTgwcwK4qTNK7r2kCVP7T3weCFpmhc+9exiaMqt/Ww/pLY
cfmlNWg54b7G+7Hv3FEfohnIQGgCMqBCm+kEsWaG0K87kMFU+V1o0brBLURM0UTsNtSizgHP1ScT
kmOSAsvVXol1VCctal2eJHQDY5DzNsSivOvjMTpyfqYXLoh+O4seb5PB1x3wlxBemz4BATUBmMAK
leU7Egqb87r16WCBTUolUOk7NaxkytFKx3Q2I55TyG7rnBpik/1gx7ba+Hiw2KVxGKVIIXOhLXWQ
21IRoDUAzMqo0hXY5hMoKLoyX4WbxmNUhXGvqyY6jvqeAfAr0NikKCHyNaYR8xmU4L3aNrSXGyPk
OuRVMrK8KXt044DjwPlSo/pSVEN/Vct6BiDJgsoMlvTIqWLZDtBf3q24Wqa0b5YJpSgMHJi0Ifhf
NDS488JJfNrWoqXA0Szh/ZoosmWOHiW+GPtUrX4Mqeigau0bVWTOJNOuVNE8pZFy5SZZovacBHZg
kCLe66xlsTgmiqBfiqKqs9KiosrKMRHN1gbSTWAuHmVq8P49BO8VeieO7Y3EvxIO1HrgFLUpaLTo
Uw305pLKoak2sx/rkA4jjTPv2Wozwqr2ddc7gTNgP8eNp9WZpbPdyrn1p/PI6TEDAghoNOhcXTo9
jM3GAQ19RDo2bCQo7USMrp9y3ZFwtxSi+iABc7+NA+P7glQdy1SY+KkDWpXlRQkNjrMW0SSLA3/v
28T9EgqgzVlJyVZHwBXHQIsdD3FYh8zVNbtJLJnmzAk77FTCIQ7oWJ7pOoT7OCrKzPcK30I8VSdq
jvAm9IS9n6bGAZEzAKG2jXpVidwjIF1K3w5AnwKdM2IDdBSbu9QE3mwaouSRXNpxQ5dp2q98ms8D
sEBXDsjMtO7mJatpE6emsdVt6OelT2NjCBDSxgPzhu2w6ePJZ60BSiApfL+JgL7dxhPidzFUwKfQ
nFzPRb/aN3aG9nUG8bz+ZDx217JD+n2JkS6BDq/lCZBnxYniGp0gW/RbDva6R33JLpPVzxmwzOY4
XhEssNIoxZzYTeg4BuyPGPC/xQiMnq8aCM1tt52ZpUe1jrrjBQEWt1LP10AcJtsIDRtv+/q1KoF7
qut2Oq85j/cQJKYcHBCchU8xABaIfEkzqKyKertp2pptAsGtyYBE7lPTOvD1gdR7qwCj6BbBkIj0
+mPVMLruuK7mjepH9mnyZr5j7VKJzGq5nE1xvCTbeSBm+1DU/v/6/5tj01/MQlFBYA7k9y771/X/
ratgbAjKxt8GPB+K/8fbPhf/h5dA4AURyg6jKgmlBF7N+TwMhWMCQ9XQNhT4y7ofBnphOIlAaxTG
nQ4TA7/X/QQG6AlkKIDLMIVBMOzuN4LjCYsDw1+fP385lvS06icwHslg2PvAOmAgHmDo4mkTdjVr
P0ZuZJftpNs169QyXg5AxzPoffTuwxeC+cZiT7vUD4sdRseh0y+B6/iqC1/ShWig7gmQVgHaksTE
18EDaf/IssO0pr0pESe3coJO3f9g6cMbOgJIFHix8FmDXEUNhn43JperXGBpOURyM4WZLxs+Mnyd
COBpU+gjQRsCKIkfzn88HQk4nJzHMA1wGFuDcSz8fPk4UWUna51c6hbGczIRTdDGgNbHak+UOSy3
tNBO/f6R4+fjSg+LgqkQDINRmCfPxmiA4yzG0sr4kkKgvIYckxwDJ7FC5IPRvHfWU2jgqgQWH/E4
uKPKj/6OHWY9dMRADj0z6sjyEroaLhrKYrOuK7ll4tDshBYYwvvpUN7kajWHaQOL28OgU5ckPxhu
AN+wf8wJPMqOPQwKwDQhgIpncwJiFsm48CoGlh46pM2oyfGiR4BBwi34Wqtg9ksDTeXvSw/mg79e
VYJ7AMAHRk4+MxgWIV4vdMCXMD+Ar7toVUc976pPqF76y4DX5YoSaERDoVNBk7gafzRU97Vj8gRG
+gWHkUGwm+cTK5OU0B5sFiAWIgYTHAeHCYd5wXLqfzQqiL9hKDDVBZ4F4+wC3st9FgSKwH2H0Igv
IVcvV5GtumY7KQyt6Ydm/tIQcjshdvBOBI0ty2dwlodOet1U/+1cFlhtksCbwQnM6kDd+dxqYxIZ
2QPCvBx9D05CoHFnTmPfQhNPdc2PJui+5SQcwh74JfzhX42BYVsjFSVTfPkwstCFCtqEpFzMfuTI
7NsBxgofhrX6XoGVS73i83aSMJkSahxBO69ezT5i03JV9hQ6jw2KxalvJrnBnsG4TTVBs78LNXgZ
Fd0yn8gKjfoxNz++WfyNuPrAzT5zEZh2h5k8DKkCXt955iI1zACOIkh8WRQ16rdAqQ67B7tZfGtv
Dq3oTIsZ4l4AAUJzSG5K6KapzEGvZmdDCyBRNQRGGdZ5hQ43LpC7EwP60bTmN6IgTPTCYB8isFl4
AexpsomWeJxYQfAlXTkI5EHMAPDsDUYFBo5j+JFlHzLoEy9miIJVQ85Fh6lbeBvw6Yqthz4z+r/s
nceW5MbVdZ8IWvBmikS6qixv2kywqg0DPoCAC+Dp/41sURKpTz+X5uKg2Wx2VSaQgYh7z9nnVrn0
T1eixhtAJdJIb7849AKjCWKhHB9aCHwlVXugwKyJ53mJXvKxhI9xmmX44chJPxYmOwBOXPsld1w2
zg3gu96inlPDj5FSowserrxdQJsvhpG7ZzvggvCH/gqd4gr+fFlcCZ8zLKprw1H9GURdwzIKunwR
T5JVsotaCvqkCIzioXOqZThBJFDWF8FUIOh6RkWbMNVpdogykRdxxfc2oSwQ9OzCnvaYacFhWoUx
nDK/H61dY4nFgbvx0jUxHTxivKnZeGuNWgyJGUip4lksmbdzowD0AdqQJ6Po55HON/NbFMdKxm7Y
MqagGbLbsK+Li12H8n4q0qBLQqnMMW7tyvhs0SE8WHKpvptlbyUVbntGa7rSOy300z8WDz7nZlgy
5hUMnN830OE1PR6Y7WOHYVbvdIY7HrsgIIkXZGEXIzAZ7fvYVMWcOGkQvERRl5lxh+Tix8qeOlgA
T6iVFjRa1M4f7PAbpJgKd8iQQ3la9TrYcTeOrjrb3ZIb5zS03IstRniddkpp+aPoBfvYwpZzJ6Ge
jNmx3LjwIHN2kB9ltqsz0baPgQD62enIzdIkLECdkHE5dkvWSLCMW18ml2jf1dkskHCQWgNrQCKr
ped99JFLmYDyAerkbhvx1HIK9PnCly1BD6KUOri1YZ9WbqzxGIJLWAblyMlsZVbY7tZmRPS6cYRZ
LHe+I7uLoXFlDmKRdVai2Gv6X5FnSCLR8B2qx5exsIE2zLxQSFW1uFe2qw4qymPZAZHNprl+tvow
v7GnUCdAV/a3ZZBy5+UQS0Fkpwd7deTXOuq9z3JjbTq/zX6wUPRPMabFEK+ZaBJz5OPZZenQHJVo
vaS2gmnHwqpN5Ku00TqMF8Ogl5fDD7czfZCiXLSvhhfm5e3UhH2JEdRUUf0aTKk0IxZABTmX1EEd
GljCC+yAD8TiRanNvy17tr12RxNqWFmcL8bi10lYWlH72cgm3+HtlkUDmtUtdUjvthU/K5S6LEvu
NKKgvDVFSDHEDg47GM6Bs++ruYUpE2n1po2eT+xKrNTL4oy7KYjYVyLJXpEvrMo4Cy0OU7fp+B6R
FbRfItXzyfrWyoeaFxLo1lRhMkczy4twAh99ObFl5654GhG4ht26+O5H6s1zLNAx9X6ogEiLjbTX
sILvs20D862Ze/ZHn43HZR8K3Bq+U2VdH3c8oSEaqcO3XzqPN0fHIW8p69L3EcU3KZda3pZNab92
prf9JVlFl2GY2J/ZzlK0VjeqRWJZA38iVs01TRu5SKyKP1iDUpaHEOfuQ9mc1PEAbdTHKrOK+7Hp
2GKIc4QX0QHcRYHUz2jCHOq5wY563SOp4cJL6nGIBgVMJnBcj2a53coId+u170d+e323+B2iiJ0O
eEdSdtrx6OXLY3etRcrKd9VDU5fqJMQEnb7CEE0uleFiz1A61hrtbbtYnsecdsOpYGCL1OZ4HuCg
kmWrHhebe2/VCxfFI8krleD7P3LJYii2301qgUgSBdWnWQJNhhWnaLSxjm3FaYvO2n0BC6L61Xm/
PF8LhbWEMrvRReV/2BsuWfRAwKrjzWg7LH64TgVkmVMOnWVnmPdmxiPty9S871VVygvLiM/O3t5t
IzsOnp6oyoZEPZuFSREuJXrbFTgiBcBpDsYJoZraUK5+v9Z4oxJ64Nz1asML+ZoJHmFe9KUzFOjU
tcAZt1KlRIj98av5cbbSB7GkqJPKW9xq5xplVxB18Ef3bvaW8JLVnvuRBY6qjhw7vMHW1jCsodFA
NbS1lX6rDOyUuLk+QlbqFfowabWVQZw8Q6Lmp9Cd+x/VFkmhgwgp7vjPSFgcwI3rsbfJrVUpszo/
WhtvyjbgnH0+6fumx6jgcuStMxn+Myo7irKRVbzbaczVaZ45cYdteV5hTlMAN8alO/Kdiwnw0w0L
ZJd2FkZ2qrOUHtDyG1Yt3kTo7EP+udipxwL+hUAPFhySnvLgtSjDrtoPnZkfAYBZI1VWeR9ZPXNP
dVtz/ddNoKwc4H0stnBXlXl08RfPQfLnCWv97eXrGQAU3ZlybLDaL8WGVV8DSJT7HSa3w6ea232Y
VBzk3IeZEjRqIGuNbNGPehH+xxUmLs2Ni4TPBlsVHk+8Uj3v5LoSXV1Y/e2cswV4FrTrHsmbzccV
negfI53aM2Df9gEVncvWZMu0O9XKwqofVh2By61Gv1/9YUOoQ2zE2J5F/QLJ7n1cA0S2EdIDRAVt
CAyw9To7ANmxYy9w1uzzWKpLHrVfQMl40Dtr1o/XK+QkokbuNwkWFD8/XhvedTag4i2HR1TQouZs
3WY809K+jqjdrwCCfCy4AfpxhWauflWM12NzQaibk7YynLMTZlz76rXRpbFDIy7gLRM1jnQy211T
7aSjpJitak3U9nYynxgUKrH70Y64JjCMIrpUZcNjtS5OmgTO6hxGgJ8w9nrBdpSXPFy2G7I7Zr3C
S8hY8iMLnNRClqe+s5+hgU9L7gGme9FYec9azY3aNbMLc20oYGL8D1YNfzt6b7RJ21qN7rnspCH3
pIzn6qaefL66GjO7e7FMe2aJpCU3et1wyLy47n3aLoyjFBabPKWI2Fpyd6BfyWoA8+sN+LUXbY37
tMVyrhurEgEnznXtpkJzrGnyNScd5Ms3xTH0dF2fLhbusUAIOE5N55Z3wRiyREJzVCfXw+jIxKLC
vy+Ieq7D39pgKqddraaNqW6ifbW03ofw0VKuq8LXJQ9FaafWve82PMhdY90X3qY2YFbkcuc3jQWc
6TXsRPhcwJidjQihvALoGhaXrmquWX25grtS7sz/WyiEVELvad1bZEROLDnrlQyfnBOrEjxZQdpx
wgS24xxky6IZC8lu7+TWgxfY69OvXIBpWPa4G2Y27esO6JYDNKdMA242QMh2fA8Fd8kJZh6b7QBq
4kU4y7xrJ9DlWApYiENnhBHb1bi922IceMwcSEEHwm3Rz/Wy4e1gmdF7pBcKP09w3eMy4TnOtjsY
SeEqbcWKWmh9maww16dhnJrsweoLU54bttF7smW8Cy8ceAUGVrHaTdg39Tp4I0WIMMroHRgQ4K3V
2/ViIz26ox28jKGuH2zH+54ZqbEro6LHj+9MzBR2dmIQxW/C6WUc2F0aOz4tNXC7wwOsOR6LvOVE
WvKZCCSSZ0SFsvjvpB+4z3nLByq9edVHYyycg9mEWOCikwOurq7PedsWd47bW9aOU7M+09nrU2O1
zbKr2ra5SyXUXKQr6gXfhtaDQWKFYVAPGNe6H8ybbtv8b4pUIERGYH/39ehKOhgI2vM1S9Cgso27
rkpn40UUNh+Pqlt+xVTlJl3zLdcUUejM6uSobfPvIBGSeivprsGPUgxUeBr2d+xmnpmtUS4rdtnZ
iXhUo6xr0thUvD24JMQmW24hgnTmnerrYZJm7Nurl8sSeD1iSyqjNtoX2xluGUX6noYbpnxtDIUp
mvaGAEvLljewp0lfB+ktepo6BZmMLnkEDYlpbN0L7ZGEMIb+h70uYeI7pXumB+NzbXyb8xN+l9Va
C3ar1c/t14lX3l33zago2RxJgDrYMwR47GqrN68RhVqFeZ2koECvMCftl7LSOIED+57qeISGisWT
p0Z5Y0jv4IttZ15XyQlEb5edbC/Lf7qTb/a3XjvyxA2GCVsLR34xflUYhEBGg5O5LpvQPQfBagZn
GjYNNEx/g4M8qqMc+vFQbUE0epXB+zBLoGnCwUh2XsSuhM7DLQmIPqA1pTadRO1zsPjT4r9mKNbJ
2gXOufU0z8Mqtu3gWjJjv/3mCxvfLWpq8yDKOgj3/jLYB145e83UqN905q+XDHD3rR1FiQsbROzO
dDvrgQNxDOLAr017t7it8bjFDfWOcroJ945y9MkWnvF9bB3vB5jD+rOiqvxNVrqn3J5BQKir7Fur
7c2LRVF2rBBXSHqavkpGAh1Z3HVN0e07qbsbz9FY+gEchSj8/BM4gHjxqfGBXepqScreM49L6C33
kdOmb5kRlN9lt/CdvMbMeyrlJoJWagw61soUs7ULBjJNsYom/1fq8n8Oz186PGTA/0Uc/jeH5/+E
O8mz8UW/w53e32wmGpFig6MMNyvnH/5O6PzNDwBP0EIYBeLxJP4D7mR0GMFH1gWCC/Fpy0SD/h3u
9P/Gd2OcGyE5JlUBjv43Jk9gOX8QjHhTvLxzHanIu8AE+VPYNZx8KbE/rVNIjqma6QzCnUJMQSdY
uks+O3vdpF+XBvYyHuHN3syxFTvXJIaWE+6+d6SfY3JPzsELUiuFCvPCx2wR7a3ym+pVNgv7JjLr
uUuH15Q4J/nnsfswnRaLM1HQs2+9Mpp3exNF23qr5SaalR9e2sCEbgWYuyDLNWZHOUOcilqz9flL
tu8St/Ol8bPUgX4rHVnrn9uAoqC4yXt3vgea3qu634VCF7fgXW149Ke0oSp1xVDEwhjd+3GwLSux
M2m8Gq7XbkpEM+3bkA0v6FQZ93XeuQllg763lK6SGUvsm18N9UQGbwq5LdK2T5aexaVokX1GMjBZ
bNqO3KfhPHsHqzPdOO3Lb269NrdiZp/ywtVNPOWWn1XRN1TiqZsYjEKgqnPm92svitBjibPbYx3I
tm4f04gdFCKKVt7Uk/Fl6Ks8GXut3zKTDE6Z03vGHWRb8I5JgyUe+JoOZlUrhSmZKYTf9BpsDagK
7Ycud7B6DBisV9WF7sfYujgVPuLFF1egYPoR1ZOene0ulxb3giPJeo1Kj23+2jUzrpNOqGo3VWBw
Kmpsha1+3zOzA+lr6KmFHFC6eh96E+14mLEXU+x2nD/XGO+vvuP6W7IqfK5p61MWdeO15MtqvgZg
rgwubYMlB/9DAYZCm74XbsjR4G1yxjC512ZLEEK9HpKhLBEEmoE6Gjto4GQNoUpZmogFtrXpG/XI
gIM5kON61ENEe5Bx7rS64mwBrSdIpnS/0lVtEsJScxIxpICjv3BXLijYbordbcb7UK5UI0a41e2z
1aHtY4XRCNRT2n6p5pqSQKQTpaO3KKdIQh1UbhIG0rfv06ma00M/pKY4D+20FXCSDvva+OUlQRbA
uWs7IDu66Koo6JQkeZceLNDYZBUCvFvF4W8XjwZE4UWKkjuoZs2fXM9E16/xwYh70fr0w9ZvjQbN
estFpGCmj2E++ZfrK/rBZpbRL5NurSzWZjfZ3N9iRgKaVUndTGSdiKA729N6VMpyP8xloYW96vO+
iT5PvYDOhcGBvpIXnvskihHZwOkyec6dXPX71B8pTjo75/sLp9rEgc3RzNLK/+QOxWK8X99lWK2j
OJHzyJsdNilv1mt9VplBDO0+UnDTADU9FXfvz3zOZT1168swbyKTrLaP9JfsRBtv9vcDObnbaMtv
L0ry39GSo9uEEV1mbGwSXCmv5fw2FSEAbk/jq8bk1qYFFd611W/r6rEiC9/Y1pRlI1tz7of1UY4T
1WFg1XrcZW2pdzoohzkZIpvQyurPz+Y1yV1gyjmsNGdnAluFiAJNbcXk3cHxQnCR1guX2LMNNOdf
UwzqRiAlqj64Z5BGeltENAcUOH4GChZYCE3LwDGv+vbL4I59egjIqL5MrOJjMYf1YQUJAHYT3tOY
D/33wnAA2SoOnfcqqvRL6Bv1LrAVC9tWs+JiuAEX8uIGV1eX0olX6TX91vvA/HlRQ63HLZvWk2Za
ymnGuf/eAZk7e6uRFJTUvVTQNpLrWYjNB2u2+7voLCVmF7CDjJ2ceMF6fpgtz92jhttibwzOTPg6
tchcKbc9U/84R1mFWbZTnBhPW0vwXCFNNfFUVjB4QZnZb2hdAYkptfx0g9q5SdWQn4optH5UXrC+
hwIH+GCyBV465ec/nU7Pr6PnLee2bq5hcCLiufFGya/eM9vtk6YrBxlX0Me0jUYRE5WpLpZuZv5M
NwczrJd9I8z1Jy5KyRMwV/1tSOi5IIdLNjeu19T5Qu67vx2ILnc7RqlY53FV5V3NwJsEOVahV+vB
xluhVbh4ortXPjCh50WZu19DNQEZIyvfNIMO76vZeLZqw9Z7E7SDHFA49RaiA7v507ohy/CBx2GD
mNcrzryBzfOGOJcb7NxMit0E/Lm5ktBW03x2KAUBtK6kNNKXc2nLxrTfUqKK73NWqZdqdh8zb+qe
ybaLeBa99Zwy3uOlgWGKq1EP4UO3sdrwUO3eFJn5WdizvnVButeN7R43ypu0hlRHb25kxPPRVgTX
lN4e/PmEfYSECDFOqlvG0O+ZR44aoHze0HJyiIP5RLpdInUG5p4UvxX3haM0zeKQtftqNhszydJs
/pq2uq52BPsg2c0r1U5wAcLdsNxqPxG82IVAz692U4ZfcjsyCdtugPy4ofK1abRndHxW9ewUXzXH
++1cjeP9sJH2Kuzu2n5dhhjdp/V3QZMOl95fi2RyI/tliQz3lrSx9VRa/vDb5Gr1dbmy/frK+edX
5n9Qa0koumx2bac+Y06lT/SmaVJucQFKQX2ZBhLrVU9JE/jqZuwd40Gpwd/318zBEtQ/q2FGdV1z
MjLeYj8V+TB9YehCmggMs0c6SO9Bj8S04/KabMDUbO8DIy3viIPbDay3aTy5JESSwB3nPbcriCfX
1zdtXzdf8xHC2JPtWzq2Jmlr9T5sQYtsi1wgJ3yxbHEuiDtcjMVzP8+zIKERlHhfVtpb+9TIstte
uOLBCeV4NwbqFI7zQPqOwHJmWiO7pmy1e5mzweUKYRntDOU6Ea09Dhx+BgLPFgggS1LPodw60E9p
4QaxqHyiILZ00cGGMvF1VQHWE0zp7dbdZ9qPOCkiPEbhdn4M8UiahYlR0HS23TpPzF/wHxFZhhep
iCPHqpkk1wNAV676YAREZRiM7cV0d2++SYymUQbR7y1aI5rFO0BA1y+0iyRvii2EY5PmTAC2i37f
mtqIx8H3unjps+yx1so5kA5YXs0t2LNsER+AdjYoX8g7dqDplGsmviVDHT05g0k8qBlxPgfbbW+d
eu2eMw+8j+Q7oaLxmi/KtqjRuIWO8tw3E5X653AowossxfJmXmNKXj2+Z2P2uWCKxc7zrJCCQk/i
bWqjLg56PXDi9s6Nv+WfNHmL2I0yCP3R53MYVEFUqq7NiAkmEEywl1uaaroGq9otY+Ve41bkWAUe
UF0d29kN39uIC59arV7SQgaHXndpsec4nE9h0edJV8HgF8LY6b6pn7PUb7ByisxN1kX0t9IlXIEV
DAusN74Q5wnUkK/Rd8EVQAzYb34UG5UYXvnEK6qYbdRiG6CPRiqCZLwyjRvdWG2c43pFHquNfsw3
DrJoJuioMRzvZkY5JelCDmrBs03KjaEsN5oST6R13jjfyruhqZwMERK89LEYctS60pPPY62F/1xF
hrNFyiIVTwMZJeBg91tp2aY4RGiPPEAmtWDpW+UDQsKLmCp9IbXV77FmI5jUPkyfesqAOxv1ip13
ccTnoJ4amaxOQY3lRl8EqOvzms4FIxBEdujKcSHy43n3XUNOJo66zkhG6Y03jqyGW211yzEEsHu0
vKF/zeb6ppu72zZcddJFdvdQ97L/7rNbHoHD1I01eSkeafhOoTYfAnj6KVDuUzEtVQVUj7tyKDQx
vJs+W2frkEfrCl3vqrbYSdK4RVzb/vo8Omb7TZc1ogVbXoVH0NSIfQ36TOOk66UclVF/XybdPxrR
sj4YhCPyvWhJNH8Lh/a1HZemDGKVj25qH2uDze1MsuTYZU7wLK3qU+tUOrslRhykF6cxP4Y5au+0
RyGXh6yFcznnUNJrsZT7sCyy4DmyIUM+5TW/U3OsyiZ9ZM5Ad/BywlhGtfPa+RN2pty5jgpF8Cjs
tnvk9DsPNSfo/Bdc4Nb4/pOc8QAsgw2wxNnxYFJ+kRb/MkGrpFhK/d6UJ2/ZZgJ5eUGZOFpILX8x
eumPyMbfXyjyXU4Eopa2v/3/f3mhUFHMk+KRp6tzRJ+KgTM0HbUaH4P70eebvSCkph5d2XB/aTv/
kRD691ff0C5GXcHeMN7/z/xhayxWAKcuT6po7Vd/nsMkByB5thomIEht8Kr+EFAP/hLd/0Ut+b/w
pD/yZdu186MebOBH5iHxswX+fO1z4ZEbSpU8EUmnP5hmgZkYlB2+ZtHTQbmWz8Vf/dpBMMkGBbYZ
6QEaEVTbOBfr9f//hv7IIW3vx2EGNUCu5cPPun9+PyKax8UWmwzLYIHz7CA/eHlmv66gFT8iZf0l
y/dHDGl7QReYz2PaYGC61Id/IjGrDD3TM3t5amqFu57Rr/Wcxh+lMQBN2nL8nlXM1bsXUzg6Z6V8
h2EJvYWPeld4RcVxx26+97sGlxvLBWWcEQ7tjbKx7YidgLKWkpXkrk1KrV77/Q9TmE6EiuMO64vt
GxigncYdz0mYfRlavDzpTfPw0hPB6A+45dbc7xqf4WVfV5rIcpeGmm5epPiXuSM2K4dj4pVpB5Ag
hM1/sE80v5EYbV6cSNDGDR1Hxu6K8Jq1q/VF0BAb24Fp0lVb5CmxFcf+EKFkM+BmG7q48BfVgytb
yz8CDDCHp7dC+eUqgFxV4OuH/j9586/kTca9sR7/M8D++rNpfvb9z59/4Nd/fdXf9c3QIqFOMBwd
ERD3H9pmZP6NJt0JCMvwYG+65z+1TX7qAbwd+w0zdi3oO57B37VNl8H8DpQU7u32GCJG/hcAuxv8
m7YJrewzlNC0HFhZJkH+cWcNkF+MbPaas0E0xSJAGaSimChs55lxSTVYYGwRrJ8vg70su7rvlsTq
tXMEgQlOXe3mMaRbj53uBahbneu/6tIs935uNokQhIx2s3L2tfD1ZyY7dl2yOJ7zQbTNOtutWe3G
iCkSXSZInjE0Ymza4Tw5vTh6pAYSPyw7Cm2gsJWM0nGZmP/FWDRXxoDo/cHLuprgblgC0C3ys9t2
4Uej+vrMFJv1YOY+RnQQJOYwmbupyMWDpdLw1Cx59WpnzpTHU+8ignHeyM+ZNXZHezLWG2Z2RFlC
F+d/S8OgJe1et1VHOy4ENfMyvJXFEF6gNszncVY2YEbwNI1WdGcWDnxeLcTXKuszEvzldFoDppiU
OW4hbKk6qiBtTnPuEgFylifZyuCsGrs5+AZjX9Zxsh6abaRFQ3Bf6vLRCFMjDlIbFGuZw31Fojoe
y857UabT7OfONXfm6rqXqND9eexX45QycO7GhSu+qfqGZIzdYXAbxbr1MvKu87Mg23ehQU8/z+Mr
ehZxd8sLLiKtvSNIdn2wO8fju/brUzvZ/V2QG2lcjhx7utbfl3KkM5uLLE6Dsn9ay5RvtPiE9Eep
E6PVy7ObF8G3kRlUeJdfzTrvj1brFKcReWOjP9L3KczloShS/wdNXLnccZoUd8KrEa/CVmc7DXa7
D7fAD/mokBk6Sh06386TxbRs5FKik0T9KXcWRVRTNfNvAuT0sJoNunmX1ujFDHt/cpe5ry5L0b5l
o1W8hVouH4YPIh83q2feGbKcbsPNlZO1yYecR/TVrQj72LdTYrtrSUzT9JsHRk/SxczWW6YN1G/D
cTt6PFk+abCjG+rA6cHmXGIkT+4TZarcQu1yy6iD02iM+XKAWEP9i0a3ZDLLCMPs5+uhaOwpitet
c8rcFkzJ6ohsdtKuT8tIkrBZI4+0HYPamh12GyMv55XcU9GhNPZWTeLBXmsYMO8UeR3JX2ixO+Xb
H4xOpJIEf6GqbKkv/VwFz0jlZI8ZKnHufxWi1eAUlKUTQwii7yRnO2rWlPJ13QrZfiT4/T261rcu
lW4TDuObh03+qMIRb3BflcErQyKKPWONrL2omuhmluhYcZT2eHItEOtzq426mLd8nTi1pP7Um42k
UurEM0uo1qTxAxncNL0X9kZSe4VtPrBRct/rqV1J5BdbhE+K1PyyZh2hUbM1xH2HGBB8Mr0QiZmk
32I9NZoU4Y+CsU3UnmsUs8PFmeUa7t4c5Qsr1ytRNGsGR20SN0MzpooKyhyi4hsCwWKcwmaCGPAk
ClMs8VxLSChFCZXqbCO2RB291xuaURISYaWYC56DldHDxk0HDNMMgfuDvm4ojyTGp/YULMQcEvA/
WsHBSlOmG3kbCb1WgiKx1lQBzJ6DvC37CjXwiiCw9/GKv4bZMQaDkqZGJnYABaNGPgThYkt/84My
Z7gtq9kzEyknIxaBDsQe6s1/0Jv05bmQsCYTFrA3Pe4xlGS6vFZzaOMyGbSMpVSdyeSDaD4WruPf
NZHbneGseO61lzI0giklO3t0guNo2dmxCabwKDNVPjZ2dVkF/GWsLE9edOZltylt3UHOAyxN5YYB
DxVcY8fsB8ZQDYVv34QB0pfRYCLRubN/CT/fKwHaejCD3HxBNyv2vt2vFuohgUHfaJr7IBvlc4gO
dD/43fTFgzJcYtuJbhcc+rjqlJWU2hXHQQ1rj90+VmZco1B975buG2eUuqcEI+oegG7kU26C3Jid
+YL9kR60WYRvniv6J9c1Ug4HsIhKBP2DHEKDfCczNabGTL+vtu89LinTrgJfnNk601PNt/pcBggg
fR2FXybsDBkPqd2eCq/Tt8EarHfUrSE4hy6Tdl6KrxmK/I2HwHuPDXAYjAbOmKRnsRuYKtfGxeS4
+2JJ10c/Kop9VkbHvtomijFh77z403i0VLMevalGZCmsmVF+vTHt5kpmD3ilXpEoGMjb3GGLj6BV
klah+s+8/gvEtBfbAPUAyWn22C5i3k1rVu7dIhJHnws4tBjozFCb3YytcXU/O05HMz95UfsxMWjv
jplz1s9ptOWBQdTOvrRS6+T3nfPJ0LyeHUmREIIWB3gXRlY0Q3VfmnP3PvIc3o1qUI/IMdElDKxm
h1dYXEpGOB07tIZ7RDhUBbvyT9U6fcVXyy9Mcsw+pXI071NEb75J71MJ1OvmpEpzJ2sHoFPDaO1y
nvxHDybvSJOkPsKgARj3mc8Cc07+xNN17Nahf4ahjp5KP1tvraKU3+ZedDEiKRPtFmmeSX9/ShXZ
XwZnmBQPTHSBmHb2DPgE0TIt4zNerrmfM9nd6SZabh2jp7fm9O+2oZIt7VbmFlDjw5uBhBfiMYq+
j10YpsiYJdgv0tyu88xgt0bhNrtR2Az7YoJh4McmigmTUHnuw9XZTF7F0BiGbXm/CFftZvQKgVng
KipVMnGmmfwlC16gcULBkSdqBk+99v7S5k//q+//889b/GdAlWjfFmr6z/X97z+/7d++5O/FfeTy
E5migMw6GggikAWG8Hs41bT/ZnqU8NTx6BaEi/5R4G8xvN8LesKttPj85Dnboeinp/5vCnrL/VN7
vgkUDhOv6M49mgqmm/+xoAchCBn7o/3b2m43uZm5VXPiW/MyM2qxp4RBHrXXlDMR3lqm99AHlrdT
nmmoKFkHfkzOS8XQR6O+6Xsfy4FAN4JlegrT0fJ3ozN5tKSABu19mSEOBAda6hqWYMBgYnbJYgcz
45J6BhuIAyZ87V8mt+u/l2J+Gtw8SHcWQwR2jJYNQJuiaDn0HfsJ5NaLEa6rdVmHLG83KA2cIbYj
u8C2tAB0L422Kg9p0VTUxApB+VR14dg9Fkj9L4o53F/6anXwyfputHZI0dssl0Zl6Z6kyGcDIkXy
Eou/7nVUMWoXWdVsYmfBAnNkHj6Am/tfuiCYEyOS89d8covH1SPdI8fFY5pBpgY2blsPsXQyI4T1
NdpjudbVuRir7CutTvfZ7h1bxpbMo+8yCr9Xehv1Cn+GWVcvZ35J76bRdx5yLzdP9HjWfigcYhgO
hXI8OVH3NBYN82KwkJm6NQt6FLcFvYoZx4roy7AXVErLY5KLQf0HcNozr65Oz7Za5uO6BstT1NsL
cxaJA0AS49sBhhn5Ccg7/8F68J6Kcpqc/cSkjoesbsKj9nyweKmty0ys5PX/sXdmy5Eb57Z+lfMC
UCAx47YKNXIuNqe+QbAHYR4SYyKf/nxgq+2W97G9FftmRxz7RmFJFKvJKuSf61/rW6n2qVZgvr1v
tONvJ5WkaInBYHHCTdaLAcTf2XjkMe4aJxmjsC2bbeX7/onEo74qB3dhbB+BpQirHnekRKzNbMCo
sGdbH5mNVbNut/RnY6nafZCVxgFmsD45qaW/mpXln1IuoY/aXOLb0ZBUthrJWB0cbSzseLQ3CQEq
BIMG6ZSffx0Ky5nSG8O12nbklKj8TLKlD526O+ctsIT6XMU9Z2cEI1Tm4d7qjEtgiAAszcTmctZM
UbEwv/7nifrfeaIS11oB6//8ifq4NpL8n+i9aIb3P4kmP77w53PV+w1hmYfYj8i/twoTf3uuOr+Z
HjowOSTHZx7jEfizAcX9jSUXNEB7VUY+1JY/HrMOBShoiGt8PQQmukoqf0E3sez1MfqL9A2iXrjY
JWAT0GjB2nnNXf+iSCPMYaOJpXHlOGJ64Gyodtrp3FNV6mLntyPJPm5sF0id0yFogKCIaQlPHANI
C0Uzf1oKr6IMwoIKLofgWGQmmPA4z+tt3Ygcd1Kd7oohuSStfcRkPbEzAb7jOPXzPBb3qw96U8xJ
ALkUGrrwcgyYvRPCsQHPBTDLZHHllNYjIjlu99ZiGrETKC7z1JNlD9NN7w9OxABSfjONcbME9lMO
+cP+OB7iEYjyMlzyxnMPcnYdHpP5WF2yXI/npg3k1eKziN4oWRWHydZZlJc1pLjZ809Voqpdnuvh
7HSgpHCw2lvGME3Ugh8nW37W+CxaljiaFNmPlfcM9BOI3XLUZmfuzNaJt60r3WuzC45laV1ak5sH
cHNxUxXsKWNVRTn3vvViYe2KdOXlyiDeDyagXN4wzS6oQf3IpJg3GWdeUuAY4JdVXWlyKXvfNfxz
Bb4FlHhcbUbHb/cKObs+qhq5buv2aw651I8Solw0L+lziNfpaa5c76Qcf3qrRWORZJBhZC7r+dl2
i8WKvkmzjrnPwHdL0i4GUFt3dlGMu2xuAuMr9mHG6k1Tjobej16fdxsMCr3emm4DJd5wBjng58+X
i7Tr4DZMQtPYATGyFToHKehDZdEgYfmuOvhVXdebTDj+narq4cIy1xx42BvgUfA79fa0GZLMvebW
bW5zoQAXG4Ve431TyPYqR4m4NZbMbo3IQJJLNAa6DibjTYNBizgQF8WArPeG/1Dvh/j2Va3rM8LV
4HVvDQmfS6fbOSs2YY9rhLtdNzQsVB9ikgCHWjaBzzbc19M078OYvLbm8d12wyXEE7F4T7M59uaj
gaYfYHcB6wBgzkqqUVl7BvxAMR4Tp3RNdUOT99LKvezjetyyVBIvDQLRw6ykriDLkwrcQ/fKgb4Y
iYIViaN8a4w97QzoDsZzWrhZEVnar5bNAOTlpsBLGsDUk99cnUiAcdKKL3WZEqnkSSK5lkHReY7Z
vlW3Rr5YYlu1i4kqMnsTN0R/jvG9p029EXDTz8JQ4giEMHvSpdSEeqHkPXZx6iMoGp16KbJ1H+xK
YpIydayoTKrkTqaLvPNkFuyGqW23Xirq+cALMG+02bvIpNLES1rqYwZM/d7ru5oMhCQu40vhYHxb
CMFtIJKQrkVBO6WBF5+C1idK7/aAFgEJKTcSBlFYrjKsaWFyFhXpWntYNgIs5S41++EyTn59L4M2
OfjSQTCZ3DtQ78mnuGzVFT4Vi/ipkegfW7T/rBD+3QqBc43T498diNv3rimzv3f4fnBwfnzpT590
ALtGYGpmqOf8WvcSf5yI2KSBsrgk+ciz//gnfxyINt5qTic0MZsBFxGeY/TnxYPbCR4lmrxwsbpA
df/SJsEN1zXcLyfiatE2XROvNsgPrHP/SAsYuUHXjLrNUU1cOXZhitFpW9cArFKyrHuvRs7c1kke
PISYa2nGAAl8O3uqiaYSoTfq7FEQLM3sF29t+8AKWj9OvRd/Dh2aOlptz+hrs3aPiB34O9cD+ooo
LGNdUZM/mBUnajQYCn8B6/XQvg6IUt4WouHRV3I5O4OoK8kVhFmieagupAFQs1MF4i6vf++rNa3n
h4uzL4zeuSODq+6LNHZWwuBk7ExpUGgSc1sg+uDWMErt1MJ5pnp2r+TsbzBkx+12sOCCjwRZzzOh
yFOo2IPssM9Ob2bFi4pkFQ/f+S7E/TqnDoEljsQyN0ELDIz/cLnswjX1qGIE0G3hDQ3ITWN2j4hZ
ob+zNdGNjF/40SXIeu/VIC53QmfxN40dR24KFpEvrTZWCCOv7MVp3f6lns3iEhYmqRyVpXfziMGb
Eonmbui7abni8ZK4EeEnE1E/9RHAy6oU8dYUsjExe7fBgyp4XQTS+UHmiJrA22y4cxumef8BP277
WSRBcA9pBP1D6c4UUQwVv47AejV7PwBQCrLixGnf3hVChvcuTKj0OkfIOvb8/Pb0b5Ah9DJ50Gk6
XxP0t/YqnXA0Z27dPAohgweDHNwtwBTCkwQ+jpVIqm0Vd+JT3OCwJJsOXb4EG6FGv7krOjkZj9rB
puj5OQuRHglNlsXogDy03P6ojWrgzyzsPbZM+WXWlXzrxsZ6aU3k3G2opett3YRkM0p+sKN9D6ZT
wJrhQbUI9RR5hY8WFPAHZWvmhVBBRNq6k/0ZGRg1iHeea0VDaszvAYsE1F4Esba1/WQ/LmZyJmVa
Z0eckYM+jew/FqJEo0F61oA8MYM53GHkCmqmNDvMh1PqFi4B9rkdLz4r5+I6tVV433KHsTei87yn
WizOTdobJsRTu3QMcxNgXtYuGnCn7UOiFhPYs5Hna/YeIwW77IUUVvAmV/u3MYTMSWnL3pzfz4r9
I102ynkX+EGwT4g5WiPZ8s4YznQEjOaJfqYle7HaPhzOLv/rNjVvn1c2hwZsh67fWkWMq4kEQDYN
/Usqq1uQIcl1OVZcjPEzcI1G160axzgnlYli7lul+UTjYLbP9EI6AD78Lu6WYm+if+GfN8uT1MlM
ypY9kBGmzQ1eNrnrW4bUUaRRxqHlYVC28BEXvIeePS9OvCMfb+MTruH40HSMOITe7ardIsa0EUxl
uKmFSvbGYPXJN7fmNbBVB+G1Qfsco2VQ6soIzPyEOOlGS1hfGo2nPu/jUz6JfhsGjTrPhEt3tNqV
O2dI1w2OOsyGYzBh8KQp446FFE76QOQHbuNis7SDf9sv6hEBO4n8ZD6gjrvPousgAI/juFmBJ3dz
YF4EQYHN1FF5YvTrOtKRyWYqY1rWWi/Zx1g2+9ytr8y67b/ni38LRjB+I4+Bt3SW5WPtwRDOqdAg
174ODmU/3eNGxHG24qbmLF0OjqdvMxksh9Ixh22a9uV+EQXMWYOvEqAy0Ty6po2KQL8R8HS3QJXv
mORucJQzolt4x0iUdAcZ190+x3p/03XxfOf1JWjMvvkS8rQ91BltBhnNGnsqLNlrxW4PudKiMKtp
si2kY+OcV5m4WkrikKOffG5IcEeJSKmf8Jc6skJQsCUD5sucy/loAlF5yhGZeWPMxiHp1O9j52GX
T/NlN3Sz+DRhSfpsFy6k2g8vhJc7FYBdKh5PI1nX4mhXjntVywyOZIjnkUqVFdQ1QsZg2VpulWH4
D2ObhocMXAN1F0AtBm53vCs87QNflAzfEzGEfBfIbJ1qZfwcSpePrFvFO87e9BbhV36pgZJT3cL4
/dr6ZbUX40T5QWYFe0gp4aHRgCraOTZfwi4xGAfp7mmoDLqtAwtLviSDWdlV8GDzD256sip3fZA8
+7AgzK0I5bhPsNJDGYmF2oxqKFg3qDy5DosqwBlau5KQfDb628JC3IImkmkiCkzC7oA5bLIEpFrg
nRtdpZCMjZaQsd/EwcFvfSKNXVJGXZuMjIGj8Ty0Zv/CO477UDbS2mHa3cXDAvmA8G7Si1nUUTCs
BI2St4Ez700iSDCxU+doWbBRWbIbpy728+9271Tfx6qj/iXF+LmdhnimVcfx8HlDcuWiCGQjovhE
PDXpOF2AGgffVDAmO0ydwbWMrc9GCDEca8CrZ7FtNZba3PaO+wT5wLjhM1VsLbbum0nwnNOLjJ+S
zjkovM0kLL6yN3QPuuHmDNN52trZ8rpwKY+GsrEi3+/eZVUWqHAm9ARV7DC3td9xOUwgeYwmsgK2
2JPFrW2LWIlJ3YsF1TvsKYt+LjDme7eEfuvrSrMjrQbLZHWFfjds57SbwYlDLoYETEtNW/Xfxjz9
tDQRoxTzRUYyYTPbU3n0AWJFbmxa8NnXh2vhAiFJbRlsB6frccQb9i6t4+zdKopPBrYF9sLSZNvk
Z0ckTP97Jzqme/F7DOGdtA7Oe8N/o5nLjKRLdhdrhn8O2Ttdt5ibNr4t35pEt3sdjueZRD7PTlY6
ZNiLKEgm+5irpQLg1Z7chUV57omnDCL+dcl7Hje9J/YIs+HBytk2tmZ+wLXfnptBPTqaWibB8gef
qkvBT66/ISw7bL9Yy2KOmrZZr/lZxxXMb1qapp3rkYTGAVzt1dhgfDaCr3FivbIWj99M6dp3AJ0A
zyJgSjHwvnK/VlYlTpkeMSQjGF+1GJzBDFvf/WreMhd86/GOpNHIS2LV0+PRbfEq9A6Gh0ymBBUC
Lz0wsfgXYSwAwWkV2QMHV3dW7cf3XdycO37pTdkdstS8TZcel7jf8hYVQRItqaKjSuRrr1H+pIrW
u6wbY2zCOD+R12t8tOwyEauRqif4pzihKWNRwTVQeS/CRP885NlhHTalqO8goxIXnMMrq21+h9hz
lBYX9dQw7+K5vwM1RjZm6BG2/U1O71FXgovWvfo09+N9K4Y79os3TGsQyVaadjlgvlgw4jIDjitp
jY+5i6d4ilw7cwlGARe7rnPyRV4l623qdUCjfFR9o6j0PRjv4kej438ufv/m4ocV1/uXu6W77jvF
y79qoH98yR8XvhV86mD1EiAlf1BO/3bjE4BPXSKuq/M25CnhsXb6qYF6v1nUQ68WMfqECTVxT/wp
ggp2TWim2M1oA3OwQ/wVERQf1J+vfCy3uHb6TMzsrqiatf5h11T0oy7mMczu8wIkXEgozYRA3AEL
uwvj1sGEQ1VkT37JZETADcHwupmnzNsW8dTM6lbaHttwvKzESIesgH+cMjqX6sUNJqMw4T53tABM
dXFMdG3O9wMohm/YdWbKTv2+zojhihQshIWXnLG8SS2iQYcmdGgOTGWOzleL3+2kpkuIczr4YqzR
PYXwdPYLR8LzScjLDn55cQGkHDBm6MgOS/OuKDKyWbTuMZEB1sCapMu2czfadown3zS+BIrUWcUg
u0FMJY+WThnPIp1fQ3vMTv7kjp/nfLR2jtlSeMW6Ob10flCkBOnVcj+NOg7Zec1Vt7Nb/sTE/TUg
h16WbRTS2XQl42LP4UFGKZm9L9k8DU+UNKT5rctKJ+oBTdxlnenMyH6KUakElbMd/JQJFEBfSGDO
HLLl0XeHgVsYLSuv8YJuZZjhhNar4uTRd2zqTvoGxPWWRr/pRJ4mvdKzUq9OhpR28BxlnhLcTbvQ
o3eJ62Beib0/eGsFBeLhy9KpbpskMic+7E/V2ehrarhAjbGEqWId3AXF7I8briO8JXKdWXCQVNrr
KHd77Pg0oy1vw7hI754/iWVyZ5gqxZWRC3lmjoDCVjBgZeTp734Hlz5NsuJIk8u4nxObukmZjcQD
Uv9BakcBG0spc7BAqrH5r7rz0jiQKCopHgw3nHf1VHnn2PEXmtI61/u2YiMixYfm1iebCZjmB9ct
WVbIm6yN9tr5QL+ZPzhwVuHMUOHo8OyDYMcPwmkJsqYodA5nTHPSTLnOeileIPanuNq4aVQ9oZ+Y
imC4NTWNxlDjhGM70DT46T1gGuB3pcXkP1bMXjRaAphrn8sOFM4GhJLJEbOi+boPTJ+tlN9H9IH3
zTnHCg4aiVvot0r6C004pY+XqwyWyrieODz61X3c3PZGkF1PK0HQi+v5nbLDlS24YgYXQgzLSSUL
DMK+sWrGv9Iz0+OSl1ZzxIxdYuERyyC28wfW0IRWvq+TLLvPFOjWbSonzs+miys+2TgkAaG0Swaa
Km9GMC8gM6ZrrbNRRpbBXbpBArajdqomsTU/SAz5B5XB+yA0dNVY+TdKV/NtucIcusIfozShboZ3
nIPnJfeBPyC+ZrcGuMZpP30gIkDdAnmoVnKExV3jQCme5Fpt9hetCPw+hKPx1fgAUrCIRhwKUNbd
26Gxe70fJG6SfTLiGFVA8Bzg/VAvtGbuPjhx29UH/iZR6NCoh+HIk2h5dGSowJu73kpfYydBNa2Z
goLyc9QeG/n8dy59Tx+Za47YHipNYeEGm4tUNIy+C8S/1hCse3qE3ji3Hpx65vNIDCZnWZLwNHNx
+lFPIPODVnZwzllUM4PNBl5wJdY0rd3XKNZtVxyCIO53pUhWkxO/qwZqDpk8iyDkg4FePe3tMS0j
jEXWFTHRcGcHAEJ2RtbiLKMmRnxqtZNFpl1yHx0KJ8m/dNLP33Omnye4ZNNbT4C+23WN4/BZc9QU
4R/Fwis8YzhhgqVX08ams/PSPumu+BdIEgqj5VrJ+g2/0cYLuFWguaCBQCdyfLc18eeWVCsoLuRb
q/fYTrF2TlbXWDsdDdmtMIChmhN26wS7nJumbseAkE1cfhLgg56nWb84vIUHbpYrhAk4vXX0AAo+
rLeFKBnihTxZKk+UYhKYrDWrITQYKPyNmtWlZjd2W1YWDVhV51fiZu4aGqkG7eWHQDb2qxzUa6IU
nkxK60jLiywug+00mUO/GadcjTfVShXSi+gvFYuyDnzcrJIHoaa4YzJ2ykUvXNj8gXpXguQxrHwJ
YSG4JY0v9n99s/zPOuB+rYD7HzXOrdPd/7IyOcv5WMP+cyH9Ls2aP09TH1/wxzQVmL+5gjAJh4mP
Ae2DCv9TP3d+w4MvMDqv1noBz/3v0xQjExPO2jyHU9/jy/42TdnBbxzupmDRbEEIX2vp/8JKWTCW
/Uk/h7shAsvFJ09hlkVY4M8bZeLiCWeKSw5R0bAQYXwpLmnZxmd8R9xWF6Rchiy9p85X78Ws4nNQ
EoUJ+bg+uXUAmMLL+xeM4f1Lokxr98tK4v8RQ1pzAL+q+7w6jEwhsx6rAs9bGS1/2nePQReLOXTQ
vpzm3U0ddQ9Dtr6u3RWqILNyOYStOW37Fj1286+/t239l5QCZS5YqNhtYG3yPur/fv3ucUqO0Bsz
eeKD9VqB+tuO85iFN0XYNV5Em4R/TYIKV5+9lnsoJ8yeRN5ln5Wu9Tf/owWkBU93TrDQ7wqUisPw
0RfSycZ7gHxLiwjCsXuK12oR0drtnsnN2XCVh/SnKnR6kMXVXUrBW7v1xXqUBYigeHHIF4yjRljB
HG1I9tTIElPuWW8JWNhNg0zJVS3gAd7jAWADNF5SlJR989GTQtqfzpREhmG6ZVeao0k4a3i2M4j7
+Z9GxHR2/lryxPO9tr7tGHUw1awSbbeWtCwG4dfC0DYDFrMU2bd5koA1eMqCIQelu7a9cNWj+AUV
UVy7cx5H3toLw7xLRUxmkiRnU5hSHcMvwDsGdrHsScB7BxVa2dZwLOpmILzLCydq/gDhlactPW3m
W9nAl2p42FLpnJJqn0e7y/aTrYA2ZHyULhSuJGoTy7XyRjvp8Ekwru1wTM/jCZo4tSIEH4aLykaq
soQ99/S8Ys/fV6KI2dKyTabLyPVaYeycRNtXteo4J5Mks3Cupez/qRniSGlByx6xJlkGSx4Gr9l1
X/18CXap69X3bKToVE6Y4dF+Abg4H41AwBTF3sxzAL3DjNu3tIwDdWeUCKXWtC9QocNh4rqM2H4i
UlpdtLVMNoYvqoj0WkoUYAuD4jm0R71WFoVlS3lR1jUMF9bAdgkhevG2kkw8fUdr9REqr7jCg6/O
TJjxs52jqAdzOreb0nfT785sTpCc1yKlrCbxbvnk1TeWltCaCcJgrRcJtWPLRxeT53deHvHZe0wT
I7dvQW2PLsvrmEb4RxqZMgWkxK+5wMR2TAtyzjJJIBsPxbc6T+MM51qXgwKh+qRg5haomSnTLNnW
djJvMDZ02TutsOAKwnpyrDum9fisR22fStPOp1ePpqrwenGt5l0b9jDS9zVyFfCFNIavlCbkaIch
Q9aW7ZWT7Yaxq40dg+JyMy0Cnl1v+gM9WkRtskccFMtyxOAAFMeIV2xLU3cAc7sRCPRnh5ZD3ABG
7dYb1mIwIZO5MI+arARHAVpbl0ILiiSgpXcIZUDk1pbdjUE93Wkp+uICI399GDKAb1Bs6zv8K/6t
NbJu2oJh47t1659tSWOXzb1maSndPkZxo0XuZciQjonuTrx6lfj6iLbPXr6BAARFtnmbJyukisll
gonSmQ8yN5ZxTcabavxi5t1o3pDWc83bMJ4BpLRoO+9dX4aYtY1S7z8e5SF/8pTaR26KxNt5jhJp
nG5pCdbPZQ/tEWsDvrmih2tk0cAdcRKI5d2FDWe25wBbOn+hPJquow298wm+5EboeXqtadTLEHTo
UXwflwFv4dJpMugdkrHEYDdF7H0ag060AaS5Y3TtQQZWebfU6aQga6PBb3oWoJBSEouQIWWZmywO
yjtwkkSu6gSDRgTAcDoptCvqvqFSVNeV0UEAmXkFvHer1jnVQgQ44GWncq7OdABFdd/5nw2Kj1l3
ZDictxRkrqV1gbeYcGSXoNuk0p/fGmE0t6m3hPCmPSgnMRLIiaQ5hp+Z1UIvhidbzd5pCsPcPQgW
WA+jV8JVMKhjxnAFy9zZQIasWDM32EIcsgQo8GZxQ+6LRDWW7/oaza/7ZBWjYnOUju5XakY9hEFb
pCQbil1uUZO3pblYXTuQVq7idEppr9MIsYMMypPCQeHuAtUx2BvlcAotvCb4MGLjU8E5A3XIDpfI
YQ2CI1RWvrX1uPkGG9aM3IWXwa+XA51bC0+/yQMbznOcyvK1bUqtvVP92kD11wfH/y9biB0mt19G
jv/CqHsa3tNfB0dSIusX/JThTPqEXBOtzfxplPhpvBDCwYpoWiEXzg8dDhvgTxkOewVIGIFV6u8T
o08xEby61S/IrLlKc39hYvyYCH+ZyQDRhba9drrg+0Dws3nJv05FkOWztFl4sIa1Nij+DljvLnuO
AVJLlQMEWinYXKBu26veddhlLws7AGJq9x+0y26FePJYAog+EpBmDQeRd1nc+4p4h2ljVlN86IuN
jWULzFFVeTCNsJstqsZKHk5B6DylsQrp6xsr3tJewvTB8raMjbuwctCE8IWxICDdJpoAb6G/ZONx
xseiplPij1yyThS7G/mZUg45PUI3MZ1HoyZMtmtxBDu7JJ87Yhw+OiRyErK2ybcl2dKaHlkIi2BH
4gCouXSVA05nLrPbuKrSg8Tgbm/n2os/1ZXF3Z6LP/XeookAaBlf6A7NPgW508ktd+KcIB/SAIzt
E2TSZJ828fgeZ+13idcfDsPaMuYR7dyGDfAI+juVRuA/58hzLl4vBFCeSjMHuLyyfF3VYpvXgbpN
k2IyTmoGGR4VGNSwty9i1GZkJkXOAhdrhuUfaGxkbTDFZjPIozCTWKxZk2Kiu+bilXTT37TIVCRc
qV2wrGo6/eeB8N/xKKPUrFeMf36TvCfV3S/l9P4PreR/fOFPQ5bzmxeu6W1iDiSnPxLcP2+U62UT
3B1RpI9L43pf+vuDgb/lBVxEbcEH2EW6/0Ofh2npY8UikhEIG9zFXwt3Wx9Zj18eEATvHGdln5n0
nLBM+McrZckRoissLUfXr4slQiVnfHfL2b7Fp9KEZMdy4Et0wHbVfh48GW5wmXYnJ2gYxLWkVnoL
WgFri+yH0o1S0BgG5Y4Y/7vwK0Dn+G72vOWqWlgwOtkIlFmzohPItqBgckwpkfZKqyU0C45h52vs
DxsLr721A4yjD7Ckm+euX9Brc5nectE2d76h9VNsGTbJB+rOdl1okhSkrEQ+JkWHTdeU7IIjoUz/
Xee2V29xeK16JI/HeYPcXkR4SWmhTmvoXDr7bgiRfJ21kd0ovubVXZqc3IIROrD4S1aCwmduYxUa
4qwc3cTaNfit7sMgKa8IZNBE2KTDzTT3xkHEORhGM6Z+txkmteMOBUUGruGEa7hICC7P4wYYyOqg
gqqzCduYhEHp2k9Bx49ZQKflW1ipea7hDe5q31s35DIhUsdPnj5NgWksrO4Hsip7KjCrB1OXDQ/n
oLtLY1gBUHeK+gyNG9U30Nz85tTfE5HBvtEF1Q11i4m5W3zKkSHDIApua1gx3FCH67FxXns3GR5F
3xP64C4flsizeQJ8ZwyKQ92N9jMtzNY+H+3gULVwlokNxvGN0xQkr22zoEOy1jeuO/UX32sC0pte
7J5tYzZ/R2Otd04lLv50X1HfHvWzIw9I6DC1R4ZYVGb7VkCweBNLmzx1la3uJuwr27DydkYfDFvS
32xK06E62LUqz2HZxddhm9cPrjk4N4VjvWSzQydqYxbR4o3LvmYx/LiMrtx5hlsdZ7OCIiigWxV5
fqHUFMKZ0ftRrJz5xLR6KHIGdGJK8zYdKYaPyeCCZJ2a+JiHsYsjuyp+D+f5q4hDY4/yGTebdCjF
hTc5oxjgghNR1Yo1UAjfD9RdVNiWE2HAe2h4t22FH141tKBuqkB61Kj3r7rK2BdB8diniEcbuh94
lT2SezImwF45/M7llBqvLOuSU1um8uKCSrpZyDycMeHJKIe/jweBXXnpdOmtPUneN7xtZ8iWEMNa
bi1YyFO896bDEgd5hGGUYfWyzIO7mZLMach7YoFLxFMQc5TvUQDm9U4ttOONMP3TJA0uGDBLj8Ig
IwzGR8vCaPboItC6DtZl5OtnWPFJvjMBy195nek/DAHYuRflaKpzydXT2VmHDTcX7HsL33/Kbkk9
WihVLe7BMhfdtO1iO+12DkZM91WFdp2f5sYCWVM2OudPQzeUQ59NY3TT45Rlzvw4/LjRJh/XW8hi
U/5WFJDkaqyaH13FqUtv8dJ6oY6mHo0DCSZLkrdKZElJX7pgoVIYTcXbc15LkNWiBetB8VGPjIvP
T6KSQzqgPojodnJchsB5gzw2D1/9IhSF98bPKEQsLkdak7ho2q5CkWA/SXQhq6gzD1mH8A4xx4ER
Axcp2wqJSLi1Bhw5fLCE+iG//WeH/u926ILd8r86qW+ynqgfG882+3WCt3583U/pN/iN0REzNWtq
Gze0x3/yj4M6BM7yURG6rsn/OKHtXyZ28zc+uwg9gLU4ywEz/5WJ3QvWkfzXEzmEYMlYgMxMQskx
XV7IryN7RjbNLQhgn9gi6Bs/KfTesHrUD87pIHKH1DwOErIxEe4BQICQ2PfwF1v1deM0yxO5TWy+
TdJbYNQLD3UkFEuDU3jt46H2qIjYcYLYBxxNrXCfZ6O+ijOw7ru6b62dLQZ9E/qJeeRVljHNi44q
blGdp+9+TlHkVmZoy13KYchOw/Yu0lj8bZfH6hDM8A4oLEJ/tjEP+pMTn5sP7derVX3Ny0Skiee6
fbe5jewDk4O4HikYoWUmFxsvdYy6PdJzkYzdI1UMI+wMlc5YIg0z8L9NrPxI7oe+YT2bU5xku2pM
FKh2UCbuW2qGCy62cA7ZZzaDXYADmCvZzvfS8keM00kwJ9juDBB/TYEScpkT09ubZVGhA2R4TIO9
1U+DyaMZutWJzSL/Ji7D0H9VHJX1wZPrlYJ2UXeD47TDOyN6HhPiR1CbR8JHbrvyIO4DYa6TLxVU
v7vJX5pdwylN3RPohxbMgQxeoXwMxq5Got/NtQSn4Olo4P/Bj5i6r24up1s/oINoS0rLPpaY6XFR
W000x/H02pUPqzp6wCVn3tAYVh6CEMl/AgoylZ686qp5Lx3Z3su0sHjDtL65GdZD1ljC+IG4OJzv
1i1eIQ0WG79EBLZdnEi4K9zvRq3yC00CasM+U0Y1U9AebSw7DYTw3tjLF5s5TRvK4bv6BH2CDFdc
Hrm9lSwi8uJhUgRfNr6R+EApJePb7J25nZxUuHzy625ikxyG/Re3EfGlKlI/UradnYrEq3bmTADL
N8sezy53tVRn5VMzQbGVVIthUG7Cr15SSHLvcZffg1uW71RRuWKrWGnCJg40NmA6I8916vFV5MXM
B0i/y2GWUj/bVvkpN1rrzfMSyOuWU3zNOHWfvYAPlQPNfB+XK9sLIjLhVeo2Onv+Hsd98K6pvd+F
nFXLZkqT4R2ZbIdZoTuKdHY2RTtfTU7q3oFVLvf2pIF/ekkMCA5mx6khaEgxhy/elDUGt8KvZ5im
M0pQXpQnSsfDLRUc/ad+bEhEzW5zLOzKvprp1bktYTkfq6R1H9qWro5xavNXwIf5G7/R8qDUaF+N
oGCP4L4JWmsHCmQyeDHOtsQ/Z52t7zH0TdcVSlRE0QtxgrgN/MuSDzjHDOCNewN08E0A3ukBMjq6
FuhS81iqDqJQG2TZOoPad7Ai++ups7MXtW59SUPP5k1bTNkNXd3y01iM8yMITqrwiqTeGSoL3wBZ
5s/d5A1Xg9uEaKMjNHkTBoa1p8Cwunexmp9arebDoM0kMnOIE9jx3d/dqWMo9L3lReVWESWhcaqL
tjoNbnwD2q+O4jGl4SV0KV2qk5MVtleLay7Iy/ampYYKOBRIKruoy6PJrnZTu20TCdFPhw7RfM9c
TZRDefJLG7vjlSnnjID5wuW9duaHvHHlbVoEy7Fh1P2/7J3ZdtxGtm1/5fwAPIBA/3gT2bNvRIp+
waA69G0ACABff2ekbB9LVUdV9V4P0rAlkZlMABE79l5rrod4UcvHscnWz26MfZMPJL6bm3Z8xUJt
RRNK2S3PCWyGas6PCt/yoXVyDwgU4J8PbQagm8vO02Kobh/6RfvFxu9+WINqRqUZm/Zu9mZw81U/
3DMtqkU0VQwEckHzIpCu+LaKNDQYrMTIcUyEoKFgLD8X000aV/fUnOGtaETyUQQ8/6sbdvvZXoxp
Yy6ZeeNlhXkTDkWIIqISD8s8jWwUhJFeNyAlD7Cs78pubPGJ8aCeyX3jFEYKXRXFaphPWWEl57bJ
oXMFXhbxYdQ3I95DBGgsNXVZXxmem59FBwfAW+g6ROgC4kh23vI5zRViYWVoDvwo8/wokUN/Kjx/
B12lwNVQhLu4a8TvORT5E3qO8tChJnq2+lw+JszGb8WwoNodO433WIrug6zH8HYGUn0zydZ4b5Ha
s6NZ6rEkswfoZiP961qp5ctiNPkSFUnnHmtcL2cjqaYDBN7pdhp6+yxKIFpB1nUvzH/k/eziL10c
gOw2DZYHdjYQ7yjJgXLW/rcFpVm58QaJjiBMvqhizneOxgfFQ7vHrTmCNZbQgi3OVQbm/wIVrTTw
7haUq9Bnp/e2CqwSFbWyy8hbaWCVqdO9YOUZdo3fNqfArTKotF5efKsdq6PynrrXIAERuKMqrz7Z
SRJglZzjm9GKg6spqJleMew7pWFwDMdCEAMm2N8YaUFXGRwzvGOIJ3EwLsNuDJABIeMfbuKBBLPc
KdxbVSJTpq8+vgaIEjeiDScMAo5BIKS01fjQJjK4XmGUfjXtsRzBUeGsIWmxS65KNRjPKdOyty5r
WHoonB3mlsRS6UW7BajJMXA3mBiGMFrZt5kJwmysJ9paAUMH5k4usnEU+vqeUGBkSXjrosqCG8Bw
IHgvTATGZma/O6Nsbgyk6U9BksgNUkH7Wg2hwzK4CDqSqwkxsb7RF/DclbZ1YKQZTUudbaEZiJuR
GRojADjsfVqDJ0iE/cEPhmnHGavcdx2QKwNuVEs0qb0jCg3HZQF02Gjs9rTgrnzw3cT5PKR9CdB6
aNftqKbwidCDlsOkxHyaYiZyY4C9UWW0zn0Rd5znBPFnD2VS+weF+CBSJrayuFdc9soxbzrTuhkc
UNLhIBCGAeH9muKDgxK2qPAYD51/JFe2jWQpF7wPi8TGVrb3BbbWY54SizHbLpAcNzMixdF/PcRW
779SC4jnmd7Dog0r/regMsa3qgncfVy0H92u9HdGHj7YopfY0BpzoO5QgTwKlrxkkw95elZtb5y8
WsiMmFVA3Gza3fo5a3t04TKL1VmMsLiIZ7paiiDh1nTkvsoL9z6mNt1bGZv16BVOvlcBM52t3a3U
H2gbx1s7Qdglu/6lRhd2N6kJLVy8ms6B/a7eTw4IrXIwFpibln8UkOvvfMuf2RX87I0CzZORkQcU
IEt8HNs8jhLgRwLGZW8VJ7dMrEgbVO5V006QPPBJufBwGsrXSS67wijUIzi4dKNwA548c6nvhqLT
U1Tb67k5Qv8LhW+6c5xCHNC6rzcBAj8y26hUiUsTpnqazDL5YBZN+cER1IAAoVaU3Yyp79piCK/W
wqNaSdz4ZPrtWG2QAdrmBZ01bYIpPmW4ONbtnNj5OR+IHdxkk5WNlJhhc6w6FHpf7Sr3JY3jYlis
gAxkjAvx5BZbmPH9mYiujkxyad84Tr/chh1IK5KctM6zm89pDYsiofD/uHrBVe54z1Cz1HYU2W2d
0VYrbedcAaL6PfNpBjHrLLEXeYjB/cr7SMaEOC2GjztFpfaWFBaU8fb6TmzAp8w3HoIWH1CYTh5N
cNJcZZdBVxqwH5u2AY+QnDiseOIqKy2C9PLkA5eFIL8lcCKsCOPWJpQDoWB2N5F6f8M44c2SaCzn
acCJXxQlTe6gp59e8sFUKqQFtuBVsuk3NFgBz0na0SkYgz0xtsuZeI27dHHEi93XJXOLGSIarL1+
jxJaRKsx02crUA2uDfT5xqkOfkD6Fp4b+20xxHwgNw4FZhgc6N3ggvdS3f+oi5ua2++dvs8Oo3z8
XA3SO7Zw3s6uQHhHuy/bTgl0mhVq4JWBCZHYNT/YL3JYo5ahLmI1sDhtMyS3tVGys5Pddgexrtzm
QbnLVtpTXoeVPfJaxBN/O7X+G/oaWqfCtW1avjbtZM6HPx4MMZouJVKI7ITjiGOdQdjZuV8DVmmX
xJwnx6y7zy21VM2WTRPs1y/O+fanUyldalMIKMcEJ1nhTy/OaLz3lrXNTtbc9J/XvK+v26xMmbmE
xeOvX+ofkNGo1q2AX/r0y2zsp5eCm5x7MwOYk9WKrt7xjCwlfPCk+frr17kIkn48aWs3tIM5GOWP
5f2MKS4QFjioSZPT2MbLPg1gFXtABnZlnQ33GOXIcp/C1CT41aneW5/wDVYVhAUGYiMO1zFhdrtf
v6WfJVTEgAjgpDRcgT0FINd/vMSjSe9s4JRx6iAq3JhVvxzsXNE7c0oMwQyG0v7zPE5cZzil58tr
/7d/9K/6R9zOv/Rg3OI7TP/nn5nvkbnpL/1z1uMSN0YDyAlg+Yrv0Jk/Zz3Ob7YA3GWiSNYzm7+H
lJFERiAfj1Vg2t+TyP6a9di/8U8tsN4QxU2tR/xPOku++Q/PMGn29JR4ophDmbavJXR/A9L4xcxx
o5T5kY2G5iqzSw7guEyJvhRTHxJ9PbUI9APTT70TYEXSExFghQEFrMR7KBQMmT1u5qrYNW6TdEej
bCzVa/tFhUYsJauZlnZwveiILdZI67ZxiXMecFHryKu8e0OiZ2sOFPQ6lWPj2FwyE6s1DK7DNG7e
UM9jeTRXcNoTgQntRiGMv7YY9ELt1VjusDIwQaIu8bRIImgPggkQqM9CE7gnm9luVOTZci+6AVKg
bfHCqtWJT4MM5sdLwtVliN3nwj7p/FctTZ/9noyCumhoV/VNcPZCMOUygMRZEuuTbKyU3GgOnPDr
W2LUUIPNNMKKUcdTtqGDCUGIpD/CT7ae6TG6777O32waYzzaU2p/WHWYUY0R9ihtkzAmr5JEUoqO
n59VhTwuT6dLdxhOdUBWLuWhDVf5BXUin0DtUOplOtgaqZZJGrLd889gtjdXUFvd9wXZV7sZE96A
axE/ulE6v5y0dx3BzVAsGm1AhxsvnOdH4tJ4zQDZ3FuZm5qQULpgFkZqVkJGsuqqBv57axdGfk0l
Q36qyuYbeAsTCvawONWZz9f4lwQtb9Y5nNUMKB2huOAT/n5BAfsX/TbRObxi1Fd4WkbQDOYq5UfC
sgnHViy2WCsKQag0R6UiezAqwY/QEAGP15aJB5lcsiSNyy1HPheVG7zHlHyhGJCwY7iRb/gJuMih
gnLWFlVqvjJRc+x9Wa1GQ22zfkvjkU/CnOrwZSnVI7ZPd49yyUOYHpP2vAqZP9CfDB3OVGSVAjUG
lc9E5033G7lrK270AtV6vKcbyXdaASwjsCTRGq/GTB7UYBJ/m2IwzjYEpXA3UGlzZUN7IN3pwmcI
HAuVesloDQ1BIrn5DEHkdDzpuYav2uELO5PmsQ6kaaf0qHB4hDMXuGmxUf2RslXkIJLPda6jPIuw
JAtu4hb1NqDTOMtjHHKOF4OBtssTfEVEz4w9fiQArdLhyTYJqdgwVcUdE1uj/DIz7ErQvuvYrknf
J0s4t2+jvkSBPRA16nIMDiyCdaJBZ3Ej9g13FGeEPE3kmLeORb46NfnL5RbODCJcUdGRMKgf9kv6
euxN8yNqNj4SJZLlfqYPc1+tGJYhV+o4bI/AQfBcfHADGcJ21JYBN8xICX9V1h5/fHkkxpLwVOZF
fHgL56UDvVdA+VbWvV0iZTtXWxW8kew9RzXEd+cmvNsWKW2zgYAM8huMNgd4sH47ZJtE0qYuithL
aLdvwoD47hHogMjxPJhwuBhA85CDPeXziSEBP08CN+xirqwgDlXR6ZIoq5oyvF47naaAe4pbArg+
PM6SfkcQjb5M7Xt6txCYjR4L/w6hJwyosvWPntubNJtzghA67Fm2So2eM0fBz2vPPfkjq8Rioqft
PGHYyXhDq82KVYlGpY+LnNubSyRcBon5YC88y0XI8oyAGONGZZV8H4fz5gm5ZrDNB5YM04yt58Ft
Rz5BAgPgLXf8I0HP7q0g9egYwmc9xEMqnn2be96DGxzvgxTJ7JMMQ9c5ziNLpM04E8dawR1lhPBP
twhhAWqYK+kISQNramfXFTF+VYxZlTFddhgdoRVFiuDfUmeAy0ywNAMa5p5iQs0NDl+Ry4rQkbha
FfKEz6gAn7txge3i0nXbYumDVVvR8OOgiRN+1+gAQ0XDAruXR3xtRl/1uUIG3OO+b4npnkJ95/hW
2SxnJ+/59iKJ5RcwahnmXJe7m5bRM/ib8KXnmJRfOS3B26Plk+l4uecdaGkdfSx+5khw1kc97ns0
XbMpfIFVq+OnTb2NTMrqhoeJCc1Mx0KyvvUSwmuJWZ37MdSpfm1HqD3tVS7k9yUtlxY5wa2vuJXc
OOjHU8701tgg/lX9roXFdO94PF1lSZg0GiU+XptIissTV02B86KIOKPN3bl9ur+srE2TkumgkDC+
WJldA3xLkqV4dZXNOgECkjdqTSo7oKl238NSEaA8dtWDlY4iosf0pUaOfepbbcgJaFCwOTNOoS3C
se8WfA4LGX5wnuAAmha0h5QJQHonlnQ5svzYFXHgyUgJQZwKJLrIa9bwqqoluWfCj3Ha9TILy4c1
L7/mZlb6AX5jI3lhK+2P9eBWXKLa1IkXqEFuG57JfpuyxOAMVAJrjN313pemrl4IYu/PYTyPiLqX
QIFu92zUmISgNqHeiKRORsVQ116xxwT3wKzMmGeXDNW+QxvSWdZw6yL8vZJjmUSTTl3N/I4AVrJU
f++w/xii6a6lTmntBz8yfXryClveJQVnIBBHpmNLdnLYV/G9qRNzwnB4rQErtDpPx/B8CCuQ2XKi
dmJsu+YrmHso5OR5MQU6oWirWFUhe6IlJGjZNkexbUHQbREErXXkk9eME6pz8qhtoLpbF8B7plnv
hlOQl1ULzEY+0zZEw+rs5il4eBBjUDBE3abLfvEQm+HGMzJUz3JkAC38NLzCRr/eBXhWzzIP2eay
uSNdC6rrplLWB0ez6g1Nrc80v97XJPvScihK0qDZJUEO6N5sZwxL2Oyu+hm9t28nSP3was3vpdPk
Hxa/+uDkAF6vyfx0HtAA0PcfpCLQcu3DfUDA3jcUO+GnNKCJKhXNm5WbDOW0n20DmPz7hebUETnc
tF1mSP5VoKH+jgMobrRlfhP0sDpu+Ly8L/kQ1Pt1VDH7eGbukkx9QM/b7gsGUAc/Vr8ThatDhfxP
dEeWx9QFCGKVYN/sAqGxGNz+QXJqovyp8djP5BOgpH42ciyJgJDkTZCl6wODOjdq/LHCc2E4hzic
/Os2zBAXdvK507aGTX+JRZBV18CQwElWYISPXEUgQELdcIZYYZ0RRhlMTRt5KmD5Xzc27Uo+tJrw
GPIYZhKCwSF2AUS7FUoSKxYU2Kq4d7p861N1Is+07tgEFkq+qd4ngeGdyp4MCJDokV3b9VEYsj8E
eoewFwTacxKOR0bFdGqAGyE5Z2CXt314s+YusuwKvFBdm48FZOjrhqCvD4ijjWuoqkRVGJfYCkXt
+mm4hFnESJPPA7JNOidD8zHXLQ5mGYDNub9F8QymI4CtZRu3JoPQiJ3Xp7vr7LHELPu8KaqTIv7p
HUDAx9noUDFZEE2iqe8lUXLcNpvFx0ey0LA9mDqtww3I7WDxT7YrPb1DnKSketTulzYl50MwC40s
nf3BamWdlry332ME7d02biT24wYJFmIQKkHYWdtFp4kMHb2wuGNFYeXvq13WYKs1MuEfTUkWSZWS
OwD3duGilZYGSEHA2rS4FLGJSC/o+ewG13ycVFGSWOCW/aIZxivT0Ax+CvZFLL3QN1Y5AQLSTCDi
/7rtqjlBIJlqMvHSGHxQo0lCOKANFqY+wy3DeOzFKCTo98WLhbfJNIuoB0qEvK3b+V7fIF/gucjs
Qb20XlCeVs0zCjXZiESTdcfEi//N/WzvaQKSSqA+kcJ3ISNl2MvhJBWjhiaFmp8E/OUW7qZ8NfC/
XJFQf+MVgIDYvOKnShOYQiU9nC6cXWCHdBrSJC/ApqrwoIkY3YXkxKoV7oFIa8JTfsE9JRzc4rv4
goFqcQZs5gscKr6AomCSKk2NUheGlHsBSvnf6VLigppKvnOnEhef71uQVuy6YswZdwVZYCd7sIlu
ddWZPX+OfgtzpelWxOZOvQj7nTtSg6Y97m0qWUkh4k0Oe1NGvuxyNq0VOZOA6kMtCv2jQ4LA3Iz6
7NeNGftnexmDWtdDWUWXyELbZP3UlPInk85436VH2EpsmAkgMz0kIabUn7XbXdZPbVoGzmlp2EUZ
azeyOOONmR5HZ0IrkU5Irk1zoXhn2sw2DSEyO1xipxAoU01gy6YEiDV7qddHzzo0yx78ZszhrfB7
/KWoOIYv32vkrMKyOq76UAIAE012rJNjp3yd7/W28p7V9K5qXGUFfEm/pSD79cfxj60zS8cVuWge
QbLSnv+pUTWhbjJsIyiPdTxVRPEt8yjhhBQtu79L4EhUExy782bZvVdOsTx2A8pxMnw4yhLB9lgh
D/8X7+ifXSCE7qhmSDCy2E9+bG4YbmesIxsgCWwG9Y9nePPjQG/lRdKrgLdm6HMckYryC+03+4QF
PdhisWZOqy1BgFFkqw8TVOi/fmP/0NKzHJeWkHamCp8GjP77vzVdRhKasxYPDXg0NIvbqmns+XV1
oNJ8dJaVBHGnCqljm9otC2+jiPM7/PoN/JNrBQgZW6vl4F3lXfzkGlWpZzUrprOjO6NZ3YBpSsg9
D61YaMVlmnBMidsDMdNpcjW08VrvWk/Gt0k9WM+BOVq3CDw5j/z6Xf2TjyUkkgPplkdH7B86nbU9
xmhyneQIppzj3UzduJuzhtPMRFsFMYqgZh4rbOJbY0r+VVzf5XH9ofXL5wHhRP/i8Iad98erUi9+
wYBy5TNZSg7ROSoqxuEAQKqcC5Iu5I0wPwrs54KkkJOlD261w5AfrUfX4nfyFgBfhDUMSXocdO+l
7ZI6/8aEgNNvreGTv/64hIZF//iGidBiEIfCmRZi6Px0G6WWQZzg5BsHOyXHBsvSWqfnAMwZj9rM
csHCH14vIgBqWIuV5slcpawD2CnWpzn0WJ4SG61Q5K4QzAi65z9ZnfidWPUl2V3aQ7bQ2YCqz+nS
jGpMIEaR3QNi0W+nZJdMXX9cl4pXdwVJoaDxlokHiwPBl8sP+99O9L/sRFs2y9b/7Tm4/ar+5+br
nH3+0cMOSpUv+8uKZOMgwgetQx48Ws7sVH90oa2LS8n2TAYebqgxsP+rZ9S2I3wAYSAYPvia9PpX
F9qid832xxqClV2QUfefdKHdn6Y7BMjx8i5MIo7NmMV/fvI6QAir4lm57sWYLe9O48CVqh1/IJGJ
nbsON7bCVbAcM7bQyjhpHbDbQ1bx6yOHRfPAbHT50jNkriLDbN1ozjG9Xs3kRX3t+tLfZgDe+7Xj
qJmApfFoMdM1fGKhW8HEaXCjaOWXEjEaIStLwvxpV4DlScM7MzMG/2Eim96yWQKHvl2e7LqPGeYp
hIFvJSHmGQ5qh1QXotYbs67OWWCoaA58AxlA5S4U9slKeZheeyDS2uAJ7tra4JEwAxu/vVURF9lv
kCBU8lky4bN2ASLK0nzNOn9YxwP+2gAihjSr2ryi3QUcfDW7zymF/97v2uWeZJwaUPuicr7UW4z1
97Zmbn7z3wfw3zL9MBBg4f31A3j+2suvyw9K4u9f9ucYyP4tZFfzQ22scUO44H89gL77G+JeG0WB
6f+B3frT8cNDxpHJh+5A0v2Pz1/wm5YVmyZ/w6Njspf9B45AnumfdxITJQWoBG1H8gli+GnrE11f
V/bo9sdwMtDiwKAfdgxX++IqRYVwNZtI8Z4STKrnhszxkXFNPTykrTFVWCQspE7kppTVBlEGypF4
tDfxiAhXtHMC6yl2sgf6dOZBC4E2Sdjl0Tob6jYpLBQH1hLHz7Oo3Y9ePb2X1hIRC109Tx3u6oEE
gAfZh88NbgJSl9Dz4dgpY8jA+G82PVyLm1FpCXGQB9aj9JD5DO3Aiaawcg9BYyYe61oVZ0li0q6p
AmR9egZP4gB4ANefb6u5kVu6bdZjvApjV0kj/CZFjwmhpSZTmwku4ymZcupZdGqolCdr2K0Kd+Lq
SDBe+oMqVtSUvZ9+4voDPzAkX62sqT+5qEpwzVhkX0V5NZ7WInci30YDt5GukmJLz2bBAMkEK3yl
UMd1X5eBSeQ1emuvnWADixC9p4mDfFCyP03GyKsTQaI2dY5aRmZDGKmssUdsJyGkMWRzpD4qSWoK
J3wCAEWbGG/jaLtP6KAqZKjMv677QIbmQblWSaeeXhzyhtH62FcXK/lMkw8ZRjrfBW1pfFtTpYNm
uvgM3TL9YpRyvm0ZXh4u70/qd8WdrTm0/H4SRLnUm5pWdeR7CFv3Zj/WB1jFU0TbcN1nBMjsZIAc
rV4nrcCmpiO11gLwsxmHolDXxCim6TEurWI9ehKR3j51/YL+9mrTK8nj1djUhDCeV6c5Tb0zkDaa
T+N+yBLxsTXMwNtb7RKYB26V9TgOFfdC0BbnfJRyy6tnyFKkm+3AC7lPDXlhL71hl09p2y8fuzaV
1yQzhs/5OiE5sUXvbbuqs8+1OyZXceekr/nSEinHMOfKoBsU4TKnQC8GN4umhh8yX11j5zJKqg8I
WlECu92gaDSBgZ7zdn1bsbAfAgf6JTgo+5vybIUOqq8qvN4MUXV+aJ4V+xCqEgzysuF7hYw99h5Y
cyVI50ZGQ8O5b/ycCr2Qj3EVLjfZqorI1o4ryKrxTeUBc8C/q4IDFndr39OJfim1X6sKoPRuCDnD
xjUPWRUcCDeQTwAXPrpDOV5X9CtxoS65zn/HDpaPGIRpVZU3VRKvQyQRTOwz7SFztJsMRQkSnYvF
DA1Kf7dq3xkwyepBai+aWhZ0vdqfNiZs4Zb2rFXavbb63rATobOe0T/SFipQRJJSh+Nt5py9oRuM
1CvWjjilvXGOdskxdM64qbR3rtYuOtEMGOpM7a0bFS67rrXlzaiddzM0kqtau/HopYrdROuDf+hr
u15yse4F2sVXhhoFp7S3b1px+cXa77f0eU6iF/AtzuTbVbsC64tBML+YBZeLcdC8eAgvdkIj19bC
RLsMu4vhUE1WSndmotVsFPX6AUWpuVu1S3Gy2/68mm3zglB2OYiOsmqHOhd+aY8xGeE/biOY8CX5
KgLWy84ea7RbioXC2ozwVraTh2dSxW3zkM4rUB9+fvvkxLSjTm3VaNLbmvTnESkion5vpEOggoIG
b61D3s1uxCyS+rTm/brto77E4Oxh6eBQUOJbYLzEOYbIxYUOC0x5MxceTWqvhR8aTvOB/Ls6Ukv1
3lB77PpsEacm7vzbZhnhFhRMITdYFOFTqBnPs1+DGEIvtfakfxbF2a85WNMdWR+EN7EqSW+Miehk
ZemKIf4Woh44lw1PKFg9i/QR/RTRXKJBurJG9aoKtp5hsqxOokELjTEFOWfj1QdiSPpTW5eYvkEe
ikcyrngh1JozmBjJOyk5kt3AfZyg9SkjrG/Ztpdb2aPzIQ9zHXaIGNabPiAU4L/l0r9TLiHQorb5
v6ul/wdmqvkxruL7l/x1VIGagMbLJhiCM7iDvuWvowrUBE1zMiHoiCCEH/TjUUUrwwLbv/wN7+FP
c7Q+qsBg4NtxFWFl/SeVkhC4rP9+5jaJz+Z96ToJTAPV3E89P+CJEpScp66trEUnoPH+eCcoQEAR
m1foT3Wtnn+v3At4vJX5OlyK+uJS4Ivv1T5OLx7/Es5By0HA/34uyLy6ld4QkeWWWaBf1OzUe8dW
nLZrIiWPOeHaRoo7Vwgs/f1YVpKzNt3zemhv6pJom+00ZSQxsOPV12iS53NjVJN5yjNvwSJKnZXb
XYsd1PtIkTIdVDP5SWTO4ZZs0Pb6Ai1H5TDiO3UL8ZzCtKsjyj1SbsNKy0iCnpGksrUuoexX4MRe
SUdtLSamtq2Ii009yOkmIxet34l0YO3uJy08oAttloeaHN0DjMASx1rYZCeP3Br/lvnZlEcShP6h
M4A1boABDoehL2COGohFopRm4bFFPb3P196HkmTUfOPawV4GTjOe7oQb12+DWixcqXjSDs2QD9tU
0pUH+bCIOZLJsuI/Z6aYu930ceid5QUrr+9FxHO2MzSaYIYq3bv8oE7MSO5jXObdtS6QDlKA6iYE
eNrhEeos+Db9tcIx0W59x1c707PpK2eFck9eLP0X1NfztRhUKA9Z7nTDPpW9ieCFW53oD1IcHjqv
YJZh1HiWhzJmUOrOK13awYdRmOdGRHrr5G+gmfXN1hwdd9N6UwVFKE4Z7kxIYYVSaqcGAoyqREzJ
fhEDWxubCOdeS5bqmx9n5vuKG3BfuBr6VsRZvzMRWr9X2rC4Z3bpHgjebp8scg6vCm8oPzYm9XJs
TsxYmFYOR0zGibkVvX9XVQtSDOz3O463PrqVFIgklM3ZmnZJgtyVsOZ5l/p9eDeThgTXvx+jsXOS
c8qc1t80dlU8AdmBNeWmI7lhUNFPAzTL01D5NIxcP/6dp6EnGzm3wk8xwE+4Q3KYikMydIJ0oWw8
KQ0TFeXkM/aAyvgUONNnU7nGdsLitWV+vhB6Wi7ZCR+FDT0ygckYJbTtryuvdChd3eANdak4TDKF
jwpr04JoMKHYJErNsLcy7p5dp+xvu8BcP5VDBQmgS5YXwl2qY7yCmKKuN8N800JN202tIe+WZq5v
O5cxB6KVnImumLR5QxZQBpCtffAS7DF6yznVRMe8Dl1ZzZtgiMvHwmlFJNeiPUxIgwcoRhHKFHCY
LgFsD6TTjxEpEna4b2oHalmA1yi+atsgR9c/tHdMnsM9Xuvya03cwqkjTyuawRZvpnkJNQHtMxN2
Z4snSzFRy2hklmEYNY54n9XyyhTLjWroT0BzJ+H3xZbgdq4jAuYubUfvnmIKhDqwNNcbl/57y/K/
Xbx/0cWzeb5/uS0+f53f5d/7B398xR+7Ymj/xnkBySci6z9bcX818LzfuHOFj1yZBENwIv+7K8IB
Dz3+in66Y8L64dj/x64o3N9otLvITgkvu2yZ/8m2CHKYvffv+yKiSZc5RugLuhGMWy775t9GGri9
jKlrSEpWnehfJ8PxN8S6fw5mUd6uNKp3qWFhcqua4tFXwQ2TFZBwU949tY3xxJhPnkeA0psuwH3h
NKNxWmLbiw9Tk6f3xNQb76Pvg+Nmk+2OThCzEECcTOR9zazZfnCcjM12Y5BZ4J9Wqw/ELccLs/kg
mfvjcyPJrrE5Ew6wEoK2R9YRmWgCsQMWIQ+hQ9wpZ3OGq4mJI6pFqNR9KAOEKczx0DJZrGWzJzad
iMNh56cmvpe0dER7HhyCmRFG1AWKsc3MMJkYuSpfrbPfLOLFWRIJpXxtrAbSthPPtAOEv7gnrLeu
SXDCkvn5M5HyBtgAy4fgs00ZTb3ndRx8Sbwc1RiHSSZmevE1J4ajzIVNyuI+bwkKomV/KOZGXCEj
XiUD+JCI9RxLR6Qgysr9BK1w2q144IJt0ORYppr2bUbJXm3K2h6oKOZgp4goflsm0A3MXdNjJrOn
BIwfF2vMbzpCCY65UC95k9mHfFB4BqswORIiyQyyq5L0NZsz9HEL1j3sFjeN01+lahxfZVLV0VjK
e7uagX/XU8jpJvE+D3OsNv2o3lAkEPkDU6+Y7VMyFy+YQrDohlZ+DgLnU5I1/c7Gz/FEj5ZuMNlL
BzKPUFHVjZ5fqoP04ZgEoj6IMHyc1uwFaMw3wtKGq1U2ahMWeLvBwkXVOLw1lTxXU1MfiwH0H7PZ
7bxWWN2hQbC0mhySu/U+TTiHF6J44TzGNIwkhx3W369eVnscqtf4XoWNByQdXF84gviUdrwtSEw4
OJODJGqlFOGESBE2zVGCnplwBthv8Vj2N8GgxM6n833ymyzb1/PqbkYjSaOV+dKnbBTToQLD/SlI
MfTM/bLs2s41HqlfHPbF5CtMxubONYYn8jjmJ0jc5QHVEDHhWZsda9xHmzHDig4XkSkV7Yr9QLf9
xLqQ7nsm5vukcvErpUZ4mDz1tXHRZhBOBdGEtWMDmSerI2K+PjW2jnlxyTZmfoXP0awkxyTsy7Ie
kEmshrdxzancMSNEkCvmZ8utzU1fFi8ocU8r7Y1NJVtY5IPxipnSxHc75+e0cyEntk72TfcYfx9X
nzwMUpEL5UDwnzrPwdZpFtfVVIxXnjfwxI990G0RLRnfmsGjazghl3fxBAV4g/t8Iq9iqWbjKApz
fCQVTflPpVO097hVKszhcZ/dtoHw9jqheRf7QEtJghzzZ+mRCD8gEEgozxpxrsekp1ywB16NG4vx
HW7Xz2PZ2ZEZT9N9rgp8vRO3RRJOAM6DeV6+dC2L6i7xneUMCBEJDrWnCg8Dt9asj97mHHW8W41x
VcM3i2o5I4Urposzj2P6jTBGOkOBCjvAoiY0glsRuPINb5RCt5E6nKKtqTKv0jqsDiqDIJ92hjiY
AvR3V0APX3LvgPKUVWKmJ9SY5AC5NtWy3a7om9vO3sXhioc2iSlKgvXjzNzzxc9a7OO58c4j9SrW
zKReKppd1ZHOZXTObW5irqYrkNM6yb7gce+3mWizl6rPARF6rZvdiH6ZgDSB9NwCtbHuCaX70JVk
J+CHtQkqc8rmbIXDHpPBdE3d3z46dmg8FY7030XlZiTYhh3EipDW8JjgxqS9I8QuRsm5J8gJizJx
A7shHkhyGoYBsnva7Pg+YG8Nczn0+qmF0+ihzULPF3cITQklSw9+Od3jpM3I75RHZYFYx5KL8b8L
VhQ2sVc/gEt8q8fGPUKXCz/3Alfn7KSKMwE0XDsYUKHn1QYuprET9nQCjx5si5Esrc1gtcO3GLLP
LjcG4wp0UIqYbbS2tbmifW5matUk0GA2i/UgWG4zmi53q2FON0tGvVgvI9OnGu3cLKnYJ1+Mu8ER
ySENnXljKhFEYZ6Pm9bqD4uR9KzB/5+9M1mOHEuz86u09R5lmAcztRYO+DxwJoPcwMiIIGbg4l7M
T68PWSlZVcrUql5op11FRZBJujvucP5zvtNdg55Va7HmeROQDMKBOtVHkOswJkY03sQYH3sfTkfh
U/NHzI1rV98Eh3aa9trcYuKEhBFChdWh/wbVz1k0w1YHuRr2hqZFJDWxhFUNznkGf+o5yPIggic8
RzT/BpHq2iOABywbmvieWu+lyrxmuwRjv9OVwHk/BwteRPpy03pKd31fTSetaH+tOgsVMv3ZmErI
vePaJGV69Z3JyeQCa6fZ1vpMMDTrdIB5jnvQHC/YtALa8UDbI6YuhEDw9YRXi7zcmFXBete6Hwul
3pvap/I8LboPsymKsyNinHozjcWxBREUCd248BlQe3oe0nAsim+gnsFuEstHIlZ5cQlYyyD5x2AX
cDhw22Lpxyv9BdxvDPWyk/dxYcZhSj/bbbT9gc0d/Bi8eYiizjctUr/tLit3pcOBYZjstwrQbFgV
qn0tfb7VIm0CL+A7viVOZ+p78iJiKEHloxrTe/Iu+UNgNuKo++ZyGYqOl8ErPvoqBus38HSxSg1v
Piah0O6sFZxQo97iL8snn3Xdzcovs+5MsMxzc+ztyt3lEERCOBz1TuVLdTENc9x2M4nUwZq/VBpD
pWB6BBSBn2HEIrrVgZ+9Kt1c7guL9g52U4KFm9TrJ1S9QvDjD12Rv/PYFx1FbbX/3HoOX2vp8xMw
66NbTmOolUHy0HPDvHe4v717ufvkuO4YNmVys81GHazeTyzuIrnYMirihaav0X6heZBxqIPDDGDS
1l5i1wQM5yW80wPG7qWFgp3hdTbCpDF/OWBhqM3jfWZ8ZDR3g7F0Bx0i1sGbHP9jLJT+Div3Zy7i
7m4hhJpvByTeQy46686p3GFrLDmpXVsX3cCNcw4DLLMUnDgOnwi9esSJ7TziSlN6yKqpccQwuY7B
uSy/lbR8e31QE95Thm+rQVG6eyEMh0emBkx8gEu5cL012eYpGHgS2dyHXqdfEKDyH8oN9K86aU/l
iPEvyps0CdvE+lW6ynmq3cz8aSS5VjE6ckn64vOajgK3EWngIoUuh1g8/dRBfEQADdTTMsKWjFk8
r8RfADTU7v3i1mfIIZ0XDWwH08HQlpyPszt4v+LEg49iKu8u6JzszRHSvhrE9SNZjeXWySyBo5gY
eSRbeiKB4TSP0rKBVM68FDeSN1i39bghN92JHgOm9LsqGiY139V+Vu6xXee72Bu7nYE4txX8XGg0
rrbPQeRW+9YrszdWs+KNLa7/UaKrPxV5Fx90TIpH3UEe6ePWPbX1gHE20xRa0eyO5WtiZvl8HjTu
78GSYu0mELMSsgDpEiUNTkwmBxSgCWoGapiI3AFWHbF8+dBR2fGm+0v/yxHjcIBuAEstz7s7m0Dk
S2M5EpCNapCCLNhqReWg03C6Wl4D2VVNzvVBjc8JJEambI7dB9ESCAsjXinmYZvlPA/nwLeragsF
jfrp2F/cHwnZDNhh/sTO6vd2wIMoJwrIpItTyS5s9+ZaRfo+eCNGXszDT+VSk2tSZMWuVJ1n73Hl
1Dtcs9Xa6DKVtHjWOinhPPE3hM81sAvVWL3p8QSTh396mCqWV1kFTwDmaw5hbf9VV3UDj8jLd263
JGdZcyQt6wGxoauG6hkATbqxdM/cj35VXPIGV/pcdWlENq9E21lKhqdSOLuRDukHCm6ljJyFctZ8
oPF7yA2mQPXC0MXM4TV4U3JvCiueH30vl83dlJB0igKKApCxQp/qAw4LFbWHhBwwkP5ho+C4ma2u
isJrR/sJy/Afjot+puFbKrh5aRWQC1v9GeVkayGl5phrW4U6h8zGOjr5Jcwj5VqHLnWdN5I6VR9h
DyExA3NJGF9AMuNI1/I4uWQInu2Gj7DMt6afjJFrwsSBbe/BfEk72VyGToMzC8PucWox9FfgxveL
Qw3T0M3aqR2lOEo+k1HfWdlF5AzyYrP3vit6TH7q9VqCKTPo7/upEs+qCOLsHVmYqiJyWri+YQr5
alloH6Ti5zcjzuTg9hVHcKNLNbBY0nsFVqdvEWAXewsrstgpUy2fOgfr8zgLZ1NyP0a00vcN3/a0
kFEE7ZOJH+lkV4/jaDgnAtZjiG4sIic1CMYbaWVtmf0RcddpNNDbFfRdDAYz+Ly52XZbRQw57Bco
J9W2myZG1bWRbxP2Og7n7bydTAkOpPSO9DcOUcPF/ZHm92AnC938dOwJtEYhxSamDhfYnvCxsjbp
PkusIZINUU4rq1zeXpWOX2WgDXumL3fWlAa/qOu6G/hJqHbXzVCY5nxoMd5zlOqTS8GVdiJfaq8F
sW67E8HkbP/glOH2K3XM1Fm6HeOKwFPJNh5PWvGhONNv1mDHQctiK9JwQoKQcms6Xkqa7QgdzmDQ
LWvXxDYCIBiwu85a5kcxpoee+uHrhKMPOHZtSU7gWrkt5zT9LYRrX+M4y1ho2wQPJl6AQrHwQ5YI
5zItQ/oTqq0suoFNZ5wf0k4PbsOUAPemvvBQuJmzxXfNgqkaQH+6ce/7IKIUk4Em7EXyqTyanmso
BGt9U+vfCrpqMN9hSTcASm0Q5Kz3JDA8bE0KabHK0updE+q9tShjTwd/bzuToRMkG37pGBQOfqYv
x5mcLq8fzMLN4IBPmAifUtNK3yswUdoslvITn0m6HXi3SINMP8gMntPEj+alBeFf/lD5sH7eAFlu
+45kK7FRawtw1tyUWRCf8kw5n4Wa4k2V6G7ImZlR3Mr+KrfYskKAQFN7aWCl8GlR3t7QC4+xoZ1d
yiQp7tEfdD3q7an30Uf14aY6zttE8MyoXeWfyVfiGLRtiXsCKjR93vrvseaKBnhkODAVYRirteYD
QjiKgJAgV6bu5FWA5nVKLQCGUfCUzoLeeheMtKkVJyoWhoelSBMCUO0X9zWOYnBfgKcveXWsezEU
eEnU/AZxljqKYbxamDBfOUo9g1xpQ4+EzzllBB+208LBsUkp8ljW6sxek1E99B+B0V5HY7Y2GPtf
GZsUYT5QbyRckn2jY/lv6QTdk3ASdWm6P4RmHzvPS1M4NFcX5rme00umMZsQnjrMKn2SLr1yrKSM
xjkd1YmgjKEx363UKI/WUNu/YB9JEv2S5iutep3w7n4LUWnLLql9WoxQPTh8TwLnxOJWj/goqERq
ktyIOuHHH4Pe02I6DYNEoJjHR9JOCzW4fkxDKwLEuHMUZCsO/1Rg2uXk7IFlBI81C1ZH7MFpQE0N
sdcz5kk7jSeh2rp6IU9UW8I4yKjlmJM44q0S3rXIHXE3MKQgCQ36h9KJIgPXh8uUaItfGmrb66m4
kX/3j/wP/qqo/W8zMR/tvGHxIGNzCoRenGaHzZUej59Aavp2D6sFz6+7tox62EmdcjotmUfGSTde
JVsSYH24Nb25aoGipqYy6D0yfi7lrVAQKcqlg850OAknymRJcCc5jAcaxg7e0H4k/nKa+MCHuK9p
a020axzQp7yU8GAZ2Z2EMXQ7jPje1ivc8iQc5D/m+gq9XLUhJ1MzjO32IpPhgUT2L73K+MTHs0OR
d/3Q2qKOEGY8EG4FaBqtS/fcXRAQl0q7G037LSNSde5iTUSjhKGVlFbNXF0k5FIq4zBhUY+k06sj
JkUd5aJr8BITfhnj4KFn+n3I4zELIbd/FAk90mY3WzsPzDjoHusrdgbjafQBxrjTPMow75vxt6O8
4Ym1z9y4LnZJgo39SbaIUbTyhUasEUWWvobOgmtoK/WiOARufYUdRRncYtl9ZGZjQE91YlRUiOpp
caJWJDSCpSFrNYtPZTTNuwOuoIpoIVh+FkyJphA7mPbZuJW8A9ynHXI2PLmxPG8i+JLLCxWKZojn
NGeelSXUpdK6aFXz/MU5i0crEdVnRlvqXTNaMV1baf9Ty9xv6sRnwoiYHk8tMvTDMtkMWzJvrEOR
6eOLPzn9vWmm9nKTk98ACfCqZo8KWjEx6iwRLUuANQiQtYdHOZsiYUIvCakNF7tMmCn3hVi7GZl0
oDKzGRyyeHieE+eFE4Lz1MYJfWnt3B14DiiHlwpnRuC/jgCjNlTmmE/MN+E1pfDmDRV/VhO5YTJZ
PoRfk+rxkku6dh5NDjUXXGxq0wL0OHOG6KZdQtwHVmbm9kQgWX82bge6ep/EkB8RiUqoRWhhnGkq
19jUXG443sE5IufkNvJVCrs9EyDzScM3XkAbho7GN6+IpJl14Z0Wu8C60S+rPw98Azfy235561eS
GY8xHDkLgZrQZj2rq9WL/uLx6SH0KsZuP7Z1dlmEECR8EXg2newTTkyAgvHydIB8JRSHsGKVeScp
5H3AGyZKUPR5dxA+oetWm1oOrb7t1zAyyyEkkjA9kSbvEJ902m+J7us+74QWvJZ/lKmnSU6/TxIn
U4SmNj/OxTDhbOJB2y5E+UjzKi7ek8kWzRG0EhGumu+R4/WWEcHDCnvbLEzGToKZZuSIftwTjW0f
mJuab3nOCTxy7BXHLB3jXrVrGqxsB/9ROZL9lLWsuS8XbXjTgJKfLEZq/WbFUFzlrHVvBe6ym16N
eHcERkour8p6ULBqHgNYQXQPw4A+a1pqfpEcKU6d8ocn07QQQ8E88pSC44dAVTl+TZBfpZTPO4pC
OG+02bH6EVVwY8kgyW8o/Gv9ZiCt8pwb5uzsOnd0eKernLY7meRwEtT9kih6W9xZ4CJChnoGpZic
cpulsi7T+bukd+4dGCkHtcUljIzSIW9pwCRyk+RZ+9a7TrMbNXbdpLHZzPhIRVx2sq2eKKiFGl3y
G6TRs2SEexxGvdtiTSguwgCAz8ne0C8NHuaXLieGzCpLLiPVQCS50o5ZTjrtQRStuJHc9g9VaiRb
NSxiPyp6qy0BOgze+dhdfUjzP1BvicfSj/Osc767yKYdd33H6R8500Ol0Yi6p7DS/SAh3sgsI0yE
qq59F/zUBoOrg1HFBzd1ukjDQXUNBh4NipJS+pqtI5lo/76e3Ok4zs5wcjVvwY4Xl5ENFZQPTeCF
6M3ypEjGXemhKS7kQ76wwBnbIZ71Xe7Pn8lc0T5oE8+K/RxZ0YgrtDI5v+KUjXeexPElTKbCGh/0
fTrgmBok9igQCGg2TVHPJkLbEqXWZESuoXsbAJicZfVFvmeQJgl9pcuBWlQXa4Oh+nvfa9CBDcgO
EVaPoXycHHDdc8pmkztrOTzBm+KieW00Ooxv0FgNThpNujMKH6tFs9ycYuH/1+MHZU3z3UiojOF0
8Roo84eVsFg7Wr3NbGuJUEo+AyBOmyBh4DGC9o6Ir+tR7WnNzjQK+zBC0aLr8XHxCZdiywe+3usL
fVrLnZVmWCHz9k2oNr8HTX+INfPAwarbD4s9fGgTYxDT0n5YOrUA+sIJecUN7AWtP5vJ7z8rAH0P
Y98+QG0p543e+CuSTtREv0vtzqcGB2y+mR5bWhsv9qD9sjWvv/5RPSpZ/zcZYzCEnsD+0Y30ZyfV
dBkEdg5Ztm//38z1r5i5CHasybH/s5vrmtX1bz7In/84uv7zq/4cXfvB31jXcbw7pKuMf8qeBN7f
TGu1a/ku+GTD+QdDlx38Da3NIiXnMPU2HY+p9p+ja9tiqh3gojcsJpN/eOn/C953BtV/SQnqXLS4
5Hg48PkBCbP8xfxu4VqvOvAD51rXmtV9gQdNiyajjg8ZEUWxLWyLw9hsDULuJo3kzdZFbfw9TSVe
8goMGuIv++c008zKtmfly9u0lLb9ykNsFdGojK/EN5OXCuhtmCWIGtwiOjCQSXe/jGwf+KJzcv9N
qnlX2nCovB/cKRB7aoyLA+pDDXEAD3g1OQ+l5LTHUhvPZ121gDpt1+wuQx7Y9YtVxL13UcvKxOxL
d+yrjY2t/1e+YOTADzmFMfNzgsNit8xqjKgImyNL6laY4kp/H3PC6xMbW6VdCwppme9iuyFXv3ql
k7is6ElkHIwyBzDnxUhnenTSsV5CiVzmHokfqV8e6/eTa/fmUXkcgM0p/1W2wbyFYE6cUgfjthlo
3dvnZvbM3bW4d4nd5wf+iXWdwdZUEc6X7AA7v5MbiTtw2xnaJwhJDkN6Xo1HqTwNQYM+hRbpDpuz
T0M9xtbW2RLCUY+GXjrXIVhpwF3vGcce2mJz7pYAwk/le09iRfzJjlQcDbudpUW5Ek55LpXNEd+T
cf5jGGW61QhuhhxqPF4DMWxahHIQUE1JGNLjtewrZnomiUggj/M8nru+S/xQS0S69TJ3eQT1bRNL
ipNKHgqDQ2In5xH0wEhd8kghgUcLGnSDuM13PvmHgw2S94dg5MPhRGnLc1CSj99gafWyg42rvXzN
pN/XL0STPIpqe4xBk4YJrMTNvl9j07o6psk6cqjykmrbT/iUEv+Xx8zScUpwMMpm1i7s2+LEI9zd
mCBuQIw+G5ZHqhncbZDaJTUYay4pc7jV2Q2NbSnOdWb1nGU2HIwwNSuHSUO5xLQzTD4cKs17LhAE
4f0ek15enRmT0sIZFsWIAreFi7rDdHyqYprT612NEvjCEelhojWVTDA/YYKKu6mG+d3Qx2XneVm8
i4f5CSqOOrYyTbeL2+aXttL0o8Aetevi1kQkrjv0Jy6ZSqPDBZJNdrL7kgON32RnjVLdo45Pkzeo
NF+C2fyoO3iUrZFwi1lvtmz+A+Yqr+tOsBXzo8rGL0nq9yQzOzm3Ll3SCw2NW8Jee9KnEHFFv7Nh
R9LI1EbZihtLWg0SM6CflJB/+ttZ2h/eZOSbIObu4bZskTDACj/UbX+Mgn5O1sZTDsNcm/Ztvjx1
aOCgHrgzD9gXQ1vmxj0/fX7OnVmTm3jqxJH5Y/9boEdHfgqZ2+NhO7RswwUeN8QD5iJN2x7rkfuJ
hauM4u7FiPeB7HFQm8tzBlq60RW9IMn4qILsWON4iHx9ph+LVz+h7dMfkAnbdu/PIL1MbaKXsJ92
UpQdx59FUQlqv7rWAserxghgVOXv0tYl4tIIQLhM+yfUjavPBSAk4bDeahwWwcy/2qIi0VYxLdOB
7DCENu0HnWqdbTVJICfBMPLZEsqoeT/cvakqtDxOYAdflj9BacNpMfXgxLjcO/XSAhcaWzmn1y4/
9L6VRjwVxgNo0IeBPmnN55fCcnybfDv/LNfVrOhjD7E/VxreDtN+zExGD43oqDel3nUnJhG8e236
Q9cUZR3m9J12XMATLhehyoDJE7jF7KDFAZ6kjEp5lvWHjqQGOT43OBY5aBdXPqz5vx3LhM/YQRs9
OFFu98a6wrV58GJcRFaX33L06LDFGrDXeaN2etP2Nydx0kcLYfYqJ/1xkVoX2Xn1rhIgpqAn7uap
2tUttzIiI95mqRXBpprVher3uNfzXW4VFj9eY38y9L4VVsru0MZwdo0AV0MHoK5wd2a1xE/opVfx
h/ZodPkLTOEXJwm49GjDp1qCH25iHs2eQaAwerGrSnT31Bx3apRHdL494KmYVxFzADDclnmC/Fk7
qB2OXNRBR0UTsVesPaAN94u0HM5OO+o3NOrHPhAXpvev4JSJJZfLVm9sEkJKbF0t+EA6hz5hO8h8
rKVC8+99ZTG8zadH9FpGESSLKUx3F/+jiBPjR+n4biQtj0dNgx1resPVY0ZD2xmVN2a3c4bWPFNu
6m/aQWQt5PcmDYu59Pfl1C/HtOkOnchP2DML+ntBd8KQx7M7aDs2M8TeOMBvO8I6hxnb2z9tjfcL
T6fm3wBA2w/4jwl+e7K9lj3E5Xkcmi2DgvRLTLDjRrO/TFnLnjCWL4Y9AD9ouIQsbKx5EGyR2p+G
Wd3azKt+DoRFqLn5kdPotMXLGroT53laJr3sPMxrD2ll7Gw6m8wwcZwFwrldMsOMWxH1S2qcnczB
7qtZ80b1ifUeN7145HBd1FynulpsfTpPQcZb9X2iDbQyNDJ1w459jQlCfZgbJ48MwwBcvV70TTBw
YcbEBnK4njFK1164wq3b85hEjRswjHdu8FtwXIF3v9MTMUwRtFkMbyBb8v6RBJp/DFSBpjZYLzbt
01908WgI6lXdFzvHGy2utIBViM5RQgKWzymJ43Bvq7Th3ki9DEfc2D0qp74fa41xSaE9VJDd7ooJ
Aom05K4HkHNqF/fNV3b5PHGthjTWbQ1+PbJzZfvB8sodhQjhJ5Y7uR2dWB6tSTO3OTmRPe505nTE
v5jVIxdlangPYIjjRPC1awLW5VUExLPIJvrf9CAlUe8IcFypVX4yrJqfvBG/U9H771bhAA72K+/V
oxss0mJXD8FK5M91gv1pGnW1D0DbbCxraiKcJTxEvGE5GDer2LWo9zzX/HiJVICN8l9CFl+zrqEc
UJX7ZinsGUGf3krkvmhebUZeDn0QEIpkELIwyd0IXZZnBk2IgD3a6KLq5GqY5aEr6HDCSSG20Fua
R8wI4O8Z5fYPWmv5a9CqfdOW4NB08/Q8qMTeGUFGbg3aUHapu+5XW/g/WZ0hoQduEPUy7l9Q385Y
roK9ADgT4YnPtrFw2SCywI06/DFh6ph6DeM+N281VR1hYzrtJTcU0LtOzRf6soLDiAEl8tL2Z5lU
RthTLGvcC4FIyQKpIKf1VukjdVEavbfrRAFYsAs2L4Vc3nqBdU5chA+YmtmrPkprJj4ImnCj2bP1
VKWW8VWXjvtlZzU2n6VLgPCnAIyMkgNDz2tuBiyWC3ERDsDDySPGBmSHe61l3mEEsC2eW7rLYmyd
ZVRx8ghT2NK48arYqMb0jD3R22H9S54CfDMSWnsZhFU9vMpgObrm+KuJXXevjPYroKh1U3Vi2vZx
4h7jusE6AAwSBD8ZRGmD6LJpScgGEZUN8tRk9x9DZ3ehuQhCDIKpllM2NArHLXtg0RygnglMS5C5
UJnKg9WZ9ibF8Xaq9RGQmXXL09x6yaCz7wGn+mdGR805p0c3LLzgaV7SXQmT4VFSRrzXja++TDk0
5XGzRY58MZB0kLxM8ES2FUEsFBHaF4TyHGq0O9dbry0PTAsZSUkqKYDQGmFDAU+YUZnNWLZlSaHq
Btgt064WtDnTlw/adS4uh/wdw3htUwXiZQIBt/V0DJ8O/NARZGOEoltFXFdyPiIawb3EE+yLZXNs
GvsxGCt7T6/Iz7LuXxoxO3eauzwwpddXWte8m8baDqXoImGDQbKEI9FqpmEnF2p/aOOlWZfqvJep
U1VISS6jNpBdG0rENKw1a7OXo+EmyZvmAqHrhYKEaUdTQRBmTZz9KmCpG5O3UKbDJ30qXao1/pgc
+PEL8MBLm/Y2DeoB9qm2/uYAjP6Vqi2IxyZMNZT+yR7uplSlu6Xsqxdp56ve2ye71q6DrW1z4DFb
36GwKC+vRcICM49FtQt0mkUYZH/hZUiAuU/uPqVS4qGd6X4LlGswfwFINhkiuEMPvtXT3N9MndAH
AhmuUdwNqa3PNzMPThqB7nAh/EySaBjAxXrjhaDUr4Y7R2lo75gAP4E17Vd5ie4XtmIzL3ZjuRxj
n2DLommwML81pOGN4Sr9YqhcHNpC3rfZWqCOUS5IW1iWNEfvhOCKO5jSIr4y7M2GjKKV52ffsNhE
c/2kF/6L46XWxsqWz8nrf8Z98tU0BZ+fxnrou6vXxFT4LNTAMcD80DRzCHu7PHbZsoSJ5V0QXH/4
VLTIIKB/jw1yYya+uGEnwsZd68bFtsVDPnJC01Suh12/YEVFUtRvRYzrN1m0+95F1d0U1bSwLeS4
odbUYLvRNZHuZt9XR8kn+GOW6W+rIPJjxbjISPsyphjtEtdQ6lQU1eOR29JbX93YtrABTI1Fjatq
pEc+U+IppLP9MCBxh0RnCghpuPeYeUs9RfTrxLs5GlAsR0au0hHty9iD8VqdSkdO1sUx8NJ6bwc1
E48ZF8eo9+5O1v0zhdvJpm2CO3r18vs604xvJ1P9eUkz9yQsXx6QyopT3wAnd0C1PdtIfwD0zE/u
8fm1qG0u+YlOFDcZwkE1ycWaPMCV2PevGPftbYvpfW81E0RQrGe7wbO1XReQAZdIwzHcyP1QW3aU
0K+7qVoAUpnqkgh9A1uxpd8ldg9yUeQW+a4yvnONzj0Ai/nyqz7YVKb36SUlrxgH22vdlzUp9Pno
yAEXxTjcjKrhaKFSbBhF8BHoehbh97cYSKawVgWdFthRlmikdXGrgjGkAp4QDwNpk5v/bnWkoA6g
qU5TTt+uXh45Ox69qgYNUFbDjuXK2bKiz7z1Tr2FIrzPU3HHhcp/7HMgflyHUV2sKX8fimD1hNk0
e7NdsxON3BhuswrONUWX9AblpHBjD492QfIHhvSmIb589mal0+RUZgdV2KvhQtA01in9TJ1Ex4ja
+m4XmFwwneDEpT+w2d7Aj8bbaUmq+1zyNtK+BuavAPtRljjqRo3JaJN1UdH6DIjs/D4zV29iU10T
13ttfHJknLHbcBJ8/NU07WpD3ycjmgdJe+4zGNx2fYFBRPN7c5Nl3e+lEQ9u013nFS0gKbRZEmuL
0sBdy7TqsNIwSI/4gWiGR7KxVKinE6syaYRD2pRySy7J4eAyn0ae1LCnAWtDXyFrpGPAcBbD1+Dl
NEM4R99u76euoRtIzWbENfLMEv0qYjiFdj9tuW7xSTYogusGNQJEyHSCIL25p5MBKQUnGpNkC+Ko
Qf0UNTk5WJOBCXvbGjVu8XSp31qbkfuGuBuhtxKckTAfAZBjGUygOZDB5Pblj2EiuRJ2mk7jDJNh
VIHIiLPxlBKXIVFVf5HnDh7yBN8dJ9p9O7ZAWSdrefEN+95bgi6ahGFGltJ3nXI8xkAyd0MOy1rk
lh720piEBsS1377R3tRingvf/bQMcyfKz84gk9D533JgOKn7jAbXAV2oqiBqmVUbucjxNw7fgjhj
WGJowcmdblsbO4USWliYxB1LYtLMiPOAyRe5z01qMGNg1frIm/yeiVoxhKqX7hQK3SaN1w/mSeNc
LzZTQvBkHLiYD+0s+Ufs5FgeMNLhAae4b1qFdGKFY0vEoTLOUndCYO3Av3HG9DuUnOTEluUwTzAY
JoDxaPuL1ixybyuzhDLKdP+YlW1877Oq4TYi+ognlHxa6qPkM1Z61my3ogHGV7AoJC0rMrSMFLnN
5Z4ws3yYfbbLgZC1mB14jZxYoDv02qxfes+3v1QxeUV3iQ2qQmT//yZqtv/d3D6r3+q/rRm2nxwu
WOfS7r//8x/V3/+c/G7WDvh/+sP2Dx39of8t58ffqi/5Ur7Rn//yX/3Lf/v9L6nx3Gb+UxLN9RMq
3WcNWevv3+/46z/+HTzM+kV/ivHAZviUeDCgyFjrFtL7/0pXe+j0HDpoFQAFw7NBXO1/9loGf2NK
TY99sBKkLFNHQP9Ti7e8v/ms0FRZo9R7K8DmvxIjW7PT/8Qz0xkFkEfTA4hQa2aNv/+HDFmt97ms
UsAfOA5Qn+PBri/JlMwvlUGfbcKdOPyHYcX937/1vyHG3jcZyeP/+Pe/cKf4fXWPwLjukJ5j3PDX
sg9O9ciBsDUP7CjyQdeGgXHg/xW295fI+PpfWYNx8LMcl3mK+Zf5QucosLZOOh0gl2f70Zzah6LB
1kodj9gy9MTVpeQYwXzVHtXoTS//+S/JYOR/e13BZpANpCbG5KcJ1uzeP7yu4Fe43cweemGJkZvj
NBETKhL0w2Bj52OcLk9TPkm1n2OvgoBK2Ai4juA8jGRvwUmhnJvpROzPVwztGTqYwRHehzpC+Ljg
34LYpmTBKjWQgJPIcUU6sYKf2+Hn/267uXi0cr+gZs9fuOBgsYi5mJ4q12l/xFk777FugWcUiYH+
3bRW2+Ik8paDDrr12YVAd5PkcJ5NBor3HZDA0+gq8ekzrtY5kA3zN6fvZTfU5QDmpJ73CgM4qwrZ
cRlnvoGziyLUNNabjxT99Z26a75wpJXwwgSFrZhK6sdggLoTDYqyiyMvFa68xCBxueLJbWtvJsNq
IfMUIS5KN58pLfAjb2pSMgrLWrIa4M0rE3Mtb8jkQ1MOFlgxb+xC/Gy4emlbuC40Kx5iHASRRSD7
VPRm+6CqLj4t2Gz3IMzLY9st/DgcrF9zvRpeEYrdJ94dc4u5ztzWJm1LvTu1P+dm5HmgIjBE2Jlf
0o6WAsayvDMEKvSDO0IN8kbaYKyOTgDX0LIDeuL8PfZiftElXzLrUr3Rx03L1AQzvk0647kvwYoQ
8asvU9MElwrBo1tL1PAZ2NWorfCghXkH2cCtEqTbxnqAuduaxaOAKEOtc7J2FdIEZMf8MSkM2ssT
lOjkQMxw5bn17c+JLP6Lr3UzIP++PDY+b+6MrS2aegTlSMFWo0DOVZztFLf3DnAaQXuNZIsRF4/J
aBQ7Fxf3zQZnFZJHGH4X+oydpOsKBExdZ9Ewmg/w1sMrMuByDdqBb2VRPSuw42yMid84GDXuE8X6
sGstd81Ex5pCGHrr2jkul4C79FAUfBT/aLj9H+ydSXPcVppF/0pH7+EA8B6mRW9yHphJMkVx2iAo
SsQ8Tw/49X1A2V0W5ZKi91WLCpfLcpJI4OEb7j3XQOq0HSM0roHkm/B7j6EC3KYVvnGZrVJK4zfY
COWLkwINVwPgW6pULcpXRej7Fxuu/qvl6dMpJ8Hzszlk0TYveBjSuko2QGJaHPFEFkSSyK4wSDF/
aVzbhsESs575Us+3KNKV/ttY89tPyWhSV2GLYfNXjFtpcP8DSyC9IyD7KW2Sp4HI9EMYkbMWuG96
5+k9ivsMc23jZ+Y+bKxn3RyrR9P3O/T33JsL1JTRluaS1FOZPkvf6b+1koKYMSc3paJFUyFfFNSs
Ft+VLK/LTEiMBoN13Y1ECuRRQ2IEBIxnDXPT+j3vl0Tr4lnAvzvGQoPk4o4sjAhx85YuiNUXNlkN
cAkIOAuvhrPz/su5sxCyoTe/qLHMqcwiAF+0eg0aAy25jCRKuJhIuT5Ga/gHlcYZHD6dfWFhOtDw
sTBuLRXVr2Vq6/PsJ2HhOoLEfwSb513F+kgSh22K6tzadJXmg/s9txtjKLa/qO7kU2TM8S67Xkw5
IrB2QiohdH2gqq8gEh+GQHTyIlj6LSqpxs9sCtplYbPbWBiWqlfEytob7kOLeF3gIvmiUC1HU5ef
sWjBquIOO0gtuWn1RrulhbloVneWWZkRs+BYtyiTODsdJc61FXzyLf+cMchbEUkX7AJzCvdgtz83
iJjQb/vdupOEtNF6rWXffU1CM9trORSjTob7cEL6kzPXvyqynp2dhRij8YP2qxHhJg6i5qjayt8w
PTEOakq8lTHWzjIl7ZAiP4jOcpLjSfPKflzWk39guo7NC9g2BWE+kXDjV3tp6umKrRGrNT2wFlmU
9MWCLcJbUE6tuxAW8YcditMlu+nLmDvRGtaCd4zDoDw1djxs7JAHtoqpTaPRZ4IGiXY/jXyRpgG1
RM81hMHYqJcs2911MWhoyoXLY4mcHeGkUy5NDZ/kYEXerguMT4h7vQ1c2eaKDkKkIKJU+9qUw2Av
rcrTyD+Z+A4XAS3+Dmujs7GN4Tkv/Pqqo+CFMKV3+2DwENOmHn2H5dvVavSbV1EM3TYgBhLNXBW5
mz7kNReaqkUOblcXYSHMM9qk2YDnYH8eJrTOnqueXasnPxcHLDOUgGFZmiRPLPsLNEfKHrcMBenb
HJusYc9yQ2Y3UoAZENUt1RkRg50lnH3J+aqvRg4RBp1JyfAJzkpxkmlTHofJn9aFqbPEUWWzEmHI
U9Xg3E2qRV5wB44t9gHEyurzRAoMIsMMGVWTk0y7wvmEWbO2p5cy1a29OWbTXQngPQAh4u1wJ3v7
DGnrTZQgE+qJDz8kWYm+ywTgXtiojNMBOXzDJPXWQaVPcTAaSHBANS300t1UkAFh2qfTApk0gmxP
xI+OzeaA9SOdvD8SMOSxgKlC3D5dkN0ypuJdjpJzH0VMzRey71eBFiAMdANjmwIRW9sCgbbbK3/t
Db48FV4hGfwM2iVrlXs2qmk8jABq0oW0WGavK7vOvsmA+F5/cq481Zo2fuyB1XZqmaysZZicSjgg
+zLMwJpEoV0f2WyLpy52MF071uBAMBzS5hiOAZvc2Ij1b2WWZYjHnNxWKx1x+36qMLCj0K63nZFa
TwMrIihsSRRfSVTyr5mI7TmPm0xZrLnoX60nInynHaY8plaEmYAC1BSRJk5o9V8KMGPLNh3muqCs
bpVq0xWjLIapbp+x2MZZCaYGmYTD7ZeF+1r09ZVXNQXTUdU05GcVVrRTues3yzgqrOvR9KPdFObl
FzSLGiivEoI8341OxjslUswmcZWmxrTDip9feSZZhm5OChG5xnDpggG75UYHVB+ARHDHtzwF3VOO
mn8pE2d+BhLKBMfXS38VWB0FURhlSygi1vUURdpFK8ryyesjgU00ieCiBOh5cOCgp1tJW5VfELJP
5Tq0+JKMibfzyODu8L34qiKT5BdjbL6WsRO7K9MK+f2Q+jGOUONorilD7U8qqSjL5oIxX5s9Mfak
o6Kkd+z8Cj7RtJM6KpesIGSgrWNmWVlpVv4qtBpe7l5WaJecuIT7yBTBNQZ5YG+WXZ5Z8s4/hVc9
ks5MWepX1XwoT9n41sbUJBFJYOlsZTBuOAbzr6K0i36lBTaNOmXigUE2qOeMXK3V2KAgANPc3aPe
47szKo0kRj0jwi/IoLnpPVbJEBvkKgh4lxcUW08l4ARwSHP5C+3iyWmxiZkNv4IIpHHnZmp8c8cy
2qqJoX7OUmZhREMzLuiucXIQn5TuE9Orbn/TRBg/NxEO4xSaRpoZAXr0A2za6jQBXH+odwqB03LE
Tx6vK+iDG/K7uCuiHJ1DSOxsb7Lqe0f4a4b54sblw5AzgYosXlOaxW6xg1Z36mtTPqHWy4EXguvD
DyWe0ViG6oQCPO+PSD/cvW8byUonY3kTKS5kxle4Y39tXesGIRu1yqgTUhDXvLgnkApiJE+KKqqu
ugG7G9+sKTvt0ge1/Ykd2fiWMSW2UC9IFrrYYCklpU29AbUfIx43DtgeaiWaFOrBIJm3vmAic0YW
GU/Ae41EAmN1y+Jx/i69uVxKKKS8DFqx1CP7kxRJuTaVX7KVN9wrAnZ49xu0egGD33tG0wFqdHC9
z7UgnfPQppPTX1U+3raHIWL+qqmmVWsrSEIEXNjukM+jT+lEvbRARjXMJGWXm/e4nQBRVShp9w62
n2Cf8CpZIdnnb/gUUrjjGhILln6EkoEFMpXOEQIz6qxUqJJTkFqKOTXjVN8P+Y2hMxZrbLdUgqmi
hELJopNFTHFFG6Pv6Hq4tV3ZPOgxJb6ZG9ayQX9QL1n2TCdVUzC7oSy/jDF73zoiIwsTnrvSk2EC
ntRSyIW53d1joX52aur2ia3GkzukIlrVY9RTzHPtvGRwo8M0cfF52LVLzbhyb/DA3mLSj7bkgzj5
0gVTSfK7W7yw4ile5GjwTjZTk/kSwVkbOA5YuXsu/VhB3eoGmi07zZsHfBnNg1KG2OuMLJ/buabO
GRVjLW37YSmnVJFBlWJyBw2RITKD7R7njmDYGzm3mai7e53Z5drMzeLFaupoq0sq29Kga1nV+cST
1xZG88DyaaAGTMtz60QwanypipfWz90VlAEqUh/dn7MsrIlnBCBlDjXE4P9s9al6fQ+0ckGSLlCC
YNKMAJgST1cdKlAgyCgGHnXlzUdXCGBmY40onFIWvo/D6JCHONDeNjgxrwID0mQ0OvmVHXDhag6u
LQpa0mxcNpiupH9BXB9t3bnz9sh8OWcIh3dORHviIud7c3lKpzWYz/IpsbObXjnlFwRutDm6FVwb
OcFALEltZJL8S3NtLljmn1qhoICQERXcGAUEhatRDCmJRzyqik6WF0kyrEqa1GfizrqNgjjJLBzT
8JrFEh2pk8zPuU7jhPexusVMyDcDuobbdj4DcfuQW0ePPR4TCP54FuqBflqgO2KgxW/HsPY4sTY+
qZ6pxvttaCpaX27vSt8pxo4nGdBpimasbt877Vxw+2SDQyy3QcdakZm2T3Mj2qWSF1nq2u5V59vW
8r0t0wKNyyArOgoGPVz6eYAyRe64SUoa8SEM32p3Gk8Tj1vOBjLgJTAQULh0A6YGeqmSC/o7hSQT
vSn1Ia/CrnDUTdVhhwtBDaGqHthpqInfSLc9k+YZH9uy8AZGH/4cLxckjHDLDiyNRw4kYPDAGNbv
sN1AZda1mdjWJ140KLQau28e2rhmEjPJpHrEzcOAwmqH6jUgHWbd6O34Odd4zH2zTvfa3NQK1Caz
7sX0D+8dMjAGHacCUPRlPsEkYL1Dk12xH1gLg49/75sdSYem5oCKvAjlHkfmN5Lz5jLF0fj60oyX
VNXo2F7fb82IkVEpacnJCPMvupGSGFwAHqkgVV25SFUeC+xFO2LomGV0c40yZCK87iUV7jLQWw53
jbQOEveKZxXUbK30yrsaCOXZkInHJQytqsa3i0gBDkRnrKH+0ULblEVtzDM9389VPR/DDalBqD4J
kFp6kUOtkdT8ca+txmMkeNGiprSWA2R63gIUxs+Gyy0xJ3R87Sq/eAkNP7h2OpDGRj3fP4mk8OIk
WqQ2v44/Tx3eywrXYzIVJHlyyYae7l3ymrRx0N+9vxuQ/kNsJYTs2uHIp99neNVrlrx2As3iVYHH
6KryuML4ZM27Af7K0sskc4uCCgRQDFIMOzbuStY46Bv4Ij0Gc/sx1fOrSXQwIE0eHPJMgXVQLz01
KLtKtuYFRdGAi9+UQX8/DpQneDLcK71IicHKiKBh11o/FnPuaght+0DfiI5oHsX07RwwaJb+IcjD
YQWgIoEYgpF5SXmZkE+luEMKpMpdS5HJsiLatihEwBdC01qOel88ExbIYHBgVicinxKtpWAR9hw3
y1Bvzcuem+f9mFUOV4OOfTzixQ4e6KZYsoxmNtdxuFQPqhbqpqZZ/lyiytlp00Cr2Dc9F1PneCOy
nE29J3hr2X1JbS241zTdv6iBOYWZKsKkc2lVhwGJJWtLflS0VPjgUCVfTy4YbdRDFtMGAtFF5fF+
CGlVeSaBxS7z1hlPjjfnB1ZO983JfbVlg00kdZXw4EYexV+Jd/oLtnZKjqqZ0n1Mau4CXFN4DRfl
ue8trtrkaGKPXodHhUCwgc6TkO68H6pHqpIYLBKacl7KeuFRt3RWdB40nUOWHVZ/XxS4v72xH1d9
xxc+uhBYEpNR5vv/fH8wxyzmFaMZXf2KtFu7QPEhvndq1Q2pX+MmCwloBMvLAx3J6hA4MyOht7iz
ZekAqJpIFTmVNtpWMTjIMBrIKnIq7HXY0Di8D+icpnyWJh0BomlASqqiFMYN04HE6vmNoRWl8YBq
Uz6hRw7hUzMBb2lk1x0igZJFZ+ceIP4U35c/3zcr/zDYh+r6cZVg2GSjzL4DlAfOx2jyrhBFVsZV
u5MRw2HCijvrGuq0uQ7awT+MkqMtRAcPNVhXNw4E53XcWGI3URwEfk7vkovq0Ih+POZDWT0iupLX
fWSqzxwJ0+bXtbXxwYDASB4bLHkdwsbPYHsff1j4fInTa6LB5S5gHDe5/Wks6cWwaRIsjoSa8nou
RI2epoh9M6UVo4xDQs3zEpeMVt+/7F//UO9biR+XMcJyTKwb/FCO/Gk3EnTcydjFml2WCXBYODL8
VeN21dU04PmvIeCs6N6n9SgEswm/Y8gWl3y7BOLSyck+ucQDN5VIbU4D3yq+wvNwbl0oqmtOWQpD
DavALBnWVr/+yf+hUzFwMs7fPtkJgmHJj+sO+BNJEQRauyNdtzr4HnMbJvdUj1Vc1bfpPHydBMj+
njPxmVDCOfMppy/sWuvP3ct/eJe/4V2ajm2zbPv3xqFLWHz99l/75qd15fc/+Ne60vjDYH5lwFiH
Yzk7hf61rjT+YB8pZ/MOvI85T+Ov1AzzD/6EgYKHFoekm3mR+ZdziH+dtPQ5NH3eb/61qf3zPGHJ
+2/PF0a8Hw4Y1qGu0KXgZ+DnEh/Dzir22HBZvGKnMccGLhUWdDBmGxGX6ZE0aFqPQ9b3p1QrMWh3
5WMaWNpeH5yzWXQpgtQpnE9QmZGMkeU3aaff078zICOIMd4UcnBXEx33vjaoLuSoORvAwrBgG+dc
wjRfUNnegH+rXzyRnQDpnIQ2kNzLJKatge3R+YB66Dum5XX01ulddM64jsvKKfNFl/Pg6RqyA2UB
eoUtcSw8/cY2GsEsfngpFNZjsivWHJMJJt/orUkhWmUiGNeEUp4doeDSMX4tg/zNS3IQCf3Fx6W4
wDeLTCc5deN0I+H66Mj8GDtqxMVGL2MJb7CoplerhfbeG6+FYz9WY7MBRcamDlXnA7uFXVQDvUJR
S8Jv409YTJjtteIx6dMXhxjAjY6bQa+T03wF2oypk0zSNyKxCWoOIGuJFD2UyAZiQwMasH7o7wIx
XFxMoEuIgAHuQO+VFAFva4RyR0TukUVcsZ/mtHVtaLgwuo4MKTqYYWeiqVd3djhehlI+hiI5BCp9
qasYCr51RuRW2wtbNmvJL4SNF1TheCNTvqtRtAhqsf5qck6qABWpUGhiwaJ2QTLHwiWsfZBUNdJQ
U8eqmszyQq3HqARRav1e/Mkwe+kMFHz6nCDUzsXN/FkldmGwd9MNZtqb1hy2XTgdDZeZEWO9Y+kU
GpVE+CZIJVpbRnRKGD+bfDk7t/Botxj+o3If7ye/pZlq7XQVeZigMIKRdRK58Qou3XRVW/GhGKf7
WlY+JbW6y3RrpcYc+kpYtwRuRi8UKUQTmurVLaZjbwYRMkuoi0nlPNLEfXErce0NEUHAgzETqneT
Rbhypfq7qbJ2ZNi33KhiF2R8R7O/aQlsBUlgNx1ZasGBQRC+xK0nDp7DnaCmtl1UZiYWZaPf54Hx
6glc6LObBJNUejCc/q6quzup0rdMj8eljgJqBZruTvhGuEiittykZkHutw1A3TDwor1fdyO34Y/L
x6LKwSlJi2QT6Wza+c/xe5Lq7nArCvsxcupxhxCNwGuD+BNTK59jHwGpE4cjHYnf3wpy7FepCrDd
VzgbRo8dQ4VL4VAVVr9vMjAYqte06yQcUzR4ZXada+W40bFNHLIQ7a+ppeK1NZrnsa/tK8MlNZG7
pogquaqTEB2Rl7EIokceXnynQNmKGiq1t7Gs8nvQOvfQMG1sS0SLRDRqKA9D/yzzhEkTTUOi0rUK
7RGoYLQq27FGg6RCY1Xbto3Cj7Dxgws1fWE71TnVwpu8gO83aPK+0GB9oyyy4DBaLyofsYDkJsJl
nInr1K4WyOSBYs9shSwC0wShzr8xWngiQc7tP8XmK+jbkmFVRgBDr7P5MA0AkaAs+Sn8RTdxG1a+
oa8Upcg1W91uq5jRLsbEeXQ0+8ySfNj7ff2mDfVR2snhby+df6gTPypO0LSYjufaCCNsx3KIUfpB
GRHFWBVhfBaAIZEIi65qWfirc2RVp8k37N9Upbx5yr+XVPOnebzQ6KQJbcL0+uOngT7qcpvBDIVJ
X6ygdx/MVJBDLDjQf/17fSx/+SRypqAimjrCD1B1P37S4LBCjIkKgU2avHg+p+F8HMfGMC5pFZti
z1/pvyljP8pc3j8TerFNyQU50vlwLQORe6Hb+BhNUCauraa/Q2WaLtmS7wYN5cL8+6bpdKwbDsBf
/7riYwX9/tmezaDHQYfofExCJKJwmIAc5zv6LfSkJD3dAP4M5+PiiI4uYZauXocGzXgy9P0hhgqE
wBiubB2OrzMRPsinYxcQHjIJa+d5GfiOjgwDd0C+zvFNYiTuP8xHVRGfcrsmIL6/qCy4160Qhr2S
Z+S92nLWTWwtC8gy0wPWTS7Hw69/03+4hZg+MK2jxEW29FFLZEJqygpT5jtQfxtZ6De6N92QUVX9
5opa/3RFpUHx78wAF5wSP95BDJ1cUDnzveqlco/y9GY0SL/WQTYsctuL6QWSUwt84Tbtxxun1bNb
xmQRI5Lgreo5l+dSJU4oIAxTHWmiwY0O3Z3m2WdR99vQ5bi3SmYqQYAFkHmsegwskyF/YDIvJKPy
2CFRueSJulc1r/3OjOShZdm9HuAwHmUevfkR1rU8SfkWQb5sUSxDap3u3aDbTG3Dy7sUO1I7d0TV
4/nCD4d1QB0Th5mc2U03zliJBQnXxsZztefaIvrGMaixfv2F/cMJIySAdZAYGMwt98OTSINfIGMl
qHsaEChQTihONmxGpJMNYvfrz/ooZ5ufAgsRN98WLa/1MdS1NqGJQ5TICQDvL7KJDtDWf3Ngvj9J
H84wxzZMKef/9kx3/hn+piWLQhJ70DeQuwhpgwAy9NhkEL3OJz2bnBEoJElhptwBcjxDLsIPnacH
TfkPhFt8wTeSg3btsZyksdj1MS/x0ON0KsfsRADT22QPYk1+RbJLBTyM2BLDAmFTc5VGNlyp8rPb
8rftBqEAJKtxmUIYWaAzapfkMZUbs4bkI7zK3HYKB41uRm9Wzi1YRckJkswhsYJxzuyiQAWGpyyj
JFklJLtLby9FDjMEKMb3HKB/2ynMmP+Phz7fBeGsJNDoTIbNHy9YbpatQh6X74yURqEPs2gZtR0V
PLHoJ2iN7QLoULxKR/ecsX5c+k2NlNnIrtuYe9lP8rVm591m8CGXtLZRrAj/fhziUmDlJQ0l6e0z
rn8bpbaFRdaMV1bNSVQy1lk58Xivm8Mr6rEFBvxPBFBTVVX8wjWKKiaO9yOFGHq/sNyKdNh65XAJ
iH1YxDX3pyxnxLnd4/7QZLxi9eptQWvde2Xdf8+W/LcX6R8eEt4Z838MNKnmx459COCHtkOPMoEc
c0ocoFkDP44k18Qvg998I1gaf/5KXN7CHGvQINyfnslKilHMm7RdTVAb8r8GB4UfH3zeVJ7B98OA
FGY/ySIYXTim4pgKMEhPdkIBiPPChuXj4YnK+mrtkXa2iFJgjPnoImg2rrTevU49HM0hMB8gfbBe
RIkSIJ5YVo7HzJlfxtxmgUhegI1TpQLxjif9VHU5A9XCXFKurntWzZjdrfN7ezlJJeAF8Q96dXKw
NcAyMdDTTel3LQLyNtwrV928N0E+Q6HVQHAibPPhLmppJF347supotWzpgH2QYAyRLKCEP2dmYDx
1qKDmDlFBr53QsLH1fwXGgoExHTzDVl2/caQdbOeH6NGWfAqhzs7mBsIK9F4npCypxXVEmlsJ4Wj
cOWU/NO1Zj1WYOIYlvrVlWep17ptV0ApaBXS6BQJehZPUYqTofwYh/1lEBLCBNTAnhBVrY8PU4YS
tA54gNs2PdAUbzOfN0vElh0Bw3RvD+0pNaznsBnyQ2JYZ6a/K2HW43JujKDDoLat6uLoUtmnrXw0
a5xovz5y7X94vKl1SPDULWIvWI7/+Hino4grU1rZrnHG17zpL43Oe6+nzcJoGK/m+uu91S7mJL7W
o9J7f+bzsN2MA76IKuaPVRlk8zaP1x5CLLfH64y9Aw80quwcuFw37iDqaTRoSQZzA9J5lafBawWQ
+VTWHmPVgPciyHMCqTnLmSqLs6lxxsTteN8Lyi29hv9r61G3VAHmZlZb5y6gMeR9GEKfXsYBZbYT
d3dtzwlam+2ldmlJyR489V13kVbHoJisp3XEeHxVDdMxC4c7cB04v4EQL6xifLWbieVC2V4cuoNd
EtnnnpcITWZ3J2yGrFTzLTjN7+/X/0zYfjdhE7xP/navzsaEP2X/s5/hf/57zoXevWRlg9Lz2w+O
gO9/8q8Rm/6HbRj/GpX9mSrjmKTSzqp//a9ItX8N2Kw/hG4blvdXQBvH618DNvMP4pupdpi7k+fM
Gfv/GbL9VM5QxAgqUF6d/BRYA358tDD/qGDOg9klOVYnMVGmM8C5/9tF+YcO8Kfnd/4QOkBsDzgB
WKv++CFt0RPkCZ9r1yUmqDangdTl9M6S/NB2/euP+qlB4qMkl8Wh/XNwWnz4qCLz2YMHRLOqPuKt
DyXuCCAOlH1R4soNonaXGbXGuWVJ9sMQ83/98T9dTibhrFGpRA2DAaj1oT8Dw8Bi3zarHWuZOzNz
Htyo+d1p+NOLlY+Yw4qZiNq01B+K3brWxk73jWpnGcOdssQ93GWIuCa0FxQO3KX/NzD+h28OMOrP
H4fGlCATmwp73qL8+N2JoEJGBgFnJ8mkOwRJRj1XeFpGnednjBjlZ+kPFRv3oAI5aAksnYsq9Ujb
BnAMb7rB/7twzACaX4g/YY/r20PzUvTEVKC1I9+uabyYirUyStjJSATq2ENtGWfiixkDF+yb9i2X
LhqDmXh8PzaUBRpI0pmHmYtzWIEVBy8lVh0g0PsxRmoa2cEQLMCG1CGODy+7s600eECuAdCU3vUW
0qR1bYHnvdgWOtJe4tjugjY4d8heYZx5/qpgC4PmwarQFU/THu/rCXtjvxFZ9iad9FJE8hV4xi34
62w5SDc7lLp6DnpJJYfmAhUW/06UidMqKSeQqzPUs87JQ2vi4VsdehVvgvC6HIFgRR4hPNJEujUU
g31W8AyWnmb7BzMQ9w6a/EMcRhTfjTMDNfpvAr7HncobeHVGHJ8nrwruWhuyUOcmS93rg5VTzHOt
we/RTqT+OtZVeMobtBAhPkMcJsPRCnQi8gawKCMSxDHw9i3mQAUjy/GIJaBHD/GjLOGCO1clAUdw
u0rDNxCA1bX9WcKuewiTvr5GYsC/x1XKvCvI7zumddTtmM2wKq/rNuNbtUhLyqr6VCCBRdqDHj8b
PG6RrIpvyLIal/GQAwIcO3PTR6l+Lwtqm7GvSHkJI7N7InIHqNBSH6n6wC/e0RxN6zwqjIVvQ3gP
KxsIB0NQbz9ptX+F2Kq+Lae8vsnq5soHefVUTW57JyEW7DAGGidDCXuX5dwLyMgjMIi52hLM/RQi
TsDVGuEqj5m+7+jtvFvdDuItorz6NAVacdOl48psuvEUqKKslh663k09ICgsbPLdSFgoQfUqC0GQ
J7sjAk80GlNo30ROs/F91qWEpjjGwjOCZ2RcIQQY60H1wUFmfoVFcrhFO/oZyAMqtT7WthIcwrGF
CbmIwr5Z9F0w3Gr+YGxNEek7Qy/THdh5ubfKpjqOkMpZwgVWcZ2NvDe4o03bXRA0p98KvxpfGq2A
ystDc9WTkHCEGW9uhaKysVPNoizOkMgm5M2uKr3i04JkDoP2NE3AnlAgo8pwPCjN9Z/IryDJyA08
AKr+cFRxTLxm0Q1LG5DktunJ3MqSTFuYEnKy9DsiJC3kOMJOh8NkhsaVIqp948e2x34d1mSWoEey
nZDYHPHgGRPD+bbVL5Ea9Z3ZC/Rs/pXmpsGnpNAlFTRXGuP7oZVFt+whqCO/Ae/jo/3A6mzMi+j4
pDUVDvYKCmVeTV8jNNsuiQfJuHD9oN/7WtCRr6TfYvjf0DoGpHSRYFbQnG0n9uXLAF3659rQHFKZ
moFAF0pcxiOFeGl6tBNFWNrrRm2qMhB3llV68+CtJoXQ6ZubTivFC+e2u4+yQQCIgKSq+hA5bYjT
F7tsOZ39NGlNTPFYhQrDTa84kKa9oTwSAk3rqS4GwFpMTBaD6xfLtPTx/uohId7AjHkBAPPS6ZmC
Wf6UZkZ+bjJ3n/bm5yQLwTn4BpZutz5IwMNAtjR/5RN7cAr85JuvPILhq2btdKZ86XQEhUgf++tS
4qddWCnPHkeCfR2NsbrybLRadmbWxPdECdnC0/DI3gpSN74XThJyOJkO2DxAQANU/ObFWvpgDJV+
5zuTvBVTbK9ESuaIkWZxsyCjRZAjFLZrQugBcylbfSX4knk9lTaXOV8mtRPfWyGZDKMXFemyqtMZ
FIj5IZacHqlbpVuCrQiWFtFQMWkiDSxrXG0Hm4G9W+W8OoYI2kXv8b2TbR/jeHadO+LUjS0JzeDm
TZwSTj9GhFrhoTHIctuRElccC9VZO6u1rGs7MpJdqAUB1oJ1FuBLgmfP5e9D9dng5EIe6rkbLlJ6
J5DNL1mFloTqtIn5SVb22h6y7AEznnxWvR2ebdT/D00uVgSHQ7OLy7o+d0bZAj6JufOQme9YrdXI
YLjJeHm+QcEmWamq0c0GfrPn/Tjs+1hwZlSKXd4RN/Ro4ghJm+57XfGfIv83RT7BXL92/O6L4eXv
tf2ff+DP2t7T/zAsJuJAkNDB/N/q3CMwUppIJPBE4Uu150rwr+W5IGcSUbAj4XKyFZktuH/V9vof
yL5xolCIuzRu/KkPC/NfLdBZlP9YvOnzgkIKzFYUbrNQZx5A/22QyMuh7fEEuQe9ytRRAw4G+MFM
LkpYyVdeLtN+8DGhLZ10fn0lo5+chcjqJ6YxDeEUTqPdAPTjFA8JbLmB0OnfJ5Ppy2MVKfUatlEc
7Gcvqb/0805AlwLCsOmANK99uJ33I2LI264uWYcQHovIjQow/dpjUr/qq869D1URc3oDSM8WLZX1
SJ4D3nkwcHtWpNG+t4jBi0MBM8XOPYskvkzYX+mziGXVnT0JitM5RjX20LLCuyS+1k0rVNH+Wysm
jHlaf8KEj2uMwIL4CdtJ9SI5/R/oeGDYkBXwpjGTCQDzWvMMRDk3pd3zhKtRNDewQtVpcmpmmF4t
xzcn0zCT5fEA+6XPgnOvmUQ2oeGyFwFCcPB9hZBXZhgnxF4CykJHPHThy8T+fpcSW7y2ej98Iucg
UEsMVu62cWiWKBbt9NNohOF1Z3V7q+h4F0VDGmwDGC0Hxs/9VidFmDS4LLOhMgVTtJ3yMHUIZAlN
MlwMxuyYRHIDtIEsvK8ESiDjxKTj6EsWn2T9kcWzJDe6IrY+iZFgGUx3gSLYzJOUd6wBHS+seER7
CkzIPcux8CL4kE53wa1b7QJUF7tE05svoea7jCuiLC3YQNjlpyodWtbCrjYXCFwcaMotiJE8vTZI
A0TXirb2OmJpy/vUcvpHBBgj/lbZukcDkHq4CKcRfCGpSt6BbthvV0E2xGtGuBSWYQc5HujbSN2A
JU4OCtq5HjVE6dEasNALic1x2/INW/JIzdlOFdAwlyMU0xRcTzFM5O2i725f85qSeUdAQ3pPMRLv
e5FX68kbY4Hg2e5fSlZtN/ZQA18uc2sDjqoGYokgC5Y9qdoLFRnDNduOIL6v9MRXBGJoSLBJaJy0
tt1iEY4u6MPDm8z0EMt/5ds14XSHWR1xbZXMIepfgaIei+is207mn+HBewx14FgZsu2fBnrGvTsa
JuxRPsNvIEWk0yfZkHg0IKBGy2kYTG79HLCcVkDvy3lClz1N4mFsIXY21Fs83ngYRoThZZAMCyc3
YMJ57JgbvcQxhJdzA+l2XGgOCr1IeXOcNZzqNDGOJnOzU6HTQSpIUbr0dikydLD0AN0wMeuwTPN5
N19x3Tul6KR7CfQE2Dp3oET5fdYYTtmrpunEUtQ4BPGUtgczq1HpxKQ1UGYOVx2QyxWtYrKtrI6Z
aoG+7mg35CWYcZeRMJlL5o6UxFvyT9qL5jW3RItW6Bfjt8kVn7H4LOzUTb66aFVXsc3qsYji5k7D
VnImDQtwUI5KLmLl8AljEKeWm1FYeA1zWB0ox5L8uXARD0BkexNgWN8lN0Lm90BEQd2TmLLQCrGL
2+Bi23m4zgoCHEC65Ni8dAhDqkndXT3ZGRsme77axXCnC7Aoej96JI7KaY1YoP9f9s5jSW4k27Y/
9FAGh8Y0tMqI1GoCS2aS0NLhUF9/F7Krqllk3+KrO+5BCTMyExEQjuPn7L321jMS49aplMT1NaXo
exp7T7eCnA+b/iydRamubD/V1zU8gNOY29OTCcf42c1pZbIJQeRfRRE8tda9d11bHaseoACLlGRN
ccvZnBnbgfZOXhtD/yiFEq6nPL1xESbX0F2yrxilvV05WdZOaX5y6oXmD+tQhsMmQDW6bAudLau0
w2UYp/U5nwXEbpN7xxTCEaJ4MuPCuNsMQU7P0a/bdU5Jz+Cek3LTgzpbY4IpkGOHGWfbwDrTIEz2
/fc4HnmJeBhJCFsb2mEZBew1Ykxll0R6/Uen29q6I/9zm7eGvtY9sjwSy1WbRnr5c41P/jpqCWPF
z160z4lnbwwMUYDWh+IiiKhcjVmo3zMvI0RutNoXV4TWnVsPxQ2+e8JxRa1vsspSV93UevsELw5N
WLJO1myGMhbdKFZ3ENnLg4e09s2U3NLIKnvYDDWAVVHJ3aDZ4iKlnS7x7Sqeqn68Y/rKLirXRHxu
Oyhsuh90JyJkiF2L7GQJHZXK2PJYMjN8G75MSLXQ4msNVzR4rM5zlyFrPqBKrMrs/qLpoGcgsvI0
yc+xkQUPUTH1ZBZUNrKU2IgZimhdfIIlL3fSgFjHnGr4kjPNQlhSTfdmZ2LRDRKonsip2hAIknyo
sRGepijoEY6WHe5LR0+43+rolkkTOMCwMzZQ/avV2Nfs+J2xjZ6qupIkCtE1jujRhOhSWO15ow9v
UVpT3EaYfAlGFANCIToSOnyuZcJdeUBRddPC4k4uUIFE2z7rtYMsb86aE6n+TMImTKpycJv4iUld
UBAGi3mbN1Gqe8llKiPI+4Wp8rUSs/nX7IZ8TfNk+vDazlkH6VgAfYpZgiOm9N2iaWY/cTSqba/n
9/0w1NuYZOQ1N2mw51JmK1UU2Y1ZjcRRFMBs8ZCsaofUvc9W2H/r41/Wx+Sdf9c1/KkJvi8+kKL9
UCJ//szvJbJn/TbXtKZr6VSi31fJnveb7jGRdOhlz8pTBKN/VsniN9eeVTWscbDgKZP/rJIB4oDX
AV/j0FSGNwa3/p9UydZPLU6BUZDfhmSVjgj9+L9WycqgvT9Fg7YPzGlYmXVGyFcS8EjQezJYYicm
lItRjhMqrdlwk4aGODlRk1/RLocFJ0TBoqjH3YermClPwVAAXkvGOdA4RW7KT1FUlkG7IfWveM3t
AIsck/9LE6OzIBSwMa8mkXnTkkUhzMGyITqLHe/ObdLsthlUd9G7t7xsmgU6+/QR20fzwoayA9Le
ZcW0TfVqeJMZmjpIciR0LDQzNILVgPhmWJiti4ucQK+UCi6lnDGb2d4xGk2AsX2M9+lQw6Fk8qyu
whEK9Ib28mQx4kaYsEbJDdquMf1ELBIvMbc1ZhuoyVEQncyERuHaxKbqzqnwDlBo6JrvlcSSXGK3
Oys54rE0sXeHvuzfvbwrXgh5RafUeYhCMSrVN8TohG9GxOIYwzWBZ6XouOYM0pShL4fY66GpD+W1
bVKX0g4ZoACP2MnADsfp2TPz4cbKAHfPT/+I5sp1e2IR65TOUKEalKPjtjdi91rUEjREYubQUYC/
mgPqJQdtwj5ok/bOZEy4iqVEZtqPJn7KCtNaATjkYLfEwyfjpI4g1VhwJoCkh27iNTi32ojwRcbm
njw9N1i1tDF7NPNK3SmLrlSiBJR20sIE2sY0eCYkcc4iJQerIFb21E/Q5ogNYdI9jbBSUT6eplCo
pywd6S3adKpPfdDUx8jzum8+VNRkEY6thhmI7D7sWkW2rmp/DsEj5hrjAgJNpNBDQ6/AUelbPRIq
F8qhtgnoyWk90k2XryT0ZFBl8FtjDKnN8Lrw/EIALRrj26hKzScjzOMbf7I5GgmXzR3u0GSj6sg6
CiPBbxSpMtoBbA3lYiwrZq9dvevJl7kNo5yiIE+GF/gYDQV97n/tm95tNo6eh/TtzN6L1z1e/ls/
caZ+CfOw1J4Z1jjXMLbnjGKPgoF6bUrfraokDElFRroOSTUB3tCKJd7B4p7rmD70QkbX7pDIKylG
aqXG6Py1KPsaAlFhrTQHZ+CK27W898waoGLTlnKl1fy5KEPrqu4shV0L98oZA2oZy0Wf85Q/D0Av
APFkIXpVTs/A5K46YK7X+U/JDguB7OB3RIPfEoQ66Nmp0PUBTL4htZbkiF71TPMn7E/wq83xENkR
qQu9cy08pN2V5U5LfFohwoDGvxsynh56iCp7CWhTLwgt7LKVS+CphNltlEto8PadYleIISsWvESt
sV6istLPkN+HU4uTeAvOykZpKOdUgTFcU5rQjMeUtmx4Xm4DOZCEw8ggexiC3sxPjmr15NqNcUr5
K9qQSr+zJtnPmYfY+W0Q5LW261XzaGURnebUgxmDA6zfoyY7dGHhXEEbaCjfUgMdbjZtK5WPN1Ru
xh6Pbr2AYRWyj5HZTd+YzW3WU3RbaUJtZPrZ2q24kJgQFnkAl0HU0Rm9xkKRm7rQ25h4jUPVx/wm
U6u3yg3QfcTGixNEBP0l2iEhhFfV0GqZs8LhcDTyjmtpPUbgMfboecql4LRsEKLKS6xbL76qwlU/
mUjc+067Ykce7EDtD0umZ0+FaGlvhKDy0vGjkTTZJ85h0CJkjA0KJEF9vtFl9DCYtA+ypHxEg+vu
c696t7liaOeMW31s/FXQEq9rNhenT5Lrti6erYAaH/usG6P9zPXyDjQDg6DBbZe9jq2Y0N1PrDYb
Q+RT3s6NRLpk842RGj0DJPrIuapjIQ+NKY8whWGR+x4MWLOzVkKOUEcsOGsr10+jQxO6yBRIdZpe
ItAUV/7QWxuKMOjtyjo6XO0TMYcGNgRV3OrYxrb0+ZkqjBN300iGEepg6POypMryYru6qcfRvzUn
tNArJqXZTaoN/YX+wYdbRvohjUNxJFm+Xmuy9/JlRX7mvMzWUKuINg/vXR3Kri3sclVjelhPscxX
oROO5wyOwmLsRPMwzTIZzJfyjO/pxm60mkcijZZN18lz3gACbfIsv+uyILihdrQWlmqIES51UO9c
Jj/Q+xXmv+gtG4K3iKyTG6Ny+2tj8Idj3Ejz1on94k71DOVa0zlIwKVLqFes/Jr+ZEsAtbbGv6Jk
CJZIXcuVkbrv/dDJW7Yw5MHjBdyY4+RvGFNm38geKc5Tv5ZqUqe+tcxs0ShpnVljtFPSxq6xqKO8
vrXJM13VbpEeUV0TG0Da9dYfZPRuZRnPll9KuXRTdctNmJ19iER0lwKS5gvHJbV2AqYp9GvXgj3Q
GkmzzyfTvM7IZlppaoSt2otXu2ucNRmf6V0+l9p26xpPbWnV5AggL+LOiMhgpy6YDeNusWEjwZTA
Np0tPvX4qHWOf7BlP+7ImR72TssrckgnZ69lSGD/20f+/yJHcmJn0+Gf0/Wf6+SPt6j8ayP58yd+
r5JRDMCNpD62BBInrF1M2n8XivDqJsSJPo9l+LNY+N9Fsv8bVhnYh9StNiP6WUH8RytZ/OYjiYRJ
aKIWsGEv/pMimebzD63k+TeAjnQgHBJYZf6osU1FUCvbDZyzHVnaHv/mUB8Ld6bEaJ4YbZc7yshT
szgMIFWyOxAEtv9FGO7XCB/PHZl5pr0UpXnvsKN8Qh8cH2l/kkuTGR64Gfpw9DX8SfrkbpMuTPsn
M0Ie1LDv6wcd5yBoZObDZn5M/Vhueacx+nYNBukYdTNvExNQuM+DETw3ru9lPs790Dxj0RQ0EqIY
ZOQ68dVNShoBpZneBwyRquokldFuR6erDwa2rA8e0Fcrb70PXsP6S9aX7lYnKfq1ydPZsZQ7e2zg
YKATWI0DyvMEaUMTHacR8qReldaGC6WdSW0IhpXrdptI90QTLBufLTg5hBX7g46EWPRaC3I/kwt5
I8ZTNw4n5tPVSoBgAdAU6bejLMrbFhg6bnD9ibQh/2GwyZkbILBsK8OHs+Eh1tVJbzO7/MZKtHrH
Ummcmzxv9sozA5rQcXzKO+ZHVArxla9lb3hCyXCrSLGwKyc90orzt1mpdWgq3WA/Bra5oZGcfc2z
GEZx4omvePy8Gp5VU+58I/6qlNFAhoqHZ1uAsViEDAAWdeWF1GaZ92oYim4LwgbOTfmEWeWJiXt8
VdTVtNCjvnsJWs1emyawJaL+3KVdsT4jQ53HgcClbepypPd3LsFzziIg0nY/35EPTKOdjQdweLbA
ZunONVQdLyLXbfn0nbuCYdYxZ+1MZ8QQTtudIFwR3lqpSK/HUU6XoIf1Ek3EykIgJxMo1gebo5gw
HlzX2lpJ1kDSJXvpDuhldrLzajxFo2Ne0WzCs0Rf5bon03VTSDm8t56VUW3r6KFVqlXf0MaQYRn2
ltjmbtKfILnFu8Eu5Kklz75cDE4ffoBMQr9ZVQjlRVtQAqrKPYrKp6cdt65+hjAJ9JoanzcMjDRs
tEwiFkyt1SOYaOrK2hyNDa75elxS1MUrI4w6IGnAQVItR8NCtpV/7EiyZ09BD4yIkrpsNn4/nOKa
D+XWTnWQ0ygfwsYlwaqjFfqtVBPUKy/z4ZKkDoY07cOZQJoBOUtAZgEkYK+o9dD34bUszcqsNm6i
+09wTinWG/dYBUV8nXseeQihrX/pmBdvjFg47yCjpsM05ORvOR3WA4QmINpF2z/7pWXSHAvcle56
AeqL0g+J/u3HI+w5Ihs8Bt4HEl/7CjE0HGd0IbgIbNrYE3sdyLHDzCc3iT4zUipM3ba3HkiZeWpc
3sREVRCBw7R74foh773KHBd27lOseD5fyaFRx3ycQK8lEmGsU/CSaeJ3JM+3AflpvTc9dOyGcTTW
YhPZBKdG/sglaa3gKvIQlTh0rETgNfdxqjm3vql2TWFOl17pYFQG92BjoejJHjcgdgd5v/PgIFwn
uaGtBXsW8tUqb7xLZVZd0VQ17g2jTl5jXdRsWVKcWuyXqJ/jKNgXKBPvBmSvS6qHJUQh/Sp3tbVe
lP1NaNXNaYR7vWTx1M9ScblLu4jYMpCk1EHrWGHH1OGmiQ/R2865wsC2N3C273OpnAXlJU3sogK/
wEXeApGMVkFc3WtuNVKnGWZ7N/nR+DXXK+gJmjsSqJZbN3g5ckRYAi46AGMsfjG5Yy5V7CoOWMh1
Y2pJylDDQ5HpFtIIkqMdr3Ou2CJpC4Qe/d4P4VlgCyXspdSj3Vj1WJcGktMaqx3nlDjbeeElCLDC
97WvIqkxtfaRSX1sqW+YAck7s+PyVtYkN1TkR7Rlrb+FUx5SGpHkSQIB7fdOaoxAYPm9QEVtT9ST
7NZKYJ3kLjOcaKqjkYXt9VTM4axwqK51EfsXGTXU1q2C9meRFrzNLRS7hgl1S6Zet1JuZH0Nx6Jb
9+7wTuAHfj/WzGwRpD3Vq2Nrp0iz2AFVdv9UDaS/WKKabh2v91etWTovyot4NhhlrSbbg9gTp8MV
My6UJVkIuB1mxGuaYdzw3BqefUBEwKSX4q1n57yCbvkQKJZ0ox+NnY1enH2EFth3cUz+S6VP3j73
s9tJF3uqB7IHacs661SHG4wd1vZXbtzd9Pi3nrTBzjFd5ezd6eZfJ5kcyTWie/yoh0CQfJOA7tCL
KlJj0sDfsW7i+G31E3mA5u00qWuarphEMz07Kk7Y0ubeu0/ghRywqy54JEDU+AIo0hRGe/Qrt+mI
2G/omxL0jRmES2JovF1M9jgYkzZbS9rAS90LTklapdvSkWof6GRMAXtiVFTlSJuUAdkuL+Nt2KLQ
gbUyx9wH+Sm0G5bvPujfoPGQ4kjte5w66b5j5s6+NLJiciCbG2nm9t3kWQ/6yKYjBal5op3t7huY
1FtPuWpdM5p8kHmkDraTz1kW7T5KXKJF0rjcdmpMd2rKmPIOWigPsQER1IpD6xZ4bHmNzzZd0day
OwwMNwK76IvWF/3J562MSUYE3RM+WG2XTZ19yqs4ORixvSmRs9NP1y+pYz0O5EwudC/P1nGBThVG
SnYPo7PaqtarL5VH32OQlbnR6+ArJgOWQLLwth4qyEVP83sny2w6RZbVHys7DZ87n721K7E+VlPG
2NSxp2827fwoZ5BlEKt2l2Lp2rQibZd8PuaxiXnVsaquq0i8BhIUT17SXgJTecp6cE6odE7gZ62H
rKYdViemtbaIoNrGiBhBSaXBa6PGgfzBuHkdtIJpuK/Yc9My3bs9GpfMka9zeBTEfIK3QqZsqUWP
k7n8G9QNHIKjqS9cQn8PPl0QNw0zoKlHt0RdQT5iDrgsA5gZeaSyRLqbPSQ4de4oqtJjUXu86m0R
0OPoU0YLJejare+G1TkjhCl3zIocBL25wvNAavxga9sosXL8wEZ4ciHFIAdKFE2BZEbQ9IlzXdt0
6MhoFBuic5vVmCTgiaz+VQrW2tJtbOKVezFdKrCVy9SG6grJv9jYXj+8KY/5Mh5cmqNBCgwJhnNI
V84ZMRfb5TS8FziMXx2MwrgJ5VseIjLlg3zLVV5v0N755XIstGZP+oW3zJNU24VsxJ2lWyMVYkwM
AqAaDIK6U8tZk0hQR0tS3T8IqzZWFiMkXmkOdmo8FMNtmiYX6t5lCxBx0xsOXDB8quupD8RhYh1Y
8hKuUHh6OmwvTf/muWTnoGgCGIoHflU6bbgWMfGClB7NWmbpje1OqbmQKGyPQSD1ZV0YyV7nUr9C
ZAt36AMDTGiK1PVwlOmhkUqS2ahJbAyZshY1eoDnOtIbfyMUiR/xpN+4EL3IViBB/Sz6VrwPlZtd
CE5hQeggxZpMazdBMcEKu/OGQCWo2MghLd9jlXeOtWC0i7DXHaI0tQ6BjUDtCKLUL+/7seOsle3H
oGnjwi+olBdJ44iJ1ndGj3RZkMG6sv04dQl8DgsEb0HCNJje99fKqaKP3ucTUiPYz/wMtOWwD3DX
d7SKAeg2C9F5cEklHD3VefVVXfG3SwlF0uTJA1pMfO1A9BnhJ/VKhaOxBStTMQqohuKjCXQG7fHg
7R1DkKTRs5k7u8q5nyJAPXVjOx9WVmHjnNypOga236/tyW9uG3zpi8TJmwOWofxGB4S2AtU6znG2
vdpZGShgVgMoRXVpMI6khDF6maMQxOXnNJm1RuFjHPVCWodGh6gQ27q59rKIsHZnxG3qahyPuPjy
YYg760mKlDaWjKvcXUih0eaArLkkXTHBQARULc7aEdVCcAkTj9OqZ/5wN/Ska3QJU7k5L0gnGyXE
QdVKuSJkfagXkoRBrGbMpi8eb2Fk10Ot9shRqJFlhRtpyJPkPvSy9qWdWViNL7vzWEzhHSNyufHm
kx1AU9pqfsvuywbOeoYKQPIdUL9u7ahK3xPwXt8FQa63q7jkr6rJtwkJb4pb4suaRViL+rGJGvEs
KlA6RRk+BrmrnyyDziMhkDooSKOaM8N8HTQarAe06tUd0j85Yxyrwr1SQ2TdFFH95k4NQtBqGkLg
CpE+Lb1e57UfTyEScD0LnEuajdlTolfJg5f0AboAZL90H4VBCFXXPqSNYiauwW+vYIQdZR5WyJ/C
YpM0CQ8h2AUCfZwWTTJbD2qdOp4zxSK7/zJR9VHxa6ism3IYr2vYRtGq8LP4tgkJk9Xr2avcJbAU
EUeKNZh/f99DTwNYPSUnO+rifW767jmb1e/u4HAz6dqXDMrEQxTSwVyga+PLmSOLho5n9wlyGfRF
0fVEYCXudNHoHq4yVQXbdg5PZ8wEfHHivmomhBUM4sNDYBDmXlH5LmME7rsiCcQyYVtWsv+cC1lh
Nyea1Bm6BbgXrGC0r8F/owoipDKHUYerLr+INJHmOhsdNmO14C2w6Mg2IiYrcqSO185ypg9tJLbt
WvgYohx6+vzCThufUKVWw/3UaxCSkGey4W2vlS6BzKyVgmtU4c1rhv7IKWk8b1OGNbRFU4oSS9f/
g/8mI6vVhvMUDttAc+t70o+GX9hifgRoEcJhQykH/URVRndn1gh+L8+r6qFPMlP0Z6zb9krzkacI
Ro3uAGPc81ZB+AqOY9slxsFM7Y1mNRs7EmvPDa4qNa2JDF/zVbcMhog2irff9ab+g/ODptL3ltp/
fTbH0Jm9uuCyDMav33+2XHREwgdGf6bjf3YrakWSurvzPz+IsCycJYiKdPfHE2An7cCmt+tRQuCe
5R9HyzZMZDafh/nv6P4Xo3tDR/353RX5qSV59Sbl23uk5Ne2ld+3Jn//yd9bk47/Gy50LGx4MDGd
6T43wx8etk8xKy1GPL4OzmuTruUfOlfjM7fG8vgxAnK8ea7+7+akgfiVSw76DF4izKl/MMH/4Vbl
VwuX7bDJaIGD/RS94pu4aNJKq3ZenH2LgBJvNY+4x9hjhfju7Pz6ofg8ErQP+rMQOAxocn99KDIU
atYM1t15Bk5x9sevFYpVgs0i9S+1yf/q1v5P34lj+OCvAMRZ3vzn3yl3w1YLpqZKq13bM8smkvgi
O+pAp55+sQj9hwPBb8OKYXM4nWP99UAd6eX4j6ZqR932Lc3Sb6iXviX89x+fOQ4D5kK4XPGfrlFL
OIuM7KECSQfTyPfQ9Um4l1Bz8Mv+80M5AhgAohNCln7kzYSVzuY94ht1ASP0QWdBD0oDWm2R/OJL
OZybv3IaAMwYNAG5TnDQfuQ0uF1OyorfV7uox+njqPF2DIdHoY2PVYeF6u+/1qxC+elgpuM4LqY/
Wvvzh/nujtCYq/FslkQJ18AJXSAsu8SD4lNq8Zs+s6liqzEX7LTa/8v5xMdPReBaDAB+uOmdpkRg
Cd9+B3mwvFMNpajta+mjlvB/f/8d55vtp+9ouwarAgIfnuq/fsdJJWqMGcvvNFU3u5wknXVi6MHd
3x/lP93yZGn9eRSWrO/PJIQPSETEvuzQRdpHoxkeuxxze9H8307dd0f64dSRQRqVRCZxg2RqBGGT
vE0lZJRfP15iPjN/OXM4M238BnNDnHHPjyiZUJGJY4GH3bUOLXlbk+WiHZJwyd73mVxsDclGxZQX
dv/GbsjQQRLxC2oJ5scfP4PneyyR3Jx4cI2f4ETokm0vx2e7qzqD/oM+457Gqh2uJysfESfo5Ur4
jdjU+IR3egNDgerHX5uEuB662nYcQqTcATchM+KGtJj3z6wDN0EuhVAMPI2bfhuxYezDSXRXlcs+
qakm6WCVArZXVvyVMQryNUx0Y6kcIEPuUOc3zOkNJk4A6GzG3a9dDs21z6G14VLCyjUW/rZHoLpK
qYQBcY2otRZgP2FX1oB42zYq1irNinULUvau1RLrwA6+f68DXjSidfjsDoSeMbHKY+/JLllGLvtU
hL+Z/iVJ6aDFDGmXmuFbb7iTy1XaQUqj7V1dSJspV61NpBkQ+CBgm6/YSdHrb/2tE4ARrnUiWxKs
EiutAQCR63y7T2BDniAoIEHLIOWL9S0K42KNIFotC7jymzaqyhZ5OGg3K0fdm4AjPgodNKCXUygC
T9SwfOjGE0ME+ziEInkNvTJ7dHoiimppVi81tq+ngO9eMZ4R1QutODXxmTpanpHLDI2x/chyMzgW
xlwq0+wRTYB9hFCc32ha3L4GnJpjlNTVxVHJN11wTVXiGE+5F38bZB/cAZkp92Sy8umlLI8j7DjA
9rB5uX19P6M7GTvDbTJA0+WlAjOsI9WpCyERUYkwCsoMVRzi0PQIMqEteQ7Nyr8kDrhE/LHiLMqE
k6gynI2G1hMp8fnkZcRzH1DoeKfI4ZSlCPyeAhXhibOicUlqcXjvTcbMM2ck8upPoBTymt1YgJQH
rXzbldOSno+TbWPGNNWVwG7ir5gQdc9RUGn+mi679JZk3scgdMCrE/YYT0+eVthYdtP8G4nmJfm9
UB4LooEAIXoM7hKBE5KH+57JGPeP3eizW9iyEYmQsd3hPBxIYGiwgSyo1LkEbTCkKNKNiu2UFsIH
Id7Kf5SYFJEZ6RN4Qou37IR0ZNvy3NMly/oqemwLLey2yiuSN783iEAueI4ct2Q7HftdtpVdMAAZ
9rvnqZnSrV2plv6R1hgkTFamPc0zQbrkjQxpvDlDKr5MfiU/jIlny9JIp1llvS0fOrcFzpVYNlmu
Gcs4qQFMfyBtHhyCJkiq6WNtKVKuhB2F6WsdGkyNg7AgbQKiVNok36A1+4TLOeaBDyI2IszHlTZK
4M0RGVvnMEXQrkJYOQkKlYUyefsiGyJpwAM0a0d+cIeoUqWrqBqir0Xl27siJU57dCJnOllCPVdy
7LYmqrhm4StuhAkozideUpKVt6i1lqAckW39JvzaKtKIIzncFbVBBlb3RUUj1KfCYSNJZvuRt7F7
EykKGhKRBja2WXfVtY2/DlOec8sD4YJGJX1CYT4dQaRt8gncaDgBT1qC0ESkTpINnaM246ZmVUSP
nZF8VqjEv5jUtZta46lPZ+txh7eJUI1kXE8Nq1vekw79iaWssHqujDx5Q/5Je4UGFwIZ6d2YXSvO
ZdiDXrcC84CSlKOxoL4qHJJLfcZ4dgVf35YYLBa5V/uXFqTNOyMUTIkhTfRlZKXejXBoKFg6ulib
hbJpWD+cSHOJ8x6ALDVE2AduTXKAbSrvJijThqgExUr2Wewpv6m3mQ65MCGEdpkbqlw5PYduSDHY
xRJTkSFE/47vEz8Os1XEojp3MGl8TZxdTJCmm4i2Exchry6ynkv70iiPmYDjiaEkUtAYhUU2O2cn
DnzA64je15+rLkmKL23KIHsOuF908z1iAzglxrqNz4k9hJtujOiB0CYAJEqb4JyE9kYC3AdR0BhL
G8/KtiaAd9lNTvlA5p1/mdygWDGEbZa8cAlQ5gqjGdSbZhfyNrjvgErC6ymKQzCp/EYq1h4tZPXo
fR76tMs5536pNmZiw5lB1HA2A0P/4gvVHuHSUxKX6uIxI9xJR+9IVwZ3l/uhdtU28cWMze5ZSxJ5
GYeovQqS6SnWzZ6MNbISwVnEW2sS9m7yY0zyUZ1fKkzx11n64tJDWpES9A00AGOYNn7geX5sOp3m
rVdq6yjM62Wrm9XFGgnq4rUYblncv2DsQarg8tJLfd6GWhxlj3XBytsAqHvUc0/cM7+syiVUMdDx
n4ssCNVqM3ENNmz/+kXqYM3hvc1MeswGtcshaDRbkkEWBrkVALc++Q/jJwsiYZ+JesNIGBsRIZnu
C+zEPmNTF/PfJ08CNABsiawy45y0nk/mxCd/glYTUxwmUX1t5ocSWB6cCiAOB+THaoXuYrbNBv8y
0Y69MeR4H/WsYf1jFBzcQm4i1UZPkwiBXNzl0aFPgDfRR81pOx+sToHTDBxlooZmO9AwRqUx6+JE
SSJv4REJ/LWySYMTcegCiqK5vexHH0KTWdtYfeTAuj56bjrGyxZE0zXSrxDShaV8Yoq9MFm3VdRY
kBGV6IgmglHqpTozmnLI7vrEHAi9FLAI5vqeRK5qpp4WMzA4rvQvlqd2FSb8hTaiNbRQuCFD4fli
4ehuACRpV8IEF7RqXQTimgUAkOfUMBdlIvH6ZF67M2rVEiASvKWRna5dNGVrQyd6p3Rr8YxbZ0DK
jUxwQRyEjs3QUCDOUF2feVzD9zBziSVLZ3hS5g4+1a2m7XFh6d7GDXPWNwKMWfRDqhM2bHRHe8vP
7FXFF96lQJQZzo9294v2lflTMToXxALxk4NXgNbFD9ulaohLzbMUXu48t2jVy/xbac5Z633bS53W
uEVphRaa0xYloj1jnGL3xIzmUgnKKhzub7y4ioNnQDEfDbY6tMNJLM1GZR8tg1zTokkawi5A57Zd
HVfz8NhmmsQzaA7slNYWTr87E0rpm+lYJHkB/WU8rQn3hnkay20wDtmjHscoAOY1sGDk7y37aTap
/f1+5xPt9sPmALjPbJnA4TDLt/664ZEE1VtK6tmOSAPWXqPvoEoqtMFeQ83UUmafRxMp0sKYqLFS
H5wXi599bE0M8Avh/2rf/IOWbIZ5Y/twiTSmYUTv4YeegxsaIesBn6fJxaPSx2OT8n7pXWwmmboN
Rl75f38GftqoczPgLuFImLFpO/3g8CAazs5DMih2Hbr3SxEA3RMFpQlgwvKoYXnd//3xxH+6++hn
kjAze7B/UssVDcUeJN2MxbXutQUrZom/oOiqVcKN1WpgklPJveYwO7z+fAX35SScbWSAciagU8Os
mNkgsOtuO8g/gF7/a3fpp302OCacLgwDeUI4Lz+cDwgPvVPFhPD47Le3thaWx8rqf/UM/tSx4Cg0
KgwH54/h/gT+VbHqAqco451jUbk6hJIvC9rwy5rwAPxmaWkuRuZFZ7J6uue/vwDGz/vh2Ww0938I
CAEO+sPjP4rU6pqsj8C49GFA2BApehpC+9dcUZfKsrfHi6/Z/mNhjY8pk4dvGtKNdTt2+CLbEmDl
vNgxUK0z1HQASSpqOVwdO4pf/5QQKvgBUjlo91og2TV+fvr/9qt/1a82QQN9d6F/6lefv3ZvH29/
aVT/60f+1NBav8GcBISg04b47Cv/0agW8y3y7840vjKSKxzDsulqC7gJv3emTcLbdfszIZ0Whmfz
3vgHnWmepr/2RHjzuPNhDFYBHxbEj127qLWGroCAcOUGEiBCb9n70RRaAyYyI3MU9fgM/ikPNDRr
sShF3a31KZTr3vFgnRiyPhFZoIxnO5pSmJAZYlMA76a1NJge2SsFmuARb0D33KbAttoQ8xesBmNY
+p2HEbTC3bRiwFew7cOlc6tMWb4UXdBdpsYPBoy7BVu5dGqgnNZB02/i3EJg2RDCowg8VgskYe3W
8fmIiwrVfApKuARUSqUxXFvj6DqbaPD6cOdbYlKrIU3oeShkRYtsTNOP2tXqSxzaXb7oablcAgKh
EIwSLqyvGGQjI2R/n7r7cmysaTMJxGRbSaGmo/aH33sgtonxZmT/D3tn0hynsm7tv3Ljm+Mg6Rnc
SVGdSn1ZliVPCLf0CSSQNL/+Psj7nM+W97Fjz89kh3fYElWQmWS+71rPaueLhCM0gNRqnoxTwAcE
TxwvVGrqluyUeyto6vvQyZPzkhf6FjLBhkzLEhRmSiAhvNeanfSo/CNCKdmCk6kJ+11NyncqGAo0
AI6a+ubaLqx3zPSe7vt2pF7Vt8dYuNkAExMYl38IXFkke5yt5gJNPa+UNKNCAjO3/aWSAleFNi6c
703E5qWjCPw8kNgDM9DV5fS+a0oHl4ImrGqjbE80FDOyWE8w/bUTxrtVeRtuiIhV1b5BLIgHEcU4
Cwybujy+jcVs7HWM5mJEe9XbRCYSbeb3V51paEwbLXiB+mh2o4ipa6ZlvG2dTq8DB8LfMuXusjcm
WOyboiLPQp/6fqBtfkNaaN7bioN9p0dYq9TPxk48JTG2vOV5yspZqi891uGqIrNiWcr4/r8Lnuyz
fv7DgseiZPJu/s+egcPXWiXZTyveXz/z14oXmG/YKdHt8EH60oGweQn/1ZoL3DcerTrLZAGini7W
mvBfC+C6yv5rwQM5w657ZTMGLzzJf7Lesbv5eb1z2F4RIxOugBuHaMIXlOsPXYrQqknGrYPyCBzp
eSRrlONdUe8o9z9Jw3urtHGU5tA+BZV4mhFTUdSd95yOTrCQgt1itNaFPVYzoTYhuSSoVy9Ciq8H
NZvNlsVERr0O1bcZaC7R7z4nlKAzr3CcNx9Y1c2zYSG4gcoxAJ4al6gJMsxnwKmoFvnnnPCNuxEI
RRH0FZlTJEP3eihBhbTtrjMsC3u8o05mr6JWV7ecg10WUAQNeTkRV+kv924XuxyKRj8iNGR44BTA
gohn9iLNqJQ6hrjHceYecDa+9xzEstY4lge/KtPr3swEIe18Jrje2Z3wOrVzDa+9wzaNoLB8xHnE
XJ+Wzdx6lHZ8/bEeBCIZm+Ba5TTTp0yGyWUxOsvGDpHMkGHjHfD0mDvlKP+AgLxDq1ZyprHtL30+
2XtnwAOMsNsB5DN8tPQ8RkYPlz8sKoIkqKXlCzF0RIeivPDx1qa+PFdtt+/LGViAcRuvBtLBaKdj
YwMmm6gTnkMCMZ567Tbvyd3eV+F4v4i+Ohc0JK6yMlBgrTnkFjQsy2veesm4swISKVq4f0+ozTNy
RkkwtPFLUkCW7GsbfBFvW9uI31pgPS/Jel0wE1fuSzGlvYKand2ouhyf4pBMQrpi4eNU2QWZ7wDn
tl5NKmcKs2fXoW+5aDnM3vtrL06WNlvM0tLusbeJ2POzHHw3jsvyUUI6vcSxFR5MqxTkdywchPB9
UH1OzEYhlbfWqF3EkZAZrUHgeF2blVZDzaNbi/RLbSKENBYAkW0gfWAXJQnZEEYr8C49MLEZC83e
QiP4wbe04W1fapuulcWPuVXWbzFnVDuS8eq3oqjFDdxe3mVUG66Saco/NA0NWAiBfpbss4KTUEWN
c0dlZrrjlJzdDD0iUAgdzrTrso7nh33zaBO4BlkOYT7BvIHzsTXtEu74bH5Sg29fgDka8ijpeu6q
qvk3qZ7uuIHUiaeZQjXHNfGgkZCfpp5fib9iHram5N1L5kz56BJSXhwJm+DLt3Myn+kd8BmrepUa
ekPNdtr1UCai9d01QckvFP2UtjtgkHI3aw7/U18Rc8j8w9aOKGAzTbQ04imjd+OnWCg5cnME5V31
JWs5JIvBbr66k5ru4qFubl8+WR7nZJ7rQfDryaL175Nlba24aObQCqbBvTMxBh2jr76VVeqcpCuH
hy530OV7yIc40PPFOdDSox3c/h0aG/5hGefWhatZRLaQg+adieaMfYKTf3gZablL3uBmSUI2QmLm
QJwhcttBSa1vR7wbAIySfIjcpS0fHQrq7wnU4dzfV45/r4iyv6iBBZ3FRP+Ak4QVWcngOzTHeKjD
QM/LIC6hBNc3EpwzVv2Xl4O4NGvvFsTVfMn5wjqvcujziMVylzIigYOEbvwhtNbjsltxSCEUkV+k
KUErfwbgWKK6fPtybFy8vH7bJm0IVLoPwdnwtKqxqt9mSDSDqCtWMofodUD+K3du5qx+JXDUxhu2
nmj80RlnGzaNCa0iXCUL2wckFcFzwJYzslrk8eDBbzqZ3uh2BnrYPdAvqzfarT/ILICiShROGFxb
/XBrjsldujJkyj49Vrn65o7hZWjXNDII+JGWf546e49k+kBT6DFRnbd1zSm48rxVLha7nJWhSTZz
HQXW6oviPUZR0q6Hg8BtcnaQ2HUiFzeeZg0vqIhvPb+xI+FLJ8qq+Qba0XaciNPAW2JLf03PMaZb
MWHuCeoEE9cYYKb26iLfBKF2dnNTVOx8aUHjM2uinqZHSgdOfJHAu3RrfW0lMVIw/pvLnLTSnbQq
cWFb7mcsLlgs3Xtek9Rx9WDfWmx2n43EeqIw/3kekKctsqv2pQaVVc34CYzKnnE+vCRyYmOPGs+j
yc4ZJ9JpvnxBWx5ZpMtzXki7Pc3UtzIfMKX7xcHO+zRy0YceajKo96gp400+zgU1KfHOmxHska8O
3WGuLszAso/k75H0HQxEf0jMJmY4nJoEnLhR18+tiUoXjr55NRemf1IM/ANMMHMLtezZFNSGDajo
RGV9QxR4brLA/5pZfgYUuDU/+J5BZ7coHnrR5R/n2bB3zHVsVnYbRAQwA5fowv7E/haHhF4W1gNb
l8ckX2yxgYXnEAawtWjatFX3JZ37GJtLMN9MqRpJzSQ0lOIYxKAZW4AadtA45FUtvJuSNf+eYaV2
sMMEKJvZ2Y00BeuoGlY4uiyardMZGgWr1XztXIqaS2VdzAR2gI5sPg4lWtkWJf02F/oJ5gXS7Jq3
fWiBTCDo6bPpmM9tirNsbmOQAw0oMrsg6pt2Ewpq17hWjvsuRn0YeUxDcr9k8hSQpRzJzt72ZJVc
jcGQ7Ngk4Cf0XX323Uy8I8183UNAzI46x5tPYx+P6M8tMpGIMM/f5WtDFy9w9bWL/fxrr1R5ChVC
XJl0cIk1EGLe6eOeOLHTmFT2Dju3eePHeX3PUWHaJmnLzsrGcDU2KrhpdDN+kOZcfhgRNN14UFMj
lx0W2tIMDSeziJW8z0hcTqXbUnaqgpDeXp5c6akvxAkGkZho0S4elm3gHEHSViZTInnsvcm49YQK
osK2ppaHCF82VgmQpyIfrnxXka0qJByVGmE9av5lpNM0DfVNjaDr5LhVvItbt9rBO4sfwzbrz2Ox
ZPlu6aBubfpQGjd9ErgX7BSKgzDrFmxZGUf0GGtnl6rpm6ws61ZUSf9uVNl4bFK/fe/RraEOPcst
BL00Gn3IHobTZBFBHhdFxS6MyEDjZNYsYI2A1F3Hbhc1qs+jHIH3vs5EwMcq2wMN/E8+0K9Np+IR
r4ZhXqtYqn1p1+rQWliAhrHAZwkcGI7h3jGMA4VNsHrB8pwrBRwjlxr069iqaBGFAOLblfvKManq
q8I5LDWpzgSCHxSakI01QF5xy07fLQV7vAKdK28uHdyCbCrftnmHmcwujGe0ATdCNt1XyqVsQEA5
7cPGg7pYQjMwqHADTMoyCgNY7sGTWVA1zDNv0PoWaQDmTyp+6PhH99FupsM0Tsm2s5e3mB39G6gG
Ag5jkB9mKQ7emHVRKRRejjr52k7zwe555aEwL3c6ywegcNN0yrToaOx38cXYxldZ0p7RD7tbPw7y
ixm41GWc08vtt7mRFmLn2cs5xOpTiUt/wC2kd3mT0sc7FID/knvby9stU5iS3YYv7FDAgD+c8Erg
ZGsSNGwmcxX5YzlPFxiB6OW6bFUKkhWqwt1BpNLbKYBXsnGHYsox3uuBumvlZVjmu0SvMVRFMGpn
49kowuifVu8njG0G0GzQPHRiKJOPb5GFLDsxL91NkuMRy7XrXJMc/tQS7LZbGu+MnpnoqqXvz2ko
IWGEbn5L6KP7qSOEJsotuXwSneivRxx7+0zor8RrWLvRtfR1gFN1ixzYOTkTp58NcLS7cCwt4rW9
9pywVdnhMLK3hFF+wKtIFlY15B9H6jpRZiiHWKg4PlUG0JgkJ0OxaKHmap3BtmsCkrjipsTK6GQH
yu8PodGvEZPO5WKz0abT8cWn8r9x2krdeFAnytr5nJZWB8QiC09zsnhyl4sXasys+k+mM/Zf/MIF
IDfKjn185xxt0pov4LO/NfUQmjh/9UKuoe6Li2WJychdFme+cjJl3DdltbwvlVled2n1mQMonp+a
NhOeB0KuL2cZUxCX6WeqN7z1jbb64mtvXbMQnewHCX9OCVM9s33xdgD8p3Mfh0vEHuhsZ7l7C1gd
AI0g2u2Esrjd+vPCTBvk+OgN43DZNgRRLyVhRlE79+VtIVvS6+lxp59k20EGxPNDIx4KJRgf2nhk
BmVBzT6gDIMvQWKycOjEFWdg4MH7XvnN82JX8tOS1vgCNBk29L+ljx91MEf5INn071yxBJdxTa+6
Y2HcBWK5yOZYbpqRQxYakOImQ6T1LPpFbL3Wt4FurqlIKkfsv6EFyxBK2JTkdZBy8M3C/sG24GnE
O0yOEh8KmKisX3D/ZiPETupjWMhV2+lvdMWro2/32VG1SBEnQ34tpgXq1IwxStvdFUaDinOWCs5e
Zeq7JO2bs52HkOnHlt0tsrGNm9TBTsUEF+ZhEJ/4YO84+MVgRtJ6b+QrXdozEvW9L/XfMvcfqj68
2ynF/OeiT1RL+fVzn30e+h9L3d9/7K+6jy/erMS0NYLZRooMHPffdR/ffuMDRTMJzF3ltlRj/l33
ccjtRSONlhsMG82pHyXZ5htgavSb0HITaRiE4p8UgtDwvyoEBT4Vb8skUXKVf+Nm/Lnn6FozdaI6
08eaKNGtlWblLl1kGLkAA2ev+BSYmlDLesHDMNA0LnKv41g4F6dAFE1k9sEDjp/iZJR9cQ1y50oH
Dhnc5NtYrbKRW0CK8nMdYqhxsFUPctk7dmVu24RWU4qQZd+EBgmk3kCCaGjdN7E2tyZ0qE3uBMVO
tD4oTqowSDNMHeW8USnMtOY2L7onXYYP5MATENCQFOW5+SfPaMxtWfHPC+ziEdABddFo9STwykaL
qzFnLcAtq9h/NEbznNvik1Zc3nMJJa4JrU16tHK1n0X0Cu7xsYB3l3wfr5n6nanaJ0/k4YaFRm6Q
W7HKJ2u0XiXNrTbwqqrgIpF9z0aJWwPcnHYUni0q3d8sED0bz+NW1oHqtiZH6E2puQVOkbzjK3Ab
TNzBoM22seJfadgBkW4cBB+xBd4xtepj7qA0rMukZF3y+NvCuWff2u/Wn0Q2FKANw3m7WDBGk5lb
0JR2v3N7sdwndXmPP16D7OWSZcLC7jp0yuVoI45q+UA2nIktDY13RbfKgXyO/WEtv82yrY+tvQps
KC3ApJ6pZIdoCeLSYAuieHmZZr8DMwoPg/iJKAUVtXfYm2xq3IGsmmH3EBPcdsX7IY4ao4QAt5jL
cQy4ezaJCdvR9S8CYTy8DBIwwjTxnbbbNj7jAArzfaUDVl8zfBgDoXHG8h8CeO91xodKcopJtrG6
FXM4rnVSTSc/BJurm3UU9fxb/Ag3GTa5bVt31s7nrBZ5sTdxmxhYQwnArnLdG8bztynEOUmrKdiU
Y/aJViXPfuH/8pUUpYUht2MfwAfSNT9TcZdwmyLm8pvl2my7MFKdenp53hX4/40uGVb9yPdNUoaM
H4JHquGfbgZO7Sdklt+Y5Ixqj38bYCqMAp+hQmAL6YygP9+VKf/rBfknmvM8/ykMNropKCtxu3zH
f4B01wNpY574yGJOeLCWawqDTRT63ZOPPCLyfJ5wMDCYAmbjy82QDZNipJxxzdbuU1WPFjhEvz2x
uXB3TsygLYsuPs14w89VlzcRfjtetgozrL02VjmWofUi3WFbKYdbamo+Q5J2l0FHhl6CV/IKxngG
xHixdoXPpOSAcwU/RW5orDPKJH85jbK4Diwmqm2yEAQ6LXdQqcqdyTwxS53d69S9eZle7B6Woynw
x01OGWyHOgCkPeTwpSset5OGhFCnpjxMpl3stFinYREgcVqfLedgG2wCHnfEkiwhDAFSeMPIHrk3
L6N8IUB4XzcqPCA2BQBcleHesyFEjQbD+WUArCOcKX4PnloeCA8Oadcxv50lBCO3PuZ+IGahVwyj
qbBIqstF/LHJXOPopnzVxeBachBArdEoRbmbfcpm/gB/9VsC1Q9rG7PHZIMdVZwXIksSImOqQV75
oE9u3Aloxph/MpJsxUGP8gqvbbErfWYEzk2cxy7zFGyPoCqEy9v3GGSg1+WVQfJxtEiWLz+vPsqO
xUEsoIcn5xCmZQeVYOKXiVFHdLlw4VK2pPSFT7G1OnUBXAXjgsQZMWWVeTRr194ZZDJFfiJY3EYe
neGDpIkH6z4F/XlYhJwPDW0uErm1juDZkpSn+QjjIJhFPtm7VcAKVvlod17WJiuciHVYJ63OPB0Z
ifHA707vSOMxt8p17q05n9ExGwEMrXp97SDNntuJlE0v4/mRUkOkjCmvJs9B9ITgPHRQRNEA48rr
vab1UWwLmHV3g+C5OpL4G4eqKehxlyXQQdPnl0Z8h72XzNq6LQ9B3H5rqRL77OR3TPoGag7riWOU
2V4o9TkwYeLINQO6bv1HzPf1riAe2hhxBtfkRYNNTE5zNiFdMkrYlVt8JubOKkZYePJ7IHW5fChc
ADowfAPc4SGEPIO9uMpJUKqnLe51FP9InR9c0OjbLhib/HpOuuGUjUih4TyCwsOZK5yBrKAWQVSd
9Xc4Qb0VCyzKxN+r7wK2oocF/iJrQy+NxM1rW+NEQOJHgy3wly7Un53MRDCY2FPxLaCsv3isEsvS
RSz/47GXpKiEVTEBLwD9hvM1R09W5Y42KFvgGbBEEF+HSGEMTtlyBNhgpYF/IUOnq449hQ7jaU4c
HaXECJc0B0K757gLxIxtPhbIG1d7FukxloyNsyQO6ZT63sMPW7G776qp/5FDdVdnsu/+9/+xU/vZ
aOHbjoeoHB8OIQ2h/crSUZK5uji1GmDmzBzdl/RbtmovbRk8DApFi9sz6xwUXdvfX/cXCdN6XYcg
Ewtxgm+br/ZT4YxuL+yb4SjGl8WOOWhnxRc5YrKYmn9s11qvRvosAgmBW+s17WsZE8PJFjkcy5kB
su4EQuIVdvhUze/f67+HgD8cApA0hzzj/3wKuM4+p1nyUf54BPjrh/7V+7XeOILk8ZBAuHANC/n/
ZwBSSRzQYqHr0Khgy//jGSB4A+2YxHIvtD0T0ySf4q9esCPerK3bf50bVtLcPxG/vJL54a8SNiVH
H4mD6Tik1f18BGgnA4x62Qmywxzdtxypq2w6KrpYh5jXq4d4I6UaC/xFGCPaaulcTM2cNmoD3cT9
CLVGWmI7m7mNDteFGTurjSTINL9MLHI5N2GMGgNtXae6P6hHX002wMZ8YAz5PoVxrK2vPznYrbGM
1aIu7YSuiUilQc2UDt2sV1aXMdO2+eHR/s2qgurx53WFS9LGFzRZOJ95PM31PPVD49yAbdcYpH/A
7Qyv6t43oDtpZK2H3CFaj+JXC+JNKLN5DkdymKdocDTdJA44Ot67SSrqi9jPaMstGojKRnoxhh2L
UsRdIDPf3tUcs+5WovpDaVGEODixrC/zTsRqh3kIeaooYgz8rWqrJaJKSy8pGSX32vD0dC4XVLC8
09yPvWzqbpO3ayBfiO8l2Slqz6jbXdpVm9Ez6C3R3O5QcffdMOxjgNTXs5dZD0rYDILRRteobHSm
s2OEYOb6RtyoAMMM2wASBHZjFkJ3F+snN2GxqC1wf+tBCINWXOZ3fLdO5e2zkc7TXeKNfIzJyoJp
Z7tW82xpSsiRR6UpvZ3Sik8Uzq5NJVKk0ztFGB2FkdawxIOVp6K7tGrctzdLMVKo8/zZa54s6Lnp
qVcd4y/pygXf1lq5X6CyPRg2XK/3TSAm44Nt9dy5rJv4PDP+gPpCNQFSZg2ye4liz+DSZaP522Yo
+HSwkxEPTwt7243BiSa9i6mcwn5WsiKkEMI+AbF0pj/myBUfBw7PjxoFFqeiUaDcbzPvPsXNhHyg
owW7y2aHp+A5fd89pfDzmqOzmFW14z7adCQzm9uSGSVN/sntW+q7C2kbkbZcS1xSFy/TE9l31oO/
3hwq7wXPr7Hry7A1MPFA9zBgoWo9XsNfXO6NwETHgVJrOtoJr6htC6G233VqZhKS78WnVB6iCJoT
Vsl+30+2pdsiXrDGaX7weqsnHyTEBFDlMefTxR3qj0neu9fznHiPhvbFzaib8o7uCijw0cmOFMSd
IMos6X+USaHfN7aZT3u2mvVlOprTnQagEURpvorHyRUq5pM1ee60c4kvfERV0fX3VrbQene1z7DR
yuf2jhmEnFuzn8Ackn4BsZxGUWsLJBcORTcbe4pjWJ/RqfHsMhtB7Dc2i0PzzB+r/FtDsfzMvhUv
jUfyQlQnjJHOktYQYdEQD9C2eDwETrTEzscjz7Yggga/nl+DQ9cWkwvoEJMSygpEGRRbTfeEnmQ6
I5VmIhiLzw3OrMbyDkVp1pcufT8oxVNH117nyBPy2JoIYXLb47Am51zZcuDWk7zHVXBjAVMWzLZw
h4yA+0KDiZC2AUzWpUwLSz0g3DKMR2Pwl/aqhw+r7mZiWeI98cosvwthF+G7zDGr4hzrXB2nylD0
g7RtXyx61a8vc8W9xLzAvZzMEcV7GCbcCPzW6hiXQTmhkI2ZPU1L0YpcRwZyMRk8uNoImccesBOL
Qw0bC7BuNmsogUXWQzasDJSAUor3NJXBYN3mMaDKiHA1YPK+PYqblAMrySJlxTWNIsmnox8nKv+g
hBqThmp/0n+xCScq3itWCBIAYam76raGeUV2x5QYBFL5ZWIots2C32QynE5dCwFy25dK3OQ9JfL3
wRC3xVfXl1D5NsC2qb1SL6XDVPH+WVo6NHniXcTSCioL+YlnmhepBfUEBNVqJDWyxPyQTQt9T+IG
b6Rthk+uHmL8guKtr5NpjERVD+/mejZ2Rd+lxHQ2oP0GUGmk5MVbHKCkf1QZYfDCBqlKRm7lHrEY
eeMVmksixPFrouPfO43rSY790PqAUzf1RdME5uMqmIwogX0w8BQBlgfgQpQGGbjpOAVHUVjJp5KO
4tcpATNGOJC87UvvahhVO++IoJvuEdMkH1xbyx2lC2eLxNk+YzCXH4STVntLmviakDm6G7P31V2Y
0Hjxm/W0aS1FeZ01SfnOyjsircyu36PB4qyspymSKll2GKzRcZRLdeVipdkN0JXvWdabDzBZ07fa
Ke9G35zyAxVt0IEcyDYmGuuDzursbdJ55buxcrpkr3opr0JeYMQWtcupNMJiH9gYYnRLj4K2Hzah
TNv1Ay+d5kkC8kxROXVyH3AseZ963nprqwxDkecCTfT8YbppvInDI5afbULg2bdM+Qq0DeE51pIn
e3oz1o2bdD5Ro6YrZ5BYbAe2Ha36y7arauiT7bw6um2yB9LJ2tM2uM/jujkQujpsFd/xKS8UNqfJ
0t6FxPqhKQn4w00LVPJt2KTewYB4v3eN0IuM3FiC/Yxe5cZI+/aSBXs+mlLOF6OxJpz2xUibS6mo
t5whaoc5P6ay8x50ppcvplnml9R4l0slVVj+4fzxy2bO8VFMQxhgMULX/9pg3taVHeQkUSIRavDt
yNU/ONq8hBwD72FuIoiImeXH3++L1l3PD84VdkU+zBECejj6WL7zmj2AxDf109ENT23JKpo5GQtD
01vsMX5/nVd+jZfrUEr32C5b9FVWUeaPuy+d1t7QhUl8cjBksqaaijUbgtCzO8UsGP/8YpTnBbcT
kDKgip8vxjG7MxI2gSfIpaDyahRxLywMI4Oc9/tL/bqRRaKJIIm9uEni4Gv5eZuEfmNMpneCjStu
5MDWG+1NieWsR7blY/H6x9cTnEMEw8T0HLQbr74afaxalpUL/DWNH7+/giS5q1kEEJfdSJfN3N7f
X/PViZxnx5cLzICXisPDe71Zn0Fk9qHqIZt5kt2Vb6ziNBZU3sASJnWM/4yfQsCi19BSzJPTPx6k
OM7d9ZTs+5ZFs+PnL11LpzWnsvBOw5Cp4zga9sUkxvry91/z16nAVVA2hRCyXRj/r0ZNCYuJMmfn
nZIe49yc0Vb0iXL+w838u6twoIQmvjJGkG3+/F08im2ta/BdXigjXoaOyZqoR//+u/zNsHRDKDoQ
YXh40J9+vkpB+nPWZLV7smKFJlClDAr0qcAfwJeIm76Z9PKHI92v6xdrOqsJXwvBPJf9+ZJ0lON5
LD3nRH6e9yRwFsAB0GxFkAGFO/RG6KW8bmGI/P6r/rqyEFEEHkbwbckqev1VQ3yl5tK41qkYmN0x
YorLHlnHlnDc4Or3l/qbr8jgQOzNHnxVdFs/f0W/HBWXqqzTpNIqmskXvFw6rPjExbBirye4aR01
v7/o330/jymI2cb1PPyFP19Um2BLU5KCT6WHXk5W4DlKM0gPHHT+ONNfTJs/vw4IvYf2DDEs9INf
Z9rq7zdZT8ACdHQuclG5QOB8szyjRFA3dQ6nBl8l22SYs5wq2Gt1yBM18dV4tR0OFzXO+AQlsSAD
jl3nIgFNBIWHbuL3t+XXER6CifJXNpCFE+k1Vklm7pjNMHpPENy4UAZf+TmfDN6Xmixj8ihCtvW/
v6T4de6inWVWrbY7YEuvPW8J/GAr5h13MgKDve6E3AFX6jT1JCYKXplpE6/jPc/EDUrp9llrFzEC
yPXp3HYWpeo2GZZ2zy4pO/QEWab/eNaH5koJg8lk8+xet4TpZhGyEzDrqyVg0226+QeRQIXoqPWS
n9qafyrj/DI2PUxXzAZKOQxRnBA/j80269ZN/7yctBM7H2kkUkOfW8kwnVYr7+9v/99djLrRGt0Q
stS8fguADUGe1IZkpKPjvstlEV6ZXcApxzUbTkm/v9gvj5pvFhARLEwkXCxnr2ZdVRgCTKg5n7zY
5WAJlZmRxUTklPj7C1mrN/inKYdUADAYbwS+nEdd7Od7WBKbOHmNP7KDUIiVTM5wJLgEXV+8A8i9
dJdNrqmEOImDEh+31cSJxLcVvsn1NVi30zmFlU5C9shhCWP7gpbGh5VAd4pSFlUv0MaI9TmeE9q1
HEaswXe9rEOUsr//Jr8+H3LkQizhvNcAnb3eCmVyhiJQdd3JWqjXjzQOLyvwEIfEnP/xrstziYz1
HGyvlPR+cf/2iWn1GvkqrFXPviAQlO/f1m24M6xV6y+nP9YP17fXD0/J4bUGFoypj+EV2N7rpySX
yhYt/a2T107OV8+z9Ek5cfj4UhDx/I6qTruU7rt6mqw/rHTW6yHirEAy+iEQLFfLLe+An4eIUyIg
g+mSnwRY82rZIln3iu4we8tAViXBZsEn9GaFs0XTKLqbMAH7IW2VkMLeIwSjOZ7PZ3OoqCIuxVqv
aZW/HiwGxZ8X0OMXCukFNFd+/50PKZ5UjHrM3GMI+wYkQoF2/95FQ/2o1uFVGrwMDnOvRHPSam7o
FHrddOeOE6WxLgZUgI2m4kWftZpwtyABd3DtmkahtqYoqnusl/mN8nrjMDmZd1fPAlR4TbrPhio2
UFY62xY6aTMnpqHz3SHcpCgorvqCgBi08s0ybuu5XThALxkN9ExEji5dfEaDSMkwIMUqc3tq36Ye
64/2kq8EwVIQ+BsNjSjFl1EFBUVxI2e+YLxci6FzUqR3xITwZ0xQcJO8mhIleJowTo+eLjgVyZam
zW5BWfZ986mLmMpLWK77mrZhrqWydOdvVMuxPcFhVRzcZ4U44SIJjOncTEuV3kHEKeurIml1f98B
miHtvvGZ3bWomuJco7AQWzX0ot0LEzhTYYLVSxCsF2eAF92XCcbAQoUXn+FX25ODc61asZaixpLH
PGGBavd8dfejixZ9edtga8MHb+XOleZuaioaA7W5rOiLae81hA5sqYNQueqXlEJ4UKFS3QHK4jcO
IJegD422vCBGdzDeTnXGpduCZL5taIKoIDumtDvrVo7a7c8iM9JuWzBc6KxSbVaRmP2xiUBVORda
q84vtkO/BiqSjoKvyGIJd0nja06ScBIIY/6Y+VeOprd9QVIkiTX9JHDj1DQfLfAkQ7ccppIzLLEu
IVVG6AqTehDSVTSAM6TnwP5BCd4YGaaW7/sAavaMviXxKDWkHo7zE2Ive74kOXsKyKaY6+lb2C/x
XbDg1vlegnPLgQ9jp5N4cHLL/ZjFaRrvOgSzYAFfppW34qHMdc6Mvp0HH6WbUXob3Vk8iEmkOP55
K7aR1QPxiMgtYBS1gbeClUqX+2p1a83czrvhEyC+kRRgIFx331szAmMRETHrRgJdA/W42odoJvK1
Eqsoz+O45fgzCZMK/Mvrz/cGiowptSv/iuggcsoLM5vyfQ3apLuEacM0rRpjda3MDjfWibVj73Oy
crL7TrZ8EIF2Q+0bdCRnuYh2+jBMvo2iv/TdojgHhPCRpTyV4sHLc7weg4qz+WtAvIjawUa0nPtZ
NFSB05m9sc38G/HibVzaAOSupJQrGCsO3RwQZE5v++/ZmBck6hJwW696pkw38JHjGChGxBLu5qdS
ERRADjFFSXr3cgkoSSCROlXmSw4gFfI+oEC2oI4Zv7/x/9sn/VOf1OH09MOb/hcmABxtcrWqnzyy
1vcf+qtPGjpvHA5gPqUdgQ+fk+e/tZLsn/D7c2hyfbSKbBT5q395ZP31b1Z0BAUNNhP/8svabzh/
czKmNW6tP/ePwmdd99X+SrBbR38YhoJPQFn39YFboSySkyfa04qb3tpOCb1P93u76oN7N4VPckHK
KGJHCsYLRijFnHqX9m7+hUwKi7fkBBlwkatyLIsPBpA19TDMbXkZJGFGJKEn1QdNVfzZRd59SgXx
Cv2YW1sAnnTWoM9UtE7iYu/B4Nj2OpdXedMaMALSpr7WdD+YorM40AbSMMtSq9lXINfDZ43gKDjS
GKL307ez96RHPH13mOT8/2PvvLrbxtJt+4tQAzk8HmZSIpUlyy8YCjY2ctgIG/j1d4IunyOr+tqj
3vuhe3R1WSbFAHx7fWvNha4di0vKXFt7bbk9vROwDv34pW818aVrMqwcZVOSo69kR+1Q6+jUfm+0
LCcI1CEVsWvKh9i3hlMmbNf3Nn6dTdWJEj1+XVDsjbf0CnCL4a6VLgxvom21ruUk/hCkGLRMoqLO
Ku3A75x8cwrnVk6Kw1qCmmPeDew04KIMq65n8bQ0uI/ob8R05TCtU8GxjVVrIR1k/SIpw5QVUTPR
I+B2hYXbzDc1tnhtYHOVFf5U28bKSSqascHLRXiEGipAhJcC2uzKKXmfQvqnqBNv8wg9v4/K2KYw
jFzD1kxV2Jy8vNX2WMiba2YmqP+BZi3IJ1BQJqkzE5rWbyNk/TuaVYCcWVJnl2UUw41BBmbjBtX4
4lVJuqZjIVuO6Sig3st60/t5eon91NqWxIj21GJ027Toa2AmReniD826vd+rpdeJdJPnRbmyXBFd
OSaGdlxzauXaUbqyWwxN8BTLnZyC8KaZ0xJhoVGcmbLsWUxaX11lifuQljnJjaiW14PovZusSvtn
oAsEkQJcZ00l1A2fh3Iz9mX8mEkFjswsQcqLSmM47LoehCVB5cGIvVOAy+QRaJ+1U8LVrjQ1FwvJ
Rgs2OG6ty9ANsy0aOcElw2tSMLs1xRXU8LgPVAIVd3KESUi9qCCm50CnVaT/Gk8ty3Ga9kVjuu4i
aCXF413R7gc1NdshS6NHi7LZi2DyOC0blTPc2wFNm9zUacdcdWmTfTcG2yUm7k04NiPM28wsJVtD
bBnXjKgYdAfnPqm9lUw6G+utpbxLg/oDQiwx/RWLsKHBuYsi88JQqtzZdtAt2oSYHNoTFTUic4tH
DFasO0Kveh1M8cQs3y/bzPcPvNM5eUSAH6Os/OMEQe0mdKU4FDYDRmRY05fOmvJ8rvoy35Ky0S+0
qfAI6taWdxgyhUctqb71QR3umN/rtaD4kXfQS+6IpXVfdDfJnkZiV0/WQDMzHjs/faq1gsBkyjfM
1dpmq3uGSUR8aDcxvMOhTNwlFM9smzTWeFUEhXMYlCQhXoxpwoKOcuMrI2GVNVEiLBb4U+LrgmH0
oLRKNexN8cP2Bkdx4fhwzeKWmhBbYwtVDl21pNEHM2smWwyomVhGmk7RqBwOpR4UK2t0zEeb6eaq
1ZqHeGrukkrz3pVTkvAhxUPE1BkQkDCYTsk9lBD7ItfH8FJv6fN1SSlRhRTtcZN5x5HFF1+NTt5N
rC5XMDfLN7fTMTsNU3ltkTZ5BfxJztaA27EI2F9dRElkP7CCc/C9Zaa9GPJ6XE1TEB05B3bPraNR
4JBBG0lJyE2pYTAHqebQsRp7kZyjv2Vkm5ayry8Je9Hs4Q5qJQiJfjExde4szTNZVg7DeHlWXO3U
HeSibU2Nb5wtoHRgqNk0paEJVmx+eUM1ApNc1RoBbTrKOPUyZsrOwphJWpCnUjtTtOq2HGxGtjQa
rLueRrpXzj4cR4Ezcbw4LyDCUIy34Dv9S1jFzks3b4xxVSMrjK3Bda7TyZ5HBPmoxPAFp6nB1o9o
yKy8DU2ePFpgxkUEhHOF7AM2kgLDfZn7LCGr0fAvEQzKE1H1lI+oU8IYVG8197xbY3Bnqksol/yl
EZ7rUO4d6hm3bW2rS601ce/7lf+G2c75Xmr2e1zV5qXh9bLFsUmAMQuSdd1AlIxzLT0OSvjHwErT
S0GCOsGQ/yZ0TgE0l5QLW6mHUm/uVD3prJobqtLC+QDIMYKAluFs9XgKbmqDSinNNWkcgxold5Em
TlnaR5AU4nDFUs14imvH3oKI1Dd8398AKPi3tQmMRbCfuo88eC6GaCrYgWm+bprQyY4OdFVYLUV/
LNmg7jQsEfHCzd12axsGx9YS7wXkt+E6HsvmvVZSo6GOcyBjj+0/RhTMH3iG48ocqrnlrcI/mqVO
fk07nrPJTNBlBuHYpS51taI7KL7UqAWmWrYot22nupXdqfbZbBqxot8D/7iXfm2l8QqYNyUQZU6X
PR1j0FzlIK5tv84XhSxpfc4FvlhLye+GRac0wd/uLtFdZ93bA8fByE83ts/2iH7A8G7OAJ5cnTrG
IbBqnkXcXPURIYh1AiMxWthm7i+1Rmh7ollNbJNaLobXRrezrzRgUAU2+Ol7Dp2EKCspXy57X4Wf
fWvSWM4ufI/oZoor3OF/hQ6kipHlxY40lL7XExo++9gwN2YbG5cT8/pbkFBQ02ZwHFuH4jlbhtlN
0hIUMyVN1ACR6n3HQEI+geJDCxvNxsOottKQhrfYTfsLytI532WqqgnxatpKx3e6BIDUry1PFm8t
yu6S545xITKW3SjcHW3fNSiC42RzDivsnFBZFZib0nDear266SDuEukqkiVc0S2XaG2B5eKLEdvj
Qgg3njkPTBiZPpe2lZRtNDceWmgg65nu0OFKT0FTioKO4jY9JKCLNiCl/EUdzDuLuCBaKwTtjlm0
Ce3saOWadhsAjdtmpF92Now1uJJgmdPiemxisWlzHZtYqbEAz8YbQpLGKo2BrLArAEfNCRhYY4lB
WnTGtuitiYuwZ12x0DcpxtG8e86O8W5iyQ3P0fhWY3ZaOxzWFzFdVpx/K4cbWSq4H1jdDaHj4I0M
fo1wwcevlNrOhYh142q9z82Ytqze6QziFFW3V3kT7JIi0tAzJ/+Qt+NNFjtfMRQ9nA8I/z1L/eEs
RfOCydLo/+85fRqBlBTRR8vp3z/z91HK0AGsseTxXN2lG8bwEJ7/t6SY/mK+fr6FNM3qgyPT3ycp
G6aagTR4VkRBEs2Mop+OU1Jn4OINXWeHSxsIMbZ/4Tj9pIqzBHboq7FmkZcVUWDNEvAHDyWTPp2U
YT2cuvwd8x6axuuHV+M/2DR5sT7KrP94gHnr8+EBGmWR7FE8gJ+4zP/5ogteKMWJAwJK779/qLOE
/0HSxb3rExmAKGehWtv/2CeMRIgzB0npmDiIeAxWuYYA7FJp5ptp7XyViYr8N1Hie9K3emVKDTQ5
El9cHFhS1FH+Xtal70VoUUwPgbclmq9vR7/ovtGM4sf5JfA4qdkXultN+wwIb9jc+wk0TpjuZXg/
1u0moa7wINvEuE7qEkj1mIQ11BBMb8g/FpSIBaYWjTGFKyAhbzIItUjvahQc2o5du+g9KLSln+NC
ckeTDUVnHpBl4wfQp91FRqX07DMcs4FTJauA/MLjZLtylDudiAE6w1et1PHRaRiHFz6eNe4Ejm1d
2RrpqIukDWCdDGz77WJt9VEYaLA6UjqFwq0He+bvbdJ/rxp/uGo44PY/fHb/IcAsXzISjE3xK6bs
x0/9vGwY9l9YXfgUuxgkaLziL/x52TBRZ/jezrslPC/GDKf9ed0grWp4PnkHQggB2Y//u25Y5l8O
WFVWD4BtMRD8u7Sq8UmE0TFVGKbh+gis4CNN+9OFA/tfWdUdZjCSi8G6p8+nWtDS6aVAxYeem5Uz
HhJuW+laB8r83JZ2/5Dacm61C4r66cOr9x8uMsbnqwzPxqYhx6NuRZ9Xl/Oz/XCVsQv4M4HoeqKu
hQHsfmKs72jExNfYE1qiq9Lunj3ESdp4cx/tv05mp3A44VKj6Ngr3oO2pV0UQlG3MrPMeCCc6hss
ZJzwGwRBQ/1pSfj5wjs/Y4wHs9OBbbv/edFqxx7qdjC2J0s5EfQdNWUP8Ax9a9N6YwndZFRGsoqh
QrDPcRmAocxY25ztDPuEnq5GZB1pgDionJVs47JftLngGEPlZhqtoxLVPu2CQy4DVHysVXQdiPoi
RQVReLA194iFpM+3v38f/vk2zMt0xDmENKoGPq/wvZHmR63K5KmAPfDIzIsgbTMhVjTY4aUfVBPc
VaGRffn9w86ftY/Xfc/wYPV5mEXOjhFrflof3n1HV5Fd0S57KvyJGotUdCcSDsvYD8Xj7x/p09KQ
YzuRctbwHokDbH3+p89ZBfp2qhtRnvwKSPV82s22YeuP5iKtxFrHIzAtLX0k+ZhYIGP+9KGZt++/
/qJ8UHCc20SNXK4Onx4eu2FM/SbQNCpOnZc86ZyXNJufgzPlck3tULkYdd56RJqaEvI6Lb1vLb2c
e0D6NgE9q9FJXWKMhutW5A9WU5kWpabj+K1Cm1rp2pRTMU/heLNzLHaRf9gnf2Y88/JhseCyMU9I
GIvsGYX44Y3S3c4pHCeErt6F+UvctKBNDS1tC3thjWMRHdgup6+RH1SXaqrFhvZxRae00XvfAYxO
9L2yAFraZdJ/ixvLe4eqJ7w/lPKgcH5+lUngmGRwGLPm9bf3aTnrNlhfG9Fax8SuqzDwV9w12VXR
oR5sWvgoy0bV+g2QNpBaQghv2RjFVppNtc1sDMVpVue3FbshRa5xiJ6GJC/pqG3bReXU1YNLOzZU
/SJcdmXCgBC3VoLcmsjiNFSavAKTBzw5AiG+0KYQz4XZi3znuG12aybRNY3aFsvPzqtPbVjft2au
WfjEmS6MeMTl29A6w8J18JPLDLXoGRSufcANzlEvUqRmBxIiOVPPGFOY2IxQZkcfbXBAiZkS9VbJ
ur3rdI1SSfhqHlkUGkft0DTva2EM6Tb0NIOTkEjDVxKzTU91ZK197XIvX1WVNPdpWVR7ow6yd1ZB
Lt97K0/vYri5gDVqOzo0KHvLkddha7CQuKqJDqw5H7MdZddGKh7QQrTsh4hKgx6NZ51Lq1l1INdF
CHZgxfm/3XGrMYdlQYELE46XfVG5Li7MJqjuHKt1tl2QaOZGuvn04rslZby4pKcNSwMUc6X0F1Nm
w3cZVRV4E7PVqS6NTBQL1SYlX44Bu3DUdz6yER3vGfi7XcEfXXA5pyrGpQrJQ2pO0FC8cPCIEjgA
KO0WyJLVakW+bUi3wsQZ9ZsBrDwEc4AuNF3bjIYgBwO5VZanLt0fSFik9RkQO8ZnXKz4AY+Vg6a8
HMWKGDB2fvNv0mzXnsGzbdqSBj0EUP+2fdC14T4HXlQtzpzE8xYzGWEXLjveA5rpa+pTeLtyujHh
4HA/bCEv1ms3HSJ92WSoVVeEd2cEbjp6A4s6uuXbS/cHKHf4gc3tuBdu3DNNt+erA1q3RmXiA2el
cNmKM383+wHjVWSIl2QHiNktxpCl8rKU8/JZBLRt4Qz3yF3IkKlg4xQR8Rp/crhiFmaKNzsXDSpb
L4nZXstYI5pTRrH/XYPWG4MQKM12G9Pb4J8cjfDtobC81nOSZaFokB53ksVUI9ZVRAQA6kOPKyto
ZBFvxszNcYRLmlCWIDbwFXnKGeGjxjWdOryt5pNW5bOry3IRlviPrqHS6xpZf7zzTwRDgnxvNQHl
66lo3Vvi/jhwEq0kGIR9R0Kg8AS6IaeFvkJRb2PrkESTmW66imewLlswD9Bt1BQsYZ1VwzH3Kd1a
c7ivmlVoGN2hgTCSYaa3om5Oe/N2EspgPimmxJq+ZSmerZXPE2C7P+ai3ht6bO+i2KPs2kzJE7DE
QG6bupDWIG2goeA6CYfEXlpxTcQlr5JJu9DDzN4YVRgh/ws8zlgkBLYIERuYINLARn2Y/9zCCOKZ
0lNHCDSK2qGJvX2sfW2KOYVBVCD1zROxophYmN/bmnXPWcTsTm4V0J9RBHV7JCfALYkAQMoPBLOZ
bxPGwiieJyNjZ18T71cbOThTfGG0UftjL49rHHnRhzNhATNiZ72W7oSZJQfpSo2UVaeonkO4BsFf
P2fDwGSBN62/k2jCr1UjrF3vEZ9Z+ymWG7ZOIX+Pk5UYOoqmN050B1n2jWwdlvqtxp/4Ebtr8TSo
dW/mCSwgZZrDviDDZl7FGqmoQmeLtiySpJacjiRWLjXarO71euC9IUPGEythbxsX3MGCR0xNfLpz
rpLNipwp+bZWBqF5nVCrlN6aPpHsvbKToTu2CiLpAg0ZxwR7KoWMn/PQZTmRGcJ/TdZQP7t68vmp
D1yfeF5Vbpxsp+C36CDAhQuRlrgGgrTnq1NlURrfFI3HV77pmAoi/h3XVLMtxFVt2GNTwO9D5d2L
ocEAkENDIHQDVVhtqOWh2JqOGIR2/hl9nN+IC4gKjHlObov8MTQtnPd9DKPSp+2EzwUptJehmNNS
qsGJZLUKe0LEmJtclFWRJnc+d4utLHR8k0FUP+PfdLGX2CI2DyV71u4ipHW0X42NVw8MuKO1rUxe
Vk6r9fhGp6ZzrTqpQzzRxz59Gtw8kjv02/z7SBSPa0hc40TgHEDRQGyOM+fRzYMnjba3DXuHCHYA
nMX12AziNi5beUGEPqHC3GzMiMserudFL8zgES2cOGZmFnxNJi20gr1dQJT/lnNBHg++wUdqjQmK
z0jiaLyimKzRNNEz6wuj6UwXwgENZ9xprV5n9K4JWAV9cK+NjOmHKcBQ9d5KOMOLHGGo38cDPAxA
toaYlvYQudG+4m0BMpwGLgDhvm+PCuMFVVyyXvie3Nm5gsc7DS5vTqobWGaqLC3LY+EqG8Ffh3wg
6iLvL6KRtrKl72C2uGcSke/sfriMcOmU/SIVaPPEInu/5i4w1ndZVBvxF6OcLJ+QGhPY+FC1Fjk4
UUuMIMIjMnbQwmp4FRGY9GXmwYfZx8CVblDbw2nbdLWM1/HU8Q2NzTaxrhVRPueUYwtmnwzzxT3a
hrAVingywOYX0M3WNIbFLL8nb9YmpMzWhrJUs+oz02+2kw/HlrWNwuIzhqMuAbRJt346G3ES0fBZ
404XPPJZz+U1OzSDC6xZBQBJc0FKSXXPpt8NvrFI0957cMwCi87gRK19ZPXs97c1SM2Gmzuf6DWw
Yt5NDg5kAmOrxTzmsXa1rk2lZwTWVBnweymlRce00XA35ThHzQXTWNceQeDy/BsKOTZSzDXigyLX
BoqX7z0xJPJUdii84/ng8V8l5Q9KCjLnb60s/5O9vL786mT58SN/yyi+/ddcsWnYrmGAAMaP+78y
iu//hb2QQd+YBQP+m3PATyML8iu6GMos2gZvWcCJ8qeZRf/L5Pw1t8ni3Seg8O+gX78eNThduITt
eBZovSbZjvko8uFAlBiVCfbF1vBlajaw4GScdh3L1vvfH1s/HZDPD0NyCLDZnPuBnPTrw0wGwWOu
XBq+BNLs2A/GlcXi9iofevogfv9YvKAfz6jzY7HIRILlpuARaPp0euK9SKCaWOFuNMrgSneb/oj3
1zqQtlbXXKWp7Pv9A2Ka/cdDcvbHYoSS7RMR0z8di1UqyU57DW3rYwN/JazL9hLeCCTkUstLB4Fn
CB6R0ixzo4NBsVBds5lpA3Wp2NYOPZtOz5YOthNZj7MlLygVUhHYFv21UHEDM0sG23N96TARvwHU
bLIPVcVhbIz8JkvpVcy0pn0gg18cgh46GA2E8Skc6cyzYWKyh48KsWUcz/dxJMd1janixtTs6VuA
4+FRpHbz6FXRUaddaD14GRNYlem7ybTSIzZ9d45usxsyZZd/n6ypvJo4xz+YegxmiMluA+inWBpx
DmGVGlhAQcAi66k2t36vl4umHoc1eX4Woa0lLzyjLU+swyiSY7Z80bH87zJ3qFdTow07wpkUrdkq
CN2lr5nlmySlf+lOuboJykmwXKvh6ywa397onHqf8aoHA/tP0XjctbxxiAb5TGjQGeUlHcjJxjtz
H4czA1I/8yD1GQ1JSSQBjxkXCV/fvA3ODMlBl8F74ssKk3Iww91y9rUkhWf4ZNP7cChZi4jXVGSs
LGPQFldwqnwQW+zfLr0ZZDnOSEt/hlumYdyszBl4yRIxwh09YzBjeJhCxWB3FYML7mJ3LWdsZu6V
/aZUervx0edpCi3d/L2ZUZs4yt7GJqlWEdmsiygABw3CyRFMIbw4gljnsZ7RnYgK2g2xjOlSP5M9
pTLSvVv0OrzPOAn1hVZqd/aMAw0RMXf9jAi1xji9JGTRsXxx29fUmFmi05krqs2IUV4CuRKh+1a3
2XIwhuZUZIh8ysvesRgMNELZFyFrRu550UMgNZoXZ6CpNqNNJy1XS3aa7MDpMl8GIQhUr2ovkjMV
Vc2AVFf3kxcCWPiooKdaM0aVWOe4Vh5o1XCGrLpMvc6Zu0pbms1Hm2+PmrGsVmqbsE/7b2pGtjqN
1h7TGePazkBX3lnntVJpesVZAr741La3tdNSZtWy/a+DeN050xeta6wTiX1zbc7oWG2GyA6BO9wV
Z7CsAWJ2hDVb4KLyzvTZOD2jaNszl7Y4M2rDM6/W/QGvJa4AyXaaobbpmW/L2ETkejxzb/0zAzf7
AcQV8EF0ujZnUm76A5urfkB0J62sV93Yy+TebhI/arOFkSi/HyA/tGKNzwlWgzOKJuWcm8YO3lj2
LUFLZc126CfX+6I0O6LHb0xNZ5/7NOdBh9BGfyMTplYbynvrbiJABxGdNg5/0qriPjoRBevEgnbV
YoDRQdjVWlRQGcRFEGrYwBYS5PWzWYkOsJgOrEmsmeQD8zHpBlwNtULHeveUAJArWtFqhxQ3Vdfc
pTlDS701Apk+a06V3gVzJ3BDocb8YJ6z6/U2e/TCUWuWoWWG42Lo6JB1VA8rCwcjVUf06ARbhzPv
YTDD+hJDlrNDddLpJKCbcVzlEygHk3E+Wch6/r89TGd340gpqgtWyic5X9AElkJFKDPozYsOuR6z
YWbvK0kvRDw3BLR5N1sy6xBnseaTBK1tm6OIh+FwA3OyXJ2bEZy5RrmQOvA5jSIo3gHqyc7RvRrx
5W6SOn0LWBi6iuLXIb9Rll19s11yNjwR2iFSk8bpitKFadW5USbWzTiUe85twVXmxO4LyzienwVF
BuHLY/8/pPNCA6JfsSR8w79z5rYExtXsEV6coiYUxs7Kn+gIiOgWqBY4LjtKH8vU7fje/p0o/+8U
+KcpkP30h6HgH/u0/2lS0Hkv8uMWHomJn/k5BgZ/MYqwgSfK6kJq/TAGYnUG2kUKFEX6vGdjU/Nz
DHT/Yv3GNsNG80fZmhf0P8dATNBMlNQVzmPVGQv7L7bwpPN/HWEMg7+NHTPyJk5pnum8LvowCNYx
1vvK7Oy9g5dn2Tlaf2oKuoqnUKgDxzUOgVqZjMsSs9u7U0riAakNuZzg4HCLJ09fdFQPvyCw6ccU
xNWJDZg1e/w5cLmVC9pd2t5JZL28HcEi3+fSybYp4fZ9HrnG17IK/XWWeMmBWXndjrJ+5QqY7BQa
MRJ1wuZmIXE2v+kV1dlxGLnUqMNZvGtknB4CKogJYVjUr1kw1lRbHEtnNqNxUlrBQian0UskjDhH
Csw111qZWuQdctjWGUZjdVXSgcLJ1gcXBXSccmFXmTdK64ITneL60Rhj/ThaIzGGnkbSjekZ2dYo
zejLLFadOL9eG8rtjiGUIuxQNCuAcloUtR1oDCuVRQPDOOvZIwONQeJz2eRNex2Mhs21HaXJsh0l
F01Ga5mT6dX7MPAgVgNwuo5Rssi9pQ+1naBgEFhJtlWukl2AoL8a7CFf6d5IjRkZv6fSj8OrthPD
TQu++i0Yh/FL0XTWTZT6484aEyjiVqJucM/jhzLpCK9Dp7vQlVu/5lanaJYGHFj1Wb/1ILmsDGKR
7M8KSjiL8zrH7t61wFrEjTMuraC6MIsIcZ6ymy7OMGHrJZgNJzzmaZWj7mv7jMsXFWclw0lPo3Rd
9873KIDaKZM2JlRtD1vMJ+HezEV+bUzeZG4CLYEBOErQdQStOkoux+QxGuPg2aPhfk3DfHWgw3u4
q/qhvqefIj5Ouqsfuc+pfsEdPX4KW1teJp2e3dmlXW1zFrZ0JdWlviN4gs82JcF4M41efIwiOuxG
XKuEHSvfu0WyMPoFNe8+wrnVXxKr1a/xw3kHcMBQa5PJzt46papT6LrZblSddeG2DDx55cbPne/F
X+pKQG2IKucm97MJU/SoTkgY1oWJlXLXgAu7os9B3tOkEcALltk+1zpKtMMhXODL9dkgV+Yz2FX3
WJPZ2cdGVu0STHP5IqdhejPYwrnKquHCFIPNx5EEtwY5tBNR+yI6HzPe7Khem1XovdTW8M2pVb6P
xqqnuyR39mUd2hsP+Xw1Qs15tOz0DTBrFS21yDafPb+4L7GPPUpZjdtJL/SbEgRLsQANoR0cUIKs
BdAZT6KnyXc5wG16QbBJrj0YptnCxmf0FodEyYt+Rg9PcfbALgvEFp7ANeny/AIeDzqMZcV70FiI
ynaW33mWbF8talyaBfUV91R57lEc3UM51Nui8N0lU00OspTy5BtCI9mtE2Y7dxxaorRTsbdT+rkl
zC68roHFpj+I9x4K5WaMsTZ6kuk0LFRyy83e/japmi0LmbLlJOYuw8pJv3gwUB8A5oLAN/NyyRvq
6QsAB1SNuEZF+EyxOXDrCxzefrIMAgJxSb4N5aAffT8gg53d9GHYfwEhVa5SQpc3iR5ZuwIyJHUM
g96fgFw0b1Y78kxsfTXoytuWxoDwmxkdXGfP8r+wda9ZV+lTRq6aDfy6mMboasLZuYXJh9g9jg6b
vl65qPg4HxdROK5haEvoXCV2xVUQ9A8RhSoUm6dBxbwS1VzmZAzvq8uni1JT9ZHopr6Gy/YlMdOG
wp+IVV+cBUxSbs2E3hRUYcAsYszVQQJIfV3qCRSlJC1fM1dMwPJFcOPkvruX0lEU40Rae4MbPF15
XoFFtJIvbuKpLUFx/1pnBdYuq9zST0TIMfGG+URphp+569wqg0ca1fUTUFLxxFEuvsyn/mswte6O
O+K0HBPZn4DxxnyUhuRSJi49cqMWXFIG21y3mJqOiT7Uj1oYZyeZ5hWBR2hDRlDinGThv3ZkbT1h
nDZ3Ll4RSPk+lfQqMb9NXtQd4dNUL7ZVzzeXbrK/CFocH1oWvRnuzDTYANuPth1rxjWt6uijRiiu
ibJyEQcuu+ijWt3pHS99IZxpNY5ttZbK9C/AumCGUlkpriyPPJmVGsMy0GwQs5VOVHqMrG5bEDnb
p8FUPWRduI2NKgF6HE7XKcutddX39BWMrT4ly05jL+1EBCvrsj8ZfWQeAiNKvw61CSybMzmefG63
MV/xCxma1Q6NSZVgBwn7pK4br/Ji0L9ARQx3XJnEPmypyzNd53rqEu2top/wULW+tskjT14ZcZHt
HTzlG46y8iYbB/8Bl2+4MWCs34k+xmffe6G2pCzI3VjCa07NWL8Wchrf9Knj8t817QTQSdnU0FuD
gYGVMwQetwun0M2+XRRNjPumKwcnZ8tTdDha8zTWb5CMGu79SRKBcGcQWST4fMdlgT3thjKsbFcK
vtIQU7EUc7hqBvZdoV9/D5oq3feZwOKhBu0yNkld+EV+3bPe27VO90zRGDoC8RoB/HroXtPWfXZi
8aKH3Xcvm579Ut0WxsQYP5ErLaw63zeFN66bOr6nBKo6sNz37mFtm49Ah4s3NCD11IT8YF8ATXxx
YxLLKY1M/BYdCDVJBnebuTjW3SOjVhFROG+musOGoCRYBVpfXKo5bdWdg1f1OYQl3fB7d05mZf2c
0uJcQWJLQy1bhqW+pdZtznPN0S7M9KS8Ki6gzF5Ev4w5BFbDy84P5CeblZxDYgx56YXBkv5AFNt7
dlh1f9VBryXXoRLZhSccg7SZmES4zWCAca5QxKhIaUVzQM3H1KM9OHWoHOSaHlZZqcVpua+92FoV
mg49Fxb8pnflE8fQYdEoEPT6yDvZRvaT0sxhB5PZA2TSdif+pCLN7DFOAi+MG/uyA3qEgKJhL0oj
7jKahyTILPJQTJC/hWt6B+4g2p0AzHaJxmAso8IYTz2n5VPDu3mYWiQjEQ8vNv3PhyZwtYW0NTrF
CqoYi24et6zJ7BbgBJqLON6n4SbFvET2PGx3fkYkJ639eCsRVpdjaN/kNHStwLRF+8mO2n0XUtXS
5GZ8aPXoEowywCzPqC4RQNrVGHn1185ys6XP/nZLEj3eJGzY1vgCwnUTZ+V6CO0KLLlIuZGxPFg6
5Ot2HUZPdC4z3zp6qH+3u5AxukqrWEHjhMf6Dvfd9Z8krVuefOvs2VrzENY2E8eSLVNM/PV8NPnv
Ie6PhziQWr87xV2WHfWLL8XLr8e480/9PMf5f6Hik/20Zyfjr/xebNazuZF4KdaoH/UeP89xHNZM
nFPI33yGcdz9n5xv8heCE8PMS+E0u4Z/J+dbn1x9BsI3uje1m55jcJz8bIBDfx466rCavVOEVK1i
EzFudVFPtBjFNEbUid8uHMabV6l54T17+IZytSI8aE0cHmZCHjQEz7jEwlts6bSiZYFbTL7w/VS7
96scJ5+onJixAES9Qbn0lYHY8S1pwP0rEdGpaNa0UBA1W0YiD4+lbgu1oi2wp+TSIsEf6c2wbXNt
2pV17t51uPJOH96y/2DF/CT/8wrYnLBt5yz/m7Atfj3IJqOPO7Gvqr1qDHXtsnPbRiONImbbzr8X
z/v3j/dJ+z8/Hk4jCxYwwVYa4n59PFMzcP+laQXur6EwJMpeowmYPlPwnwAyn8yN8yN5Fpw2XOYO
eKLP0LSpc41phs7th5BWDDNJ8JWPjralnDS+A+Nqb0cKp2//9a+H+sBKw+XD5Ov6/Ot/0AUSnahU
XnBKIXfFvIxkisqmA9hddcppxj+sUv7Di4kbHFcvOCzcqZ/XUWjbQ1zkSYbBZHAAMDT5tFFuYwxX
HQUvv//NjE9mxvn1DOYwOMZNOpdZ3fz6q4EBplkDvMG+FiqzlpYIyR/UNYcJ2Et0so9CXXVNZ1wO
Mu13U+Yx5QFzk//6d3aIUszGYdZ89HV8+sBmCLpknK2EKtwUUoGSo6TIMwzvA7dCA/39L/3PzxBL
Klh0pg8njr3NJ7xSgynLahs32VfGNN2cC2hajW9wJapUYBKMGV+9gpjpHx73n2+so+O8NDi2zqTs
z7AbALBDHLlVsi+GuscWwLs5WP+PvfNajhvJ1vUTYQI2AZzL8iyySFGi7A2ClIH3iQSQT7+/FDVz
JKq3FHO/I2a6Q02qCiZz5TK/mWYIRzlGNX++xxffZQaAGIjFjGF5vbBfXrSy/NyaHZVRBOZOn+5w
wYPc3dnDajAK3ts/f9eLePv9u6Cu8Cij0PaD7+pnP28PeunWYLGG9KpJedskrM9V7iln9+fvMcDU
n4C3z9/jgdYWBBmWq/vrWp0ErGPRLvlVYgeKCmMG6I7gLTyyRHnBmwxRAAkUhrbPRg9dgR1nnWbP
EIDPy/9Lv7b/EFlfrB1zDUgkEegQNXHFb1pganVKuJSSa1BjuqNR0ruU+EAUEkBhNEgigODCW/8S
z18KyJmvNQ1QxIoQSHNtI/fwcwRSqVCtRif9KgNT9X4oRH0Wnr/edgUDzcHrEJGVVrtgw7QC3dgm
M8MTfEua5Ysjqn743OE1fcY5NzkBJanPSZ7wD11Y939+Q/90nQhKkhogtkq/VrzYWmXgJTPKR9YJ
OTzxxPjBH7YKwiKviNmmODVW0YXQcawwBHo3lxeEilco6sAir6ay9a9jSSdsySPvNrbEGB4EEqcF
lulxqI5/vtbfVy24AjOJdxj/AyN4calAc2QLCJXea2wznyrTaCkZa4xy/+fv+X0nwgPhlaGxacQ+
X56NueXyUGhBXLX4g9zHyHvjfly2wXU1+sGbP3/Xy3DOOjFinhGcE3gsYC5e3NQajcHoLwXhHKvO
XRolamdX3bSlq1weqI7TLXLg67WDHs1Hq24oUttA/uXBOvZLDpi5DA8Kgm0Uyzwu58WpUg1oJLAz
khPD4GG9CiuXYCrjxeuuUkq5ewuHh6fvlkB5PtXDZu2yIt3muenHiNoOrmlAJ+d4mtBUU5iZb8a+
6HC3r+QEEh2trkuVYcyU0bB/rSsv+aaWqWLeXOmLRhJ63sT9IN6E/VKiY8i8WA02AXesZ/c1Fpvi
jcg6+yTBqjAb941neJdbDzgK6fsV/Oe0ASGp7urBlo8VIKgnhrjJZbS6FcvxpUm+1RFTvDMjvRrL
Q9UlJz06/ngowozpoRcOJkdoSx+fGwYKj1mcOJ+bqfbe0vLraF8nqraYCSf+t0pJH1wToPZsP0ZF
dkk9drYfEFqcQeVPU0bwbseUhnFrRaAdatJGMA92lCILH6fTwc6Ef4TYTjKET+r4JQpxh2ogeX+M
+hnrxNZBdmLD7k/LQ9nGfH3XYXMZuQBDN/Y4hR81xqe7pUQNIDR/dwxaLmMNaMP0+TzOm5DB6UPc
euuFc6Z614NiuPv+eBMxy72LquV950GfO7ca4YOrxEkZXbp2nV3KNK6nfa+zotvj20K0mpz1mgYJ
EQokrvWpaUtWZGujvbSF7gPqJu94dmsQYeE62Hb2APPAfz+B3rZwIbebV17phs2u8PkcWArZhTYl
RrBU5tCyY3oiyTCs6TEGnggePOBQKFLPexs1anA3lsuzrT03fwK85qKD1PqPRWAMOdg08P+TvNb3
AbhvCRsPuStb9csdhgUKxXPfyT9VApz3Anz2nbPCo957Zh3Wc5ucownReGgRkcx3enFIYFBM1wdc
dFlLaKXoSzqvoEITSq8VRRyl7+vAwgdV1+Q5U0afeVtwAyAUi1kn25EFtrfHrHvMQIifWibfqMWD
yns1MIlqkdGnYhBBaz2IrOSB2am/XlKrKs5lVO1jTStyGXwmOjgpHGQROid0cNo9sMJgu1rtcI8U
b35lR0NzDU7EeI1X+U64I0Mer9HniWH6iTlc8pDKcN/6U/nYC0zKVr5tm0Blv6t1eCxzjUsp+BtE
CArvYxSx7TAcONrtKlG7B8VAR1lvXWq+rSPwHwaMW2/9AYH3LU/VfRfn6i5PQXgWTnzIst47zFPW
nmM2ySZjerzBXDfe9DW3VZXRsM1KTKBWhX+oa9zeZeB/BJjhXSBZ3g0IWG2ARTC9WSN/y4ED8LjP
3+JtR0Ns7NxrOKl4epfBtpPNfCxjpC5K3DU2GYOTXYwUziaPs9djtj7FnfvYTda4L/A4B0zoNyjF
K/fKsqMPvRjpBymvQ7dmiTjVps79VHv+mT6fs1FujuZ/Pu9KH21zlVy3AJk/yM7V+8xfl3NW1QRg
3+RIIGpuRe55F9qF/b2TV+PZUlh0aS1uSuC3UbfBvCEc49IEkXT82ttlZ9BcBTO1RCX9hjYqyoXY
bjlAKNLwZmJoib5/BTcM3pqr3wYaVbIFQ5hpL5UbX0vH6e9IlHzAkoAadiX6s2+Hbk3fTq49v4Hv
Rv7QotaC94fS66XEZ2Cf1CIENiCjL0WdD1cLnb0r8Do1X0oWfYGa+zoK5vl1OK8rs6pp2pvzxyB3
OpVt6dbVr0ZYQ9uQnVZd+RaS3xu3bJPtsJKL4DDCWdiIERBMmBOKmnmT+gknAuoc4akrKH0m1t+u
Js07xNr2jxM6Q+gVMaS4G235jhZmD3EGMrPfawYTadVGxU4CySkOQeHW17hVlIemAMtsT8t4QDo/
fS+LdL42oz6ZJ/MZMLgNITia40/MBccE7II7GrfJwcLBa8jOXk/ejnxINJ60qlmYBbkDJUJl0SEe
wn29Dh+aNgoOdi3VR4AV0TfpA8tAzcJxH9w6CN8vMxZ5RzuA7AAkgwlIO5GPNUt/6hBiuV0w37hH
YYqBYoudoiX78EQFHZ/iBfj4pnOm4WuHFeMe/8H13MOKCmvETOJkmKstsj83fgBdoEyb8DiFVXwP
QznJNomXeBT/RebTphicBwsr5q0DFe3MS43fLMGkdxzCFV1pS/mfF22P96G06BqgtriL2t7dAdfb
J6Jo6MbDWTjOoVUdRCQVKOLcxxJ+bF+lcvTQLnKKq6To3QtPMN95QOB6RAePKghY2HFzwdQJtFcd
u69oZgenAL3HmzgFD4YKWPAmATq4A6bTHiuUoA+VHqPHCSP1LYEGDtI452i+yJZBRZkE0TFjfIwL
x4yZHt7yKRyBxbsFStneAfoi7Y895KK60Sqa/Vparc/sXFXHqmzCjwF+6A/cWnq9WEHU7hKUJ64Y
qaxfJeX4jfTm6V761oK7XBerEVB4w5nux/OwbVoV3FKxG9fvMKQAcNpz5ayS3SW7CwSzCmRlIO+i
ccFwBtRQvM3j6FSj13QF6NpiUJFE1yjLJpdiaqKjn6r6yTg8I5/Rxf17Pw2MiDGuj3FQ57iD4hN4
ZSH5tO+KCmDi2H2q+Wg6861fIWGhXfTwE60e7Q5CA0FgtK7SzmCtIgevdrCIwQ7M3XTtJCuT7rbY
88bzfVnjFWMxHMunDpxPEHvjvknTFWmcqX0KnUYhgl9YUF04A/vMY2ATrMkO91n5yrHV+ARpl5j9
3JRNYhi8cqueG7bwuEz7FjZP5G9s9GKzb5m19luJoHHGxgaSkEDQ+taLrLksCITd5nMwvbXSRD35
Qx59TCfGbxuQZ1a1W2wdBRx7EFXCGpRh3Zws4a9nVFfjdF8L9R6Zn/zWLuseE0OGiJg7MVTP59LZ
kkWlt6u7hvikYNeHNnxyFYB78rgquZz8prAvKL9W2HHMnBmtu+LPXk2TMFSeFnSlU/TLyUmYrjqY
WU47pENawtmq0zeRV7jYWQfuhMIdrLetQ3fIaIvFRJ9RWw/MEu1DXLa8Nw6Fo2d38tzpfPrcURtR
YeCo2Vg1TwGK46cETQLm7qQ42JV2LlMdd1hO+J8l79CM8h4tt7O+uWKab5JoTR8CyEhbp+VjF7Ch
bx3k4fF3CYZPSefnpJN2vIUT8JbEGAPuRNgQVPrXwsOIHrvLVRNekyphUdXvGM3YwDit16FaGAGH
DRZNYXTwcR/aAHpZt35p1+D5DXE5zDJmVSjiRNTYyKP4KKgs+VNZueBdkX8SGPLKlqMyPbnMPw6T
mL8yb4yP1PL+th/c+FBCSt2WtUDNpg7AyCr0zoLpAAsFlSHU6XZhwnLGLcm5XoOaqaPzqDs+OGun
6OiuPQYz9VodfZkvb3qkjrYuSviXolHfrM72Nr1mNi6Ucs9MXuw9066FYctandBU5cBZ1Mp+HqZj
l0mbEZgTIwPhc+qQCJ39qfX3GIT2kFbkiObWUtyUznIsRUo2T8K1pagWOzkvd7Owgfb5izgFQ59t
7RoxmLFnzozAFAdEm7xanNFm0FF0h0iOX+VgtfsOuemjI/Blrvv4E+ZT9WFYESST6EIxPLav4Gbc
T571mAv/AN9xJU+Jb5t6PNdW/3Gu9d1UJmfZircou10IuTSMqlxei0F/K/r0HRoEr0Mw1B3ZNESp
6jG28/moS5qUoYyfQGyPWz1AaostByVlmIJ7eHxPUItIrKyUIJ+5+KQPcocv9qGYuuslC8Fhp+Jz
reJu49Z0tcHcURGk6N69B/n8GYrhlSgm99CHFbq8a7ym723Y3/gsDVF5RldYMatfN1DivKODj06f
f1jUMp4mmd0E/Vs7UtNDHyEtnY052Ic0O4VzXG6HXk0fLHeI9sus5ElRw9xM02DBCyvMNl/tc+Dl
4Qcx+s0xr3sR7UbYVFd5L2iPzoUpJzB/X47t7JBC50PpQ60R+kaqwBoOyHy/DtC9/2LjmmadYcnT
0NmU8RjZR1e5s3eNDuo4okKXoV1buYP5PLcvi8eVpvNM48JJ5BXgUVZ0OJc4/tHV9AuJ608FRHJM
0WctyYdOoTeF1q2cZJjvRjBj/QabHIzPxpmSs8QJFt5S8jFKy+TbiP0yqxsmTr0JkohCxI0opHZu
1FIWpSz7adcSXugzmZnG2k7JR/Da1j5BUfnQtG5wDXh9ue05497he7ReGLVTJeehBYasF/ZtYQW5
2st4peyYQsLSPBbetnFMdeLki/paaHe+K8Tq3CAkrQ+ILIM+KufkY1pbNLlTuBOvnTGQexHArqTf
peyntp1FcEHz05S8sQRvnAXd+L5HdngXVZawj53jDVfk9ny0JRoQHi0FOqjdVB9g+FNfzUJ+ElXt
7vKB9A8xqO5VMCBJCToMpl1abDVH/pVbYiYNECk5e1lAUwBzu0s0hfQIzKTm+/cpYwy+tmK4SoTH
zKYEu4V6QP3h+6/EUe2+tgVlfxsW8RH8oT6B6O8ex1pSgy2DS5cg8ua7WZP2WBSbzHp0IxAa5GGi
0IBzVCZ75H8xBu9QJsRZBAkxFBbHnbH2sjHOApwLJgxB3Wwuz0LL5ijqYHyPHy03kBd8InFE3480
Xl6hbOx8qCebt96UNtcMru9qCJrlVbmQ72KSDOUATfnL0gGqwLKM+/JreuFdQNnXK8bgW3Sr+iOp
GrX9NFU4PyGbPZebXNMVoXlJMJjgZib2EO/Q/Ah6hsDY7LH+bW3dAA/pHmn+5RAcCzqKkb6G5jwi
WwztOGfemsgMPrZuD/g2zf5N1Uv7NoCdft0WmgmZDmheJRpJL7PuLFwYD5hDGKgaKOZqqPR9hsIp
ZdKCTDVHQ5d8sxq6a8DLfH1fTeaZVOhnhg5/5F0tt22oeGw0Kbe+g3+4C1gZDVBacSPgnku4JvOd
rma8nUH0Ac1gBUjfuOXEGLzdQyMRb1I3tvZxhkFJV+GsLUPAXUsT2h/QDNOHsvGHq9A4OHdYVA47
RxiAPCyW9aL4IPTbhjjY9bNlf8icwC92SHnHx3xk3WcW6bWDAx470hT8juUm37Tj01QqWE2e5kON
MPYjrcQGTGXjKjA0i3MTY3h7VlnSPmIaurxak4ytY2VsYd+bmE3OMgHD57SPJegszAwXdDXXURlm
wVAlzmuKA+6wcYHP43GM+CTYobk5wih0b6hbhvcSuhLoEbsqz9BN9EWNrft6LrFe/r5h3bHMvtS6
7h6Z9vPVUDnVuZJrciVpuSIBFYHeAF61TW06crLn78VDXsLhj56mYMSs2MkpPWT3ubEjjL4Z5h1H
NWDILXk7UiZs9oUdmExrTMeiQQBxwP88hbpw8WiBX7paJR8HmINQ/IV2rvEvce4aTyTnoDI+j5LK
J9jh8RcfbcSPceEeeMWBWQUzZpU3QQfnYYOpigL8LakJ53hilYTafkrRlXpkFGm1W2ax7Gm0FpNd
S3V6mGziY+zzpGB2Wg+aguBbCB2jNvQA1uAAl3UbBhiC5akxWYo82F5WCHYshOuZbyORqa+RoE7e
UmAsH8Y2Xz4tBru1GUnIB1qpXbrPSCs4GbsCKP6omttsltNDjuDDlw7Pjm95u8RnFWQVApMzJ5Of
z/0B6NqKLyYWdldG1vRjIYKgQSXWG5D3bGlw7yq8hdbn9vP/AR3+AnTATogh4v8uGYe6Rjs8fml/
hjk8/50fKAeU38AygLikif2MZfgPadGxYyTjhA9lzkc7iPHpf9DqWBHbjKURFmLMxzTcZRzwb7S6
QDPOcTHY4IiB8GjH/5VmnGnl/zQNY5TA0NaI0EV8nQ984teREA3Wzk4sNAUiJEiK+EAaGK3Th0HF
fjOcC7sOQZGVoOaz4kiEgfJ048HanvdpDXwvBALRrn6Xnv04iUrv0vxQabMkbGNU20hEUCKbnmXJ
SrwA8vwmSGcFjkzzX5PplEAVjv23zOLmXqcoqdbTkt04qg5WbCXnKLSQmrPADSrAPfXZQ7UI/rQ3
V/m6gWKi7I9uMyRy2wpJF+pN0WuAHfvIT+fwHgzWlMV3eS7387Nqdf1dwhpVA+Ssq2dta1I4hK7T
oEUJ43l8+n+75i+7hkkx6+x/3zUwfcfyV2jQ97/x7z3jxv8CxINmlhnQ+sJgF5710lBc/JdximY4
iB63MfH+z5YJnX95xgoP25mIljzjuP9smYAfMU/kpx7Lw9A//pst40E9+WnLmMtxXI5vB0UCrjp6
CR6JQrXWJF7+14wuU/ENvmDigUSeXauXOymp698VFZ5Eh3FFMHE7jii2fsb0pmtunJZl5h46i0wM
cCknD9lbnNi02aKqzDBptmsLTNvgd0KLTZ4sKa4cykNvR229alo1+iDFhKoF4lZdOGw4dXGvzeQE
1b+CgCmjnb/GOcq/egI4fPTGlEHzZoEuGXPozJBAEiYKxdjlSGpnKJr/BcPzYnaI7xp9MSMmx/8R
I/wNWtOOAl0fkruv3TiruNqAiM0wYx0AtJeXOKXDaG0XELI1/ZshXx+woI65NBc2HPfToGCyvP1p
bf3DsP07EuP/xzguKUSPOcBcPAqYfIOb+DXGhYW71O04pF+A+AKFoceRlmftT/Q4jplFp53CCVAv
ls3IskfTpiyWrkQayKYWfmyXce3hwsLjodClc2Vne52ketrpCu+VcS+RcYX1OwhD3hC67MWtRv6a
XyNCwmZmrsKALP4LMuPXuTN4Yh4y8ZrZLGZLoOheoBiSrETJpayarzaG7OJN0ORW+xoz6Fa/+vPT
+xUuYb7I42AANBAgwPEPs2B4dLEWS/IFUhViIvsOw2kfkWabHY6aRuHfzWMbeNkGfb3KAqTupKF6
DZuyKb79+Up+HYF/vxJ6OJhxMRYOYXm9QC84XrqigFSIL2qMBnEbYJGDENeAaFbonVMkZgLx3z5k
zuyIUGKO2ZCn8GIObuHPFrZV6H2upn5o112/oq1WblSEs8HfrCfNIvxpkfKcCVw+Dh0s+Ai6/YsX
6oIZB8gauF8WJx1z/yvZNQ2zq4QZUnFO29484moV019NUn9bSQz7gfnwP5BMBN0XGYDHwGCIi3L8
vNjxFGmaeEZhI3GtnKf75zf4gt1vXmEMnhN6Pgg4gvdLl7iibZ1yRqLny1j5QR2eUBNr3laoV/eI
VodpknZ3S6wpMm/aHAaFvQ9UVup3BTkzljTMF5MFE9OCCcB9USBn6W+/N/FvkCkfoGVNs+/jxv3n
i/7txQRgO2LgqLwdsHsvw70DgstdXLv53ABR5yrwYyiLbwolyeBD29ai9XZJjYrj36wzXxga8rAw
4gCwgwCog9mK8zJsJQYO2Q2B9aQDy3HRBwqDfBq3MI4ytP8cD18gOpPCL8PHNavSBZWAYUA6DVoe
FdUDc+iZNngWLVo+Af4mufMa4a7XQb36Y7T7y1OKXm5PLjAEmWaySKAaQMZ+jbJkdd1QT0P7lEW5
y1YsolXqV6NYBhaVXu10VYh6dyPmzqAs2U1jQ4sBHIJYV4JlXPrp+pkFiNm8GEFPmuPPL/XMwAOV
wG/PAdhPOqILYPBUfBjTOCbxU3VYslJVJUfeTjNIwTHceA5y/xuAsyZEWyOWR4jIo4gW3SM5J5eP
ejUpxKZfdMKzAAHqEeRtnYu+OLh+H7C/+2zOjcyFX9RfxTw5ubPxqFc1llRJHHxA0pylOWi6Gfhq
d0zz6IM1k/OhHFsAVftJLJV+p6UXqgcYe0K9RrO44nezpiCCGO3zlnfmZsvMV9c4JJTM773OYqMn
EZ/hYZJWFFl6WLNGNMHGkBL4TeHkCb+S42tXi2OA0568l1g7cZituIERgsfBL9J1XzD8VIzrkKUn
2/Zm820W9DVx68XAzz5S0AfqlPh0VS8V48b1yChsaa6z3lqn87RMC2tpiRIT+XJk5tfrSNEmBSiA
4x3/6qPEZbd1US9Hd9v6TVeWpx83EBQy41ZpncSi2NmUGDzQgHJ3vR6X1ASxqoYrVhs0geBfedih
jbcdu7IY/v0ZPSSNYe/lCUSTLUuuZeLpYQPEM5i8fOWrly4jOK7I14rb9Pmp+mU58+QCTMn4hXmW
QEqaapisiullbL4RpwmytrWjyZdtujXsuT0CvVkubSw5tTyED1k0BRPL+nUjMREMD4WHlAnTQIbB
7CnVxDR7d6k7VLwzb7H5QBxJnSQ8IIKGId/ZAnKyfu6RfOIZtovCQGsbEBid5E2E0j3PRNMsqGZa
jY3C/pHBisndCmfx+NmK04u5iSLuxHLpPVT20n1rDea9h64iCuwH7aH3sm/dxKzfwet9/oTSQO8p
mpvK51PatfXZClPhRfzJAoXB2TXAn+GSVu6e/zhPhbkWP87QzsEQPmQLrlFfslI8LQTKFqjQcHlM
7Rk9bsEc4VB0O1LOBh/yyTfO1rG3hlxWga0L99irmic44WvA49RRaNYccIXQPxVyQcr+kGK5whI1
qbV66KKGf/ZOVLGBQxgg4pbUUZNlMFZjnyO9pU3wMPpojwWod7OlfQRd2h3+CViQbYKRvBF7KLrE
6gGCMQZFdIjDblxParHHor4oRMT5wH4YkSTcoh0ymVXt5SiW7hAa1k5wWqIqQLuqsB/iLMgNHQjC
golMWZUhNylsRDFANnXo+UIRgnXI2qa1nkIv06+CdV1Y/tEI29rf45SC3BiJwtwKsDWBgr+SIcsA
JZARupfftbjQJVC7ism8YQZvq+0ccNoalXWVYyBIVbsMPZjC7VKNozVfl6gXcI3MZXk3vR/lePg2
I1yBCgRXsabtmxipBb/BIQpDuAgIRO7P1Z5ATLjZSy8tGJ0y0G3jeDORt8PsxSVXZqfEKybkijdR
SZgVnzWyoT5+BA4kYX2IC4xy4OgN2ZJl6Y2ZZjrhrVzQzmHx5IUJKaGc4VkeINyZdWlwEayhxMv7
Mr1udav5We+qCSdiHXiEyrFveEq7GmsYqu8FL9Wpvx3RQyPkFk0/8ZYalEQ5C9q1xnNoG/e2iYKT
oWgRdfIukepgy27mNylhen4mh8TEpdJWRtJGFiYjzPwpJTx1DNh4fjKziA6Kp8heAAYxsqBUP3hY
h/D2+zW4ZiLKSo+qUXPhGVR1vtp3qoXrJ1xyHKm1Cznl6yTA6ZDWQmUOWSmnnuW4iCBvERCNhpX4
sEaZ5d8t9srIZ0OICvxTh+wetxRh+jVsdM3AEUlXxCjWz3XUU438qEOI+ubhzG0Pn/NYDkTVeJ9m
xexZV1OhQSLDHPHAYNO9TfY+7cn+TdIv3Hzecvive2MgzhVDlbR4Sm2dhWzsYtKk06con8wT/LGs
63w2P1v91mPh6nwxibOA1MpdjRZM63eOxaqESx8O8TBvyERToC2hlebsXD8CuuVs5swJu1sX5FWx
A140SGsTamcVn6xmroY3dr1UDzE8HSyQBkiA/Vk0ncJorVVT97lD+NK6HpgL+ZeEK/W26Gfm/Sek
dQRt9hAfoS8+lqDD6xrpnuFxBi5H7555PkImViUR/kCSuWswGmviAPyYzxh2OsxzEKG10GcJ1E0A
oLVz41Ucq3tMApSz7XlHA0Eef0mN/RJoPjTt0qVUJqXXA9i6jR+uFQR3MDur/Igm++S/ETS7/XRb
oAm3IIGJ50zSbrqY+09YpwlUN5lxklXbkNmC1jtMfbU9gJLVKJ8A30G9QEgMemzb6Q4qDlMkq0jQ
9ENaILTCwSdkeB7BOIMV8aHNbpEyiFtQPyBi4h3KpGHBSJ15Pi2qKj2FricxFbBnGMRxY9tHZ3Yy
95B0C0Y4GyR0db7NEi+wXnVog/lvpxGToPZod+Ha9fsYlOTyYOSP5cUaZWO9Bks16neyYVVvgkGI
4a0O8XJrUZcS6OgdIeiletnYKuwAuKFsjm5wLpHi1K0f1e0GhILHHD0cAKBFT05dRM0XWJetWqBv
MzhEEyvw0Fme6HqHG9dj/mcfZdL0gZl92UEljgkGRuI2dlAqLI9KdKS12dcsajwZO1vcMicX+YRA
rlrshYe0YXo7uNxM8epH9m0DihTO6zmtW8iXc4uuaW640nUXvJ3XoOv8HZiJIcFh1bbhF51WFQZk
Ywmk5+4wLKvJNRtrQNPnOHiLMsdKTCBhc/c42XHWcoCzHTKfeTHmX+iMEEpynDOd5FAgmZpCxfbG
bo6udY+lk9wGWa84etCVKjhlZBOkLviXMOQzD1PQmuwP6WhTOYSFo7la4KE1umNTX+fiQ9CM2NQe
nc4KGWpAC6fX0E19QJgMxpHMHgYZT+nouwFZ8GyTuyF+i2gksawA80rQSyyMxDjDkQax93jmCe2d
Yt+tSIkal4rfusKsxuZGyUvQsd0GQT2YgFhXLmf0DKqB1GReY8kD6prQnJwAgReudECUl++eQh22
+o2Cjs3P2iRe+DAby0D2EthfpESOWGqYOIkvcMWvuGaEi6gsXE5neIyH2OSrcaKINq6cBvE0z9jz
HYQLhuQGyXvFsSi7zuRSTRealCWLpXlGSBoI6XwDWbmW2LRVjsJbmPOQvgGSWMnCs43tIeDxE8NB
SYA8Ne0eMdbmlPpxgvkojijE80AEy63API6rd8DX8yC71C/i9rjig0RvbwLTNRNmCnMF02iBHj39
+0noni20mTpPk5GGTcYntpBYan9XOthtYx1mVWYp5jZ5wOugXpLgQzXAOj8/v0YOTMd5R/k3yQcm
7gt37BWNwztixhY66IOlpcKXSs+FneA5WSKRXJ6yTqQ1brGko+pBg5rhrhzdmebTMCACk111dmOS
ClsyWJ03s7uaQj4SPYulpl/nLNt8todQ7pDzJ0tJ3cRk86rtEKk+2V06quiVlpnb5jciCW2uZ9W+
2QeeN9jcqkKlWD3AOzBbpK970/ACK84v4GBrEjWnojTOe8csMITIgNcfezesyLPT59M1U5hBWsjb
gcIUW5C6ZIFIPpt8UwqzHhM47GTWNk+g+JZo3KdXo7dsfpusZNCv5ooxW7SDN0kzdItwu0kNEWpK
TTLvdeZqn7dHKVE4e6imGU/1IzaDnqxvvAW/lE8qmlMcewMnhNeMXBVroQKbRU5QHPzBN2u3ajCF
BJztpEru0mqM0HfmA5Bc2FVzu/JuJwsoJ8g3PXALdqfQ/ytGNPOLXaxaSr40jPPhUQ1T7tWbsZyA
DYNFm33vxp8dWQI1D1zWWW27pghEQoOKzXYW80JGPya9pPDkPcs10Ou1N7vUT4Au10UdFxcd5UeV
OQsPJXnOfMbUVuQaIxgD7jbH3prE4EdFDBYhJjFY0hRcEFC93uNPKTULOqqWZS2fPTX1+hX6KqAZ
vAyIU7RT2ZBiWRWJzpseBBSJydrCCOP5oyNmim5MMUwWNiyOKfLDGBVyuUkxlFQPCZBK3pqsaei2
uyWykMzOB4WwxSGMgxatNpIQYgDGxtS80OK7Zh5N/cByEngB8EHoA5hQ2RGTxakLgwXRNugJLP0T
pIuMUqWMyKOetx4weZNaVVYdN8iw92014mCm1GgWRjOb/hGiwKtZkrBr5ubOxhavQQY41abiDmJL
8iBnJzRbnGo57S4C/C/J6zoX6THJmmW6F0uox6toWpzqFI0uNQUHm+WTH6CUhH/lQSDpy8fEvhyI
VUXfmEyUaT5RfDs/V42QJXF5vQJogxr2hYR/EtuRzpUL5j5Vpgp8LizARpiLbjVUG2Tae4xDuo2M
NBWvr6KChU6RhGrjds4a+PqoaWNoWp4Q3OYk3C/ZlEi5t5bGLy9hR3OEX9QrK2p10ZPuN5LXaOGp
Uo55DujNykfNZCDzmvLRaxdToYN8NJEjRkeaZ1hDWeNe/tw1+oeeEfSpGNQuylyMQV/0jJDYQAc8
ruanJZGmzlSZhdPBzvLx8I1RqRq437985ct2J20qlGQC37TzgEC97LOuHTI4tkSgMRCzmd48L40q
wm32b3f3+1ehEkKOCz4TKhUcsV87Ym6WdlrRnXjK/cTEp1b4niIpJFgTu/78JL93A3/uH0MIpU3t
BRD8oD39NpUaUZSu8HP1nhavnihkpqx2WYmB9DO2IZrLDmehFi1BY2rgBtFEUVUfVdtOutTddCHM
ZCOm5DWx5zky/5h9gNk0JUITBsAYbkLRz/zpz5f/26PyaAuT2KKpQTnuviS1LkNSSya2wSNGhgvX
wQFlykIOV0qoP3/Vb2vOozEcMwpiEgQP+2W/mzQqdxsSqMc4i7xpPSVrVMzvUMwyW0QkCLX8bcm9
HKGAAHLC79ZPTBNcCMO/roOhH70opX//2PnISn0X4aeLiAepOSBcnOvXXRKT75NMrPz5a+WG9nBH
tENk6s/3/vIxMzUN4FeZqSrb7TeG/dzIRc1x6n2iJ0HpuGYZXaoITVci4J+/6eVTho5oc7eGvhcy
QXrZvC5JDCPPKZxPU9OG5QVhL1Oa5wWV2gm5dpM1/vkLf6XUMjQBLEHbmSEvjH6SJnPrP9GHZRFp
gsk64G7AnCjbD15iwhxBceW9JkNfLYBu83TN4m1YBhkn458v4DsZ+ucdSKrluTEgI6iTIbfu/noF
VIlZ5XRh86nP7DVt9syydAmIuMni4victqghM6mx8H0Tv380xa3gf9g7s964kSwL/5XGvLNABtcA
ZuaBuUuplJSWJcsvhGzJDO77+uvno+yatlTV9vT7AN1AGaWyMrlExL33nO+0S8src1pInofh+8XJ
AA1zjWj9T7zFBXF/VAtk9eZsCU0yFB76SETw3uBHRtKyWruDvWyWhJYXfQGvktBfJJWsTpxFWuwq
01djwNOIiy+hRbdBxBSJ9hAxWiYzpkiwbrANAQpksdBq4VLFNCBTuGewMjnbYJFatnhsfyUfy/3e
oG842rNqJolYDk0AMV5PfMJYDstBjAttMQeCEKY9FsY1nUnRj/3SZMkT2rK/vvx/eeBckst0BxUN
rqy/PtodlYXS9Hl6LPCAcWYNy3YpgcBgLSeAHy3rX//K5b19c8NZauXrjAZMief+hY/hplNbNd7w
KOEucge7SDrJle25ItFOIL/4BL6Vyo4iajSC5VBIzPvyaX79Md5/c8JMLJ2Vc2F18869BxHkTpUP
3Ev1mBS0Py8I/W6zjyIZRH0UTfsbD/n7FQRCpu2adIocqC1E2r17yB1DDyMCJ5rPfUXEyL0du8tj
EcflcrL69fdawjl/vr787URMQcpwXCZvOIHfnQ7CYdTTNO/Fx7xpdYKWaF+24ZZo3YhKF5AluwMW
KLSJJs2pqeW5HG1T3lOs2TiAS9q6tGAoeZb5fTmYKedQY0YIeKdHIRWKclkEiJCM1dLWGrWlDeC1
C1rq0HvO0iaGuMtP9xoS5Bwzos1eFIbaMilCn7Ss1xQEyVgdNI11NEVFjYXyN6SAd9ebayBZVwBI
MoEkauv9NbAJPZCZ040fuyxeduagYFSBBnYoqJx/fb2XINK315sFzHYhEixwHdbRZRL60xI6FCU9
VcMK7jyreP1dnU3rNOmr5ajfsdSzBH2fvaeIdLgK+Yi8FKPV9z/Vfbd0CLRB5+Lalrv0M6kFS1Y6
QegCHQUtiTttPja8qg4TrJJk391kdhRMmwTvPkXjzKLWb38M/pgWLUMkHKmCd2f29Jl/1xfZcsNn
Gz36J+11Ou5+b030Bh3Qdq3ZarmTscGpBd8x3ADue1tHS2P5xwiNN5JnN2bmwb4XBHQ5EM0a2UAL
5NeX1Ht7+5YMQyb5ukCwhFhvyXl8e0krvkHv6WXwNe1N91Nc5zZhzYxH907ilRY9ftVuQ2uUlxOR
8sG6tIJ8n4kkve/DJcg89zq0uk1o+hLsNMp/FOQfA+rX5iYdG6yRyuvFPpLxbcao7SsK9oak91rD
/cEsx7nu7aC4VHrUXLEjqZlqXfXJWkO4/zAzR+4vsP5hsyzxGllruobJPVLAluIgBT+9ImPjxmJX
Iu061TALTnW/bkvCjJmJp/eKGf5FmgqmBHHZ0s4rQATG0FPTz6gm7EsQEshzu7nSyWMqa/dOsD8/
lYpcaAzWjqKFETbNTsR5fjfgdLjHx4pDyNM1K19r9O0eCT1snlOtrD84VtNwLEIuGI9dvGVMMGFS
YV40kmskI83vrAxZcl5s2kH2NGxUHD908BromgcYP9uhLu5AoNISs5YE+ZyIhhXciVurxZgvprb5
bLiz9VF1drdSo5NdIqeONlY0RZe/fiLeLtY8EIyVWcyI72Smz0Hh3QNBHDq+XDvMn7lf440UAama
Tlogm3Zq3fn461/29oX+/stchHLLNs8Z7v2JJMAJS00u82eMERkaoVG/g98tMIhnCZJ1s6P+C4vs
lhEhbOxf/+6/PPmvXxOtDiMbFvH3sgm03xJ4QZ09V/mSXmOmZTJuM9NA+PbrX/T6N/1zG379lpYQ
CA+WjD9Tvi8iR5Elokcr82wMBe+MKdgu/IKCJyLIIIVEi0D7HEHBLX09tbEsmn0Zpbs+sh34ki2y
L8R6znXt1PIi1yr3I/ttwzmpS9v7LOPwQvRShky7NaxbvY/zbyCGvGNOe/YW7Ih4kDF1qm/gsylX
YRJemxnRo77mZg7dm4RZnDFIGmu1nJ7jhUQXV12NO8bWn/SxNVcz9+83Z6F3IjwuyXIM4BjEdQF4
LN4fCQzNbUbLm+Znq1suvopMtTOLON2P8/iUGzJ9JCFoXHciZOhR1ZqDmXEi2eLXd8ZeHuY3d8Zd
xJqLHgTaDdv4uw3FSIKM8YFyn8OOwQHttDrxR8925RqW6tyuezKR9pANxs4n/DRj2lNke5Ty8qov
HTCXhFdo17MRWntznmic1SDis4h++qpOtKtoyt0jKOkd4VXmHT3QFFQBN813GIxNq7kdGbvEhNat
3FK6Z46NfQHzN/o2OXF0Mt0y2mGcsfdRWJTXmd2mLdChpvsypapDjyySW/wmbBDOaAxbU7RD55t1
FN4NqVTxSlU6X0CNmAD7NmQE4GIcZRDCnvjBInD2GKnJejDoagc+Qwd7/M1j/1aWxC3m2kJbptx3
qGbd93i6jpYw990NnqvIsk9aZcb3JCFN0PirXD8Zw5IK8OvbabwVvr7+Ss4GlDhI05HgvdeKI3VP
64yt8yUuY1gFmkngDL4N7ZJGZbxlENGy0tth/VyaID6icGyPEUFTt1ovze2vP8srV+fto8VRk+UT
FqCLEve9GLAeMEZ5YZ6/hCMDBur2Ivhc1LPq1xVhnn6lkxLud1kRpCAe6BWuY+XYe4Ucdk2fRMoV
A08IG3VBykPUpv3S+qWFnmsNxBEnavaVaULHgAV9CG03tHwMgWLwm8kQeJBLPev82iAbljwBu9xp
XJZtnLTaFYr+nh/A4k7yoppupnFgO4ttkIHhwO69KgxiQjLGvJwozawP/bRKcyQlWPI3PUPPe7un
NOUs0nzAAJQfwOmatV+7yGV4EhkXrRy6fjemjHJGrijqoGSOzJVaJ03DVYP24WooZdP4RVQ66Go9
URgHxClDvdOdUDy0dRF9Ilel/WZFIqLV08f4t399d/66/rgWdQKKawRz3J/3S7IpmIQm45BggaE/
QFyZjL+g8piYGnLLqKnc57npAiJVtC9TDxAW9Whf/i6+6O8eWG+RILP1YRGmN/D29IVSqskaeDIv
8CfwP77eEKJwVXqMwLBsdZwHd1Wdd1uYJMGmJNr0UXl4E3lOZuPuN9fkb15Yz1p6yywdaC3fK3bn
rBv6Ykzil9DVnQ/gsJuzSDUsyzR2L9kXu1OHRe6itPLsgMfcuGpxwdNiT9vxZkmYRpCcD/0x0jrz
G8r5yva9Kkp+h376y5EBtBzyeV5xNNMUle8uWZ8FUyYrq3uh612FHzlZ2M2KTuLkdw30beH0CTOl
ZnY80H528Q3wiQtKGCjUsDPdorm3ZRoedWytHwX5tUxI2AW2dVynXO4wJvG3Ytz7/Xn7f5/F3VS+
/Nd/PD1nUQ4lnyLla/uz0wgJuCF+egz/EqZxFS0hJXX0N//RnxRWPEjLm8qgEK0pp9UfwfTS/gPV
/FIJLkkZf0bS6+Rr0EDXhct7pZvLL/+nLUlfAGULmZDuMzlt/47Hwn5Xi9rwBl3BumHDVkS+bb9/
DmvD4ZhUhepitnVQ16xty4HAigMxEaZj9Y96mLknzbaLc1RO+QnMiYYiMdONFYlD8cZwI/1D3CYz
DGoxJtdQleKEMUeOP9Gtd6Mk2bVFreln0Fyrte2NELaZY9M0C5LBRXNpq8ueBsJRD5Em+IVIj+hu
kxuKYG+X6VKRnxy4OytJrRZ/tRasG5hgr32+Q0KL/qpr4F3MYEa1FW3mtvazwROX6EuchwhJQ7dy
MxGvRoDSjNu6fhdrot33eRGcCwJz6Otpw3jo4Awkc/HkJql3NSegWBi2ee2GHyDNsnfGbRKMzvXA
3DvcGI5MddQfhX4wQDLvk1poX4eirr5x1pHXDJe9QwEWhz2T9J+VykrjhmZOtyMQqD5bjQXFBpwP
tXASQ7KAUPES69DmY5tIzRK9Gv5ztFInEFrhZVPO2tfcCZejb1mIE5Ga+WGKqk+9HKtzPAhnl1Cd
fkRt236QsgVxn2pz/QURYPipRuohiUZhWXGcEBgRw8kZL2kOKp+0VNwFUIKULRN3JQR6gYpttFsJ
a3hALy240nn6BXhBu5czPhvDiqKvs96xrNM31+bQvkCQVBJQPc+XZZD2q9x2m607MrJb16DGUatN
nai5qWHyidgR3GhcpY6/LdOarWjM9HIyXOhCyLv5oiP53Y0RdEcjsrV9bOtqN1ZBelfklnpI2gie
1UBfVhAXURT0ce3YWGuBDXxe4RAnnJUH8FCxGl51lpwb5t46eSST0QdbtXD8kG8BVxgazMHpbBpQ
EuQ4fIti0dWrciSGDFLDEhcaq/wmcjhJWtXkHsO6ALwzT4Csai+7KlstPgrNNCbaVoOl+YU1uRP2
vDK8D0gDIdiqC60vFecRmFil7ZCDW/NTHGX2cwlMbd27Fpg4L2fkmdnyllAEtRogBJQKDo+a+rVT
2yewJP3X3DWTg14T6jTE9L5oCnXTzsrVeDnPrQPCDh3tR1nEwSctwz57EVQMczYyd43natAbotb1
oTv3KKQCdGuJ8dgSL5NDKK+6W6PLK/AWulhJhH5PCcbWftVP7XRuyNLz9paZEIBae7LYR4I0VkKJ
R8vHa65oNgSGeU98q7qsiEb/0jmVjq7D4qFdBErpvgxz73PMiYRcHWQ/Bwbk8m7uE7QIU+wGGfAA
ToJrJBDF1lN59kTxIj/WkfVF04dy7ZS1Sdy9M73YJcB+ngmjyBGXBfknYt8aY5XWcetys/L6sXVh
lPmTG5cHLyjadab1XcZR1JZHJUakp219azScWsil4X2udZuwXq+2Nl5azmy4LsD7vmvWo1VGa4vM
7c08tNVFUhjuBSgOdzWbKva4DoTYFF3Hsoak0V1B5NF3SF6js+g1e1dEejKuNdkG1sZya7ySiZKb
2WJF7YUOL45ZeYSxk/EMwSZmdUqsADkNnL72DFfG4sK6WfxA5l2F29KAa8SKFnSHIBxzb4Uts/zc
Iyyr95YG1qrSZQj3Sp+aawu17dfCdvFbN0bc30wVoIwATIv0Y4YotS/pw241T1WfnWEaXogAHh4n
KzeuzAaqKG2cxgO2YiPYI+3OrK7VJINk7YkyWxta0190aIIwQejlhzBpyrWXyOGSCj5aZWlSrZ3c
vbDKiQItz9NbSatqTUMtOMRkpZNuYVW7Uc/uwtzudk1NWkxEW6j3mzqqXfq8U75CKuFsKn2cn9FZ
jxkaKqdaF2aXAT1RvfBT0vbQeRpp311aZNLldJDroYwegLim+X5yLaAMn7wpcRLhq9o02vZT101N
fI2DRfPRRTrXRkyOOsrG+uxkqX4m1zS8YVkcd66XzIc+HO5tK8/PFebbc2eQSoEENg7uh9rJP5la
jVEtd/OBgJ8wuYd7L1ikBl4rLyrzhVKW3UhXr7ZNCCmnjRLrJMOsWRX9TNafXYcs22x5qzGbolMn
ZLetPLeK12aTZadY6nxcJ9G2DJUVF4YmHK+6FIQs1Y1zrAw+/jy24grveQCtZW6DDxamrEMcJcNd
2GkeCdF9oF7MWZuucw1XL5yJqjhO+hSQZlCWH5DCujBQUv0rys8ZsVlt78a26rYjjuDPgNfGYoXC
at6HyLi2sTUJfzRaQJAtJDpUPaxHXWTMl6KdXZLPVbHKhvimwtTr25UwrwMEIBaLbBKcgSEeCicW
V/VYhMUqny1iFbwO6NjsRrvlet4h8YO1EM/1nuXCRbhRa9dkD/fmRojBvk3lrJ6D1or20agNGiGc
OHN40tvpYprd6ZYImGEnJykPvdE193VQkJ1h4K7gfXIm4hTQ/pqlK9EADWEPWBjLy7qFBjGsOlNW
t4OpZ+QCxuQYedI1NsjQ9T1wLAtoD9DQ2ZXjoWFjjPxSDKdcel/1IpJfjcYUhW83doUaP1Wf9SFI
Dk2hlbRElOaR8M5Sw+On2KStFBYBMxZ3G/VxchPIYvhcui6UwdZwHhF7eddiIk65pbEBABihK9oc
FLUzsjIhig/5JD8xOCeWvVeeKi+J6OgMFFoe6s8exOJjhI36A2bFprpxGHI2e0ZJlebPqGjsVRYb
lX5Edx6xj0mDOHaCWQjZW7Hxc+ULMU8faiilI2KKaWsqcIGldNwV0pYlKyocbmcDodQlspomA/+j
qU822oDoiYIkz4k5X7JB6gFAkYMMbFxiQwzSDQkRKb5HivDICng07ve4kYrkEc6+40OSaPnXuB/h
SLadewfluryoyCyplvCSbIkxcaumXLldn60wM5wdsk5YAKmd1VPcOo9uRxiKWSy5KNYSkdLY3aNL
7tYeInt6UxnpZrAy7cjNEb63hKzkSVt9M2e7X0wLFSksQ2V6S3JOlO4x2rS3CJsZwXadpRha1cDt
7phF1ZtsFgBRwP9BvCiGJfbltS74/xLqNyUUWrxlzvWvver7p+EpelNA/fhP/jSr28RSo3JYqhST
5r5DTfSjhqJQ+gONDY0H5qU2P0JD7UclJcQftGfppuGYswhZ8OT/VlKG9wceakyZWF1Jk0al8m9V
Um8LenqvJNlCUuZcrC+Y+lfb3k9DPabG6RwjQP7QNGXZ+eWcAY9FEgyDZE4zeSytsL5VUQrd203E
nVKJdhayoqvKuQkJZEQ4b9qMgHjIJh7WmkNAntQIhRr78hEZAH8PEaci9Jdo05u4xjoNoccmIFSN
pLrTod6UeA85mjLvUDIfMLAn0w5YXnKeY3PeSyKTfGVAzs9nCgTsG4N1rREuej0CKEt91bTDE+6b
6Qmf0RStQ8VlWymM8SS3JzUYqFSvLuxJK790QsVP6IimGzZxA/ZVPD1O9VxzlGTssoLR0r70dWiA
XCGxNESRdBsq59ZoNVZW9gvxsTPHOflNG/x1zPLPXuXrLXCoo7mrcPSJnFj6qj/dgoyZc6wFjfNh
rk15QA5vb0ox1pzIi5FeiCkqTo1kLskbunfiSD4gX610POKuiUwkOFLRG2SyVBzk3PVXc2Crk+is
4plWovaAlL45q6V5aUdxfNXZLTxaTy0QpRTYTqhIsO4as7j2vPpjyy6wt8vhSOSQIOlV7Fwln+PK
qb789JLcfP92/wA3fVNEzNn+6z+WHJafev98aUIYlgfY8+gLWOjt3n7pkglzGOglzfAiCx6N5e6H
2H8/ockabzQETthaIHshEqGa5awt/Ayl+7YxY5BV3ah/KRODyyBtgHkhIsaLoTBBfE78U0VX6gWP
gXEZaiDHVOdg9AgrmFhecM80VexkFKX3qD77lZMQvR3lgHyUVms7gsGc9VTU7WbWM55ps9X7S302
n3OnOw5kr+xBKdh7TuK03qwA2sI4JRAvB7HRS6m2dvSYlhIFplUMXzl0mEsK9/AVpJ55wDtS7+uW
g2SgVL8q+26LT3I881ImJ7fnCJU2SbRPzGc2+7hmTFE78HPjGQuSFQKnDLyxW0cR0rxXxJg+18ye
ooUplOfjGbEqqZVohOKrTJnVEYW5AF6Zly9eWnHOzgeOZj4FRsWUh6jdXDUN5NcyukTFo19BBBxv
KO76Kzup+HLC7FLsl2qO91OtYrkitkmcMX2P1w2M3yOE63DLPH7eYwzj3dQSuG/90DxYikRRyaDr
aCGSXukEW/5GY2K/XbOYkntsvovkwzBfZ5fm22dHgG0Pwt7VzorwtttWMgTXOIne0wXA6+gSQYMe
imeHCvjrILx51bQL/NoaJvUcl8V4Kh0RXMAbqx7cygKsqFJ9B97l0yitZF11TvYxq/hbkr62Uz/u
ob2l3PtjEQDi0Ntw3jRkxW2mDBTWqC/0P2bfEuauNl1ZKsBhg0Nqi/kBqFY5F8lFbZetsbFbTWwi
ncg1Px7hkdUJqP7XxxbCE+rnCKZVXdmAwMoi+FakHhWCljUMEI3mIaeBcoqaCN5iRsWt1iaF/5dc
T3ZA+LVshRt3YeR1nbOzIOO4m8RT3rWnY1/d/PrVfcfLWC4/nT2PTrVDRxANzvJq/7ReDZXREKZd
B2fIhY62bg38XlNdaR/iWfINOEnhZqwa7S6eIoYd9ljK8goLBcBED60BdRvvIG2JtAJqnvTlU9I7
5NvIaliSA4wanhe4fK60SI1DFXXab4ZDf/cFyCziYzk0KVEGvnt+8jlpakOF7jl15nbD0ATgXRmG
2wpfLQVpzjoToBm5oVHPEkPwoLYBLgQLjEiQS2MgRo53z2Rhnoonc3SNo4P35QJbUxdsq9QL7lK3
Yo6t8jD9XbrLOxv968UHYeMigqUDL6z3n33IKEJna7DPRbeAvYamCb7xNAfeHrV5ik41mhc68nid
cpbdtTDeaZdxSj54ZI9fFEte1CBFfUjtoT4UbqXdYUmROzkAPV3R5MqvZ69BxSv4/kPGMd9vm6H5
htS/5BbR6iCdvDvo8+wBTKvm8aazhiTfub1LMyq2Z38UNctQ1wUPAmTKXvM07wKpoKAR4jrbtDHD
bZmq8ZGyat7VQx8caLjVm5li1Vu1Qowv6D5Yr0Rmaf0KqLqxmc1Sbs0iwT9W7xs06JUPWbE8pBbs
N5pNwO4Gdo3XVy+QWvhcE5reb5Dn8/FysKbzWIszPASGPFls9ispKvWsl828jXUFyK0a+hcrzZYV
ZLk09HouOoCDVxYgwwhEOitfGdW6P6ElwMYhAFFZlRN9ovnx1SwyUvtCNR6Q1BEoUEOr06xUHDHu
N2vbTccTUzn2kl+/hRwS3+ygPAmwQDgzGB5r9nIcfHdsYK3GWoL66oystKVi1XnB/Ne1GY5PtZsC
2LEuYbIR9HkoARzFyieHcphSiTUJQFdzUMgZ1iqN04sKNjzkUTiGyarX4igjsTTftlWyvK6Gq3+Z
mN9+XJgfX8Rg9S9d5FraWjpQOtaN8grCQzmOXfX44TeMIsmwGK3cJBDVTIN0mxo0nX3ap93eC7Vx
Pc2lexit7OM4FIbJp2ymdKVRUcrK0W4RqkwDTVy9e8YByxKZ0Pmsi6rYj8bc7Cze2j1A2OXIudzX
cojah2ZM9raW9NN6FNG8keb0YJRlvjYL+vZ8HkVpHfNCyBBspRuLxlrhA3C/MsbO1jUWzwsyLCBi
SjxhvoNlazdX+C+vBAEackXirbpnH4juwX2TYDwjF/SYoNL7ajx6tuTAVmCJFeeWcZWZrAY+uQqK
BGfXOGs9jFODaNvigjR7tiq4DOuatmIIrqAD7D0CzOTrJix5UCUXBOBQ889B+xpaogRZDR7WQovu
r5HfhRg/ySayXpmzsflFQcuYVqHhlMml1rbL8UdOZC9gO97MYaV/yVJ6vKu2yggiZmXXV1o+G8eQ
OpLmREFkSjgUxSWeCnoktmGan4xijjyep26+jaFPga1w4/Fcc7bct1ouqWIx4X8TSNSwuszahtDb
BGmkQyiHr9fzsLF66Ipe48BlcOrA9Yd6YUhG6NwLYtvqdSvtRCMcL9DXkTmn32gznNsC1vfK5tga
+AMWX2BUSXZy3UzdiMwdVmwGkisjwcu+vkj/VmW7eylOT9lL85/Lf/W1QIwahap9TXn/559w5/G/
X/7IVfQV33zxrX3/U2/+3ua/X/81UVDLQO7NHzZ5G7XTbfdST+eXBjHKn0nzy0/+X//lP15e/5bf
VLZsgA5Lxr+ubE8vwz8eCfB5Mxz8/h/9qG1hqoE/4iiAV8b9MQr8Udu68g+yx6hu6USzQAHZ+t/a
1rKBF8La0lH8GLAlFovNjymhpf8Bs2pR6OOGgQnPbPHPC/CjpuDa/csULQaRP5UYlBS2Ay0JKZ0N
KofDyjstndE7FWa1sECuqyE8TfLQvjbpwp5eKa8/XZq/qWfeTu+//y5K8YWXiJKAqubtmQjsF+cz
z8gPrjkwIAH4fIpp3d1PXIFjVc3yN4ewd0fg5btZzFNxeqBrp+n17rvVmimAz+r8PoxXoT/oJQeO
mNwYIAyWecjBsmPQHz3jbnAi8Rutwtva7fXL0pdwKOK4ewj43n3ZStObEWBafpjrtn3OEK07PkZb
7zgZM4VIMMv7QOi/+8p/c4lZfvAWI2iiXF4em5+Pnej0Y9CtLsnBmQHFGGnsc894Aj9vRIZAqE//
9i90DB5Sfh1Pr27a7/XOMckyiCFrybqOTBY9LAuoauUm80ztM9AV5/HXz5Dxl+sKIMlEmodSkYtL
fMHbbzg1BhqIYOz3XTHCou+I1BTXMwrZ3veQCWVUGJFx8tLcophMjHOFXfI+L0uWR+UksPdplbjn
dhKcrrFSdj1+DNUcjVGOnybh/eYpwLfy/gVbTEKCd5/BvuRlf/d580zi2yB/eI8lILTutEzYAaFa
9Fu2IbjMdVaFxkB6jIIQwcnENu54B6ezJimEkVs7zkXUeOYhm0r7KTQbOh5kbvIsMctAmD97xok2
T6Yuehb/DKNqb5wyoXMdyO2dDeSJTRj75KkKfyCKxtuC8jVOWu2CBepcHQqENo1no3XGmyCSKL1m
8krtL15vlhPDynnsN15SifiyNu3xxmGVcNaR1ydyH+u99hCnZGqdq1rUPHKkjqDIcptJCwuCepRh
vCwZ1VEI2zyKR0jRsrdux3wajuA82MmY8oKmYowlCNlmIainjPd07Bu6G0OLtDchmQFiTlU+drEo
H+daNw+oZ5CAjT2tMy8z+xsd+UYG52RhAIx6LDeo1u0nr9bHc1GnsLeBH5ePpmrHs1Zpxp3d0g2I
5sh+4sgo4JtPcnx0ilZ0K9qQ0A/IZhrPnYWiE7gNIoIsbfiF0J6De6LnSbbuvMF+SjGwnry557rV
lnHXSW7aDHDkHgSr/eRozniOQuKYK3Owze0Ef9wjqkFThJ/1wXj+/qyStQaJVZnR0F1FCaFhaUzC
tU9RXD6KqS+bXTNg78dNNCXqQroEYx2SSqtIV3TA2xInZAn1oPCj3Xsl6+m6TTp33AAn4zmhTW89
FY1XPmKi5OWv6FRKavB7EMwxh/M84skYk1JbWdiLL2vGSuT/UfrfMGUrh3XvCC4pb3f5OI5xlq3C
Atfrtu8IGvGlMsxDp2KUsQOApXM0WIAqvbAAPbVcf2tsGZV0nrVRieuupacpnMm51E+vP9MGzKqz
SY9ZN2a11/iut8pt+/UAkGzbVQ0PsFpeD7gfQ7knCCAILo0GWtCqb4YOgeboyfPSO6PGbPGNdujt
PT0+tZXTlMi60DOPH0on18nKCAqgS9s01ieCeJZYXHqihn7APO72o4/uJFcXTdNG2o7zXDysAVBM
wZmTMY0NVdhEn+ScQYOjoHR/dJAwPveTVvVM85o5uhkmGmgPDZdf7Zo873cNWRyDP+tJ4ZOGopGq
lkS+Zvc217m5K8mx2AC24uyay2krTYBPqhoPg1lZ29KLzZPtIWzp+2EfYFK/bMNivHOyrlhBb4+4
7dp0ssjOWTWuMj41uqjWpZocv51G41rD3HAeVNWEfhv09ueWYHL4fmYzmKtQRuMlDaF+b3lFCHVc
F0Xq68V88uoufAbkaZycLHIvUL06JwAIMsB5YE1HIx8ybvioNYU/xyFVTDm3zzJSFQWI1qEG5eGW
F1bQjvlaWn0jOQy7wb2Jhjxn0mx9BGSsYVyvkE278SmGIGrtK+Z1PT9o8tCRCcgjNSV286wM/uCz
Lo/nRT87blD3q2jvaAG79FzDZ2va8tHGHnefTYqwVjf0Mtu3+348z6MK7jFdGKfSMsrHqUnGFKve
8IRFOryPbYcFsxDJXazp8UOMmAEe4ESXPdDxE0ZYMKn/pa58CVFxzTZa3FG6beYoztcNXyPcGiYR
hjDTZ10+zE1pfM44tM+HGVqSd8Awh+V9ZZTNuDVrg0GZI0zzyxz2trOp8+QilWVwHLQyvKmbWB1C
T5J4rar7tK2fpmxcVv/IuG8y2cEc4johmVmakaURXTDtFZ87LeiGFUN+/Qp2jvsB6mHiQpUblna4
1q9Nmk4r3kv30gqK2tvKXOTXYyfGbjtb4j5TXgmYvSFfrSccYc00uGJSD0Syh5wX5KccF/6X1DD5
eeK+2vqjrfBWfFlCkGu/qsqg2M4UsYBawqQjur5JtCM4yY5LlwWlP7d2+GlyPTQlgPCuXQXQN+Yr
7VyjrBPGi0HzWIweZ5ESp8vRHEjgImCC21oBr91QW1ssFlYa1qfaa6bDZMbeSRsntgUwIhm+P6d5
1lPGIHZgs7wlcGJDv+p4UmA24PgfteVR6kIKYdI/jBMaCdbSyhGs6TGD5fseSOYObJc8NgO3hqBD
yTqYdTA+fNeDURIR3xQS1JPzCI5mKI8OHPgMRl3Cel/3QDxUzzrY2yGmG+ZF3lGW5CHG3iKRjtlM
EHy5HrxDk1/v2EOV7l4b2vTKox1eWutpnmIW/NclkIhKuBEQoZZHn8aBummH3MuBoRD0MHSdjrjI
nokgaLXmOTfB6oJXWdrTGEXtp1dJK/nIrNMZMRb1eqE1oH1qMaddRBMlyu77xzJyu053lYo5SQSa
xvblUmVfVmld7zG6jjdtz9mXxC+5MeaUDECB7IwQ227KrPHKQO5srnRQGI+DqEp1LeyeTx1lJd91
6BeEWw6B2D1bVZnC7C+dllmFn6qwSlJ/8PTedeFDWc5FlzRxtQJSOn0ItMJ+dJTBwjrVKK6Gsh7J
E0u7uGHLMHAHuDOhEJBlnKM1m17DuugaH9JC0y/KTmnfWoKjd6ob5Ai2hYIfkJAr78WIDGGhpbOT
V7I17kygWWSk1CPuq9qFg8kniZYrWhFe4ac2ztNVV3o2GyajipzsM+4oFEtuE07BbJ023EbNWNqU
rZj1Wl/bDTkfm9SzA30BfDGy4TpxtPzgmGiKP6AlTJ0SNIwKlXcmKlE6bFWlpDfH1lhN0RbeiRYa
H2OP0zKRr0Nr+67BcSPVC5u2twVFPSDJBLMVIZWDM4ldpknOIK5Q+gVWIHUys5Y4d9xpG/5foW2y
5UUaz+UVt786E7mnDgkIiE+jJqMLrUVMBHCSrWfysn0oHLrQo6ttgbnYfI/KWecLOFt35aU14fKo
MvM29FjSTWKK/oe981iOG1uz9at09BwV2Niwg57ApWHSk6LECUIW3ns8fX+QSveUVH1UXfdO7qAm
dU4Eg8pMELnxm7W+FWJUFUxhRIlgEotmjUnDjYdCPEAdheBFGdIx+ScLTuRUJMxI8y8KTorQnuoI
IWBdsmhvcVLzDZw9ToUvFTpKpVhvnUWfT9zXFAZjq946Q6PeGiVylEktPbNfy+MyGm1AbRw9LuaI
doWHqJ9BEw0WXb/V1UG/Zjxe3fPX5rlcLcWZJ1950EtmJpYiBzwFZhA7xfWY670ruVS36trEz41i
ju+6WpM39VRmtSdjlQKSSWDhFJVvTneyFA9UflWg4cH8YpiRcZZyQhzplgiOUHVU1qwzSFay7bPR
mvxB9JGvcIh1cU78clSLmkJbmfboQIKp3RWcECdIwuLX5XnFaThk9dXYasqJZI62ue7zgpu0TDht
UrPjjtwmgsHcCFtjf7fmcwbRg7Lb/3UbtXcd/1qn0p0yt6PhMBgssGFnr/1jF0WIZubwxGuOjfG1
6Af0qMGK4U789ev8qfvhhbBtM8ug7ddp3H58HSdKhjGrh+ZYVPuaYLQs8dSiawMTt4j6ytT31uXr
cfjr1/1T679/wB1wS073Dt7+qeuiJS9kVi/NcckK8/2gMBMnsa9YwplpbxfUZbU+mGbCWdxOe5X7
61dnbvPz1cVBT1fMF5w38TO4AYka0xNh1qz9IhqQze60J3s/dTOr57Qf4ob/qmAA3sm98oawweH+
9S38rYnd/8sw7ocZ378b/f1/OLHbp2J/+GPtI8HfR3378PK//vO7BeA/6i//QfDIWH5I3/9xePft
97/P7sgJAa7LHt42JWAMjenZ99md9ZsQzLFQpOCNQWXPnY3eY0j+6z8l4hMi1wn9xuMP5dTkR98V
/jY6F9ax/BDKgqbxo59mdb+a3e1WgR/uM7QQBsEoAhI4lHXc/T9+u1ZR5diyFvUIbNYr4y8FVr+F
WKHMtn3W9ccyVc+9GgXMp98KTsZM9n9xjjg/D5z2tyBNUlmgODBkEz+NuWq+gY1t79HI6I1vRvsx
FQ7avBEPtdaqs0+tzXe9iK4bYsQOWPCqYNbe6RPQTEqHRomvWR8RTmeHAwG7jSVu2sQE+UBRCg/a
VyaS/9Tmo470HUinO1a4QvPXrNeC/f+uqGsxGD/3G6iuktadACnDOer1gJgszlFZqlO10osN9cgQ
pJdEIeejt8rqzWoD8uVuOC6mTf1LP6zJq3icUZFkG55mPoDNZjK1FQSaqITlIPugzy+6Mt5HxdYE
ecx6Flnwvem8E1IJ+th6v/W8A3R6rmNKT0d7V7aOqyZJMNaoZ5eSsLn8gTr1KWvnLsh7RLFD8zpy
lhzSYryLe+sqExU9w+hhtfCI0isOMMNsdx4GevOq+lguunrI4YK7qzp/rFCbx+bYX6p+NhDUNhRg
PS+2hWkub2Pa/G8n2z/Hyl8tAjSSVH51rtx8/tD9HMgCpWj/pd8PE9xAmIl3GQ+dAR3u/qPvIjdV
J8WI59VOjPg60f9+lujyN1XFfscDyyJf6Ouj5P/sAf7O2YFH8cfDg8cxI//d7M0RZpJO8dMjcgfR
MfFJpossN2dKcMagUTWRUulttlaXyUr1tSlP6S5BTr6qkfNdmGzYSJT7XaxclDa65Yq3v+sZzFuN
5uSyfFU4D7vYeWeQkokqOyWsCF19q++y6O6rQnraxdKkgKU32i6gzr9qqYm63nVuzIkMuvKbYRdd
w05sQ3WyS1TdakWHhDjb+arTTnfJdrfO81n/quNe2JW/Vds5ejOqiaLhY6qdhyKxy4dOGyBEIgeH
PYgwfJeIm62xPaA87x6WWEah3KXkG/OLQJnlcN4rdpgIki0vpEeUVTrqujRvi6eRMeZ79m3tMe3r
iDODVI87WuP+DuN28tKW+Qhxsc7wx8eTFjoJbYtltMmDsZhZMMHrRuOnVsulQzp2sdv+mQaaopoJ
MsEt+iQ1T5XN9lQNY+7BMPyQL0tH/QpY7KgqU3ppUwK03aox+ld273OCSXeNnos8K2/seUpCMqO2
c1eCbXOTFdRxMRH2mlW5bbsZW+47zemRGxTx7ZxnGaDjhZzzxAAabzrOUZ3r+bIk1XipFPJ8E1Fy
NAIfXB/plMYwx+rhDYjxb6ll+iPjg+ra4oy/6H21Hm1iH96DpqrPmSOGRyb4BWveXMkD8tkGztpE
s09lg4EHWqEatqBqIZkW1b0yqPIRPvDwTjpa8WXVevVJm8bUN/OluoW+qtyQMxri9R9wGaNh9Nql
cu6ABpVv8ZJPobDZYVeDpgYzaQKHWUWKoshuwSfT97diaOpLtgwLlPWJHK6MG4dpluI4HyX07s5r
O8HDQtlkBfumSPJAN6vkvmLWiNfNaYdgjcqNcL96Cu0e/ge7rfeTNtlXFaX9QZdGc6NDJPXGit5F
0TbmuX28QCuCDhBMipNdGsSLxyJu7KM6mcXnrIqzO5RwFfdUvN3mRtYQZG5EykcbXxx28LgXjtvO
ZrG4VPHjVZWaFudXkpzTvOMxQCADz9UC1Iso1RfyWJeL6eQqw5OeMbLFhB9LUjvddyiQ3rVFoxmM
eZrlqjFw3qPeMm7tVsf20sSHabLwQ6n9gNcl0YLckAMu1WnLS+7JysL61I7ELAyLgfN3wKXaz5XC
oIRF9klmWXSiJCBBcc16hr8tKZI0Li0oAlba5RuOkeZurYrtCCoThu5Y0uMSEnzN5LKaD+PUoArH
uhN0dLK3ZVzGt12ia77ZmvIV2SoFAd/t5aWPEou1gD2uj8oEftKVs5o+a8oijjRo5Xnc0K8jfbTm
yJuU1pjCqlnV2yyCceUpRsWOXMmZAJKo3TauZdZR4+ltG3GSpM3mb2X9qSCLw2aZVC7XcrNK4nJz
I6XjXCflTTz1zPEzQafkkdK7+DIVtI4bvHUtpC/eSrexm+VeK1Tx0vVRNcKKR/bVhoVZ47y8ZtFr
L8zNZEwumxZijo5Lx0Nii7wzWNSxVx+jftVW8zm2ymZ4GHYv47EGC5tW540BvLJ5g52VS+NTOOXz
Y5ctsf1RJ7OW1OcE7e5sPJdYwFsrsBsUHqEyjkP2abWaRuQHVrJdRxHMlvufOuCv6oC95v9VHXBd
V8P76oeWQvv2O9+17vuzHj89DSIPfOHs4rTvZYAwyTmkogY+KfadNY/s33sKHYsxYiaVVv2rUmDf
nX+vA/TfgKkYjoWbmP0rO6q/UxfQPfxUF1CcUM7vFb1BIAh8sh+bil2LiVRuTW65e4CHA4NVMlD1
muEx78jXo1XnsgrBY7L8wfTVXMdY8NG4x8mnPgIgyES+1BrPVvetRrK1xIHXvUU4QqexFq5SAun1
slkvUDS74iXd9PZS95v6KaMXZnMADGx0KVys1cfvN8lDqpj1szUMlnbqW2eazotMu/m6Y7kTJAPP
CBRnpHvmK9y4RrDuEFBbAQQrF5XZHPr2xo49kVWb5regDSdMqxiSkuKkM/RYMS3a4rNpqKPh8sDU
Q8eOOAhJCDASKvgkvS6mej6NxWgdlY60WNhZZDJ2abXcT60CemnUSK13XuZqkeiji6GkE6v3d7Vu
2cvCxJCZpmz8cV0uiSOgJWeb6ITw55wEa5/GACWiiz7PwE0G5NZlK9MRE44TaBMuf3musrqNuIy1
1Djr2dbf9c2cmVezsIyPXJH1iljmLOqeNrPZTkOn94p+ZXXxkgdZJ9xGn82lOXDaJ0WgLdp8XWd6
keoF8rAVH3oVmptdTsKb9SQZ5DFLFxZvi9fnzTRaV9u4VB3lkMCoqS3BnORjRlXnMFXVppMgiMKZ
roCBZKk5YC6jl87ZbCiW1fg8d/R3lDTioe/RTRetoyyfMLBCjN3Vul/WCGKzvAE1ZJSUSWUkQrxN
8A9oAyPrbTMXI87O0pkuM/AXwg/GhgvVceh5K7PiU6o7lQyIj7nHQ0qSOtA+VOP5fItQbsLnl2bc
lkte+yvjFp7MQpztLK8D6M1kO6dpfiCS41akzfIwmKOe+pFSkIDtdByqUCTis23jQPV0ydWGvW5H
R5XFwBAUcjVOJZrmECtR/77GCPFRG1ohQyfvTYPx8gYk3SZAnGEpyEa36h1x7uUwu7qMizNBMJkA
FjS+Jpk+Dd5W68YddUJq4Ddu4te409WrONPLEPKPcpgk8BOLl7suTNkQ4S6W+6oexAG8HAZKncQc
4uztmcw9TSU0WMTtTizvJwydZnWaqIdu0iHK8P4NhX6BDb6dMRyq7PJUSDcjJqxOZqFN1EM4FvGN
mSCz80fdhEBh9W9xoESv2N8c8jC2CQM14fN5m1fnUVjNMxvQGwOo7f1+Z99Gold92o0qMFtxvWV4
p/GnMYyVDUPhlIciV6BRv9SCx3Nt5PHbuEm3q67V50s95cWxZ3zurqkZH7Js2lMSeiahlNeftDnv
Dw10qcdYVwzEhzblc2692TSVIGMWC5YSmZd8m4wLVkgM5lk/vxhtTYWcAVG5LKnU3hGHuiwM7Lca
MVChygdT08dAVL38olh2Unpsz5Mw37LhNA7FRxPVoteRNGP7yrjSyCPB1h8blIuJp1lT/RE6VPxk
ZHqsunXeGR+Gcpd4wo3h3wDHXWAu8CRgbpZUU3GaVbM+QzosobBnGZx3AiBkFdvHhSKGJXo17QXI
koXs0QQ3+jikV8JJxqcBZIJXcH2eGFTfc1vXD7a2XojPUDwjjxwyk5PGJj65tc52p6QOxuDC/oTd
KLlzCjs9TlFdfYLl4PiFisvPbUo6UVLaiSBcVUF8UvZAqLPNxm1PnODufhRKDUlGoBg5OqOMvHnY
ntmuC3+FRWW5FlUba9yJk31U5WtdxKgk6BH9ZRZEdi+qabwz2Cj5kgzxBxKYU0+3uvklT3oIVAxm
rzVQZr07WctH6NpTMGly+BLnMxtBo90CVhn9YWEg81arthJ6FeSFiVQCikmjDkURD3da1zV7RIP6
iARgyz0iOnKC4es+Bt3equ/Jrup8fRnrh0xX6sFb50R6kO4VVxdD/GXZGFlVU2W9A0q1Kf7GrRWg
WC28ZFgntkgxG9Kq5uS3EWayHZzMa41sXeiYigz1WGjPces0VyhBknPtdM1dK+AmDcybuLJOsn5O
1254hEPUZl6rRYnfE7GBoVf0pUeJbFJeTxraMEJLPF1rP5dlKgOx1A6Gba2+XsBDeVAyu8tW1fN9
YSnBSFbDNdNqI8VJkSbU36aSXyeqaH0BGuC16CftiTq8AVVur4/qLPrFRRDgPOjOAhXDHpYTQogU
DFOkz2DCU/WWUjR/KZ26fYntqrurxiJ60+RRejVSxbsJGOdngc8gSOhpD6AL1yCiFXRVFoSJr/Np
a2+h8RpOFPkTqzZrfIZmhs4ipSf0FQIs0fjodQBKQKVjs2IZWFj5z9WsQPwo85kkPTAZOeIAoQV2
rUuu4zC/1Rdr3+kn5mFdShCNGWbTM+Fx5kcEViqSiqhK7+IB66+ZsYtfN4P+WN940NsVDAu3j/s0
NFMGgFbaNE+RhWMNCUbHeCOO8OT79rxcxrbuwp6OtPpnSPa/UsuiId1L1n+vln3zmVV9Nfxx3v77
73wfuIvfdHQWTEeBJ5nUxhSn3wfu8je41kg5KXApjzFj/qs4/iqWZdqmgcna+VCM6b8Xx9pvGEQh
5+mYcARTN+tvFcc/lsY4TfFeQ9WR5LRiOf2Zj22Tk7IxqiYMysb9VSYJU5W4le4frsn/IJP90+6K
2pvPiHJUOipX4qeRejROeO/rODqOYD2FO+GHdO0lql+rAbVZCZn9VGwUz369IYX59Wvvf68fVgpQ
mNkKAthyuGwwEH+q/tEWws1icX2MSVDKQ6vrEYItaElLQ80fMgzk72OnbAgWqFLp99uafl6UoeKJ
35nSJ5plY+WZpYdhAosvkaqx+KfK6kmZQihRRHAUCPZiWB5v0H2s6KE0ccT+X3yIXfJLS06nQMv0
YwujdnrDmnxzjnhvNDbGzMNLpdRPqTWvzy26Iy8SuSUDhZWzJ0gIfTc7iAKNOl53zoOD0LHSlju0
c7arThuWCyfZwsnOC3AnJHDZ0yyeynQcwrXawI4qtDWHX3+GP+my+Tvg9WGh8nWFpP202ukBi46r
NTtHOqzZ79StQBfZrQeLpJNfv9LPG5z9L47BlBAAG8E5cuUfL5Yx8UhqwGseJ5bhR453/nhEkpy7
Qbb3qoGp8tevt99BP6yeeT3gdPaONOUm+xmoqglEcqVS8HpEx9xzovSsi9h+//pV/ofrt2MzYTFj
3tbkz/Q8h1k26GoFx5c2pwebq9aA+zvm/V8pfL8mD/z0eQyN8RDQZ86FPx0KGbWAg2TGPmpwSE6b
xWoqATFwWHcN5VqSDeyKxIQlWA/5wzohfWoKM/f1TEQPyVhtV6VhtPfduu/Hzcmg+xE7tngS+Lrj
oonONaqcQ8q9+TzFVkVW5qaCJooz5HCuHvMiS6NrASka6bHXzP5lNrf0+Our+U0r/8OnxILMIp+l
pcVSA375j3dJpEXFmGzdcpwzCfArpjIia7g/KdRdYZ33GjV5/WUBh+QbOQZBbt7siM50DCfRDGHe
dN1NQ/oJipBK+sBe1BfB4v3GcFb91ZrLkmodmZyYtUdBGCNCLmKpPALBiye6GgfIE3i3AVbocxJX
ml/F6XrIUeRlpBBxnOVHEy7QbTyChZ5SrDo8XZJj2URaIGMzPWLJQVBkpCRbotU+YLKxn5A7ZKdM
QehTMQEeXMQmHxElkWPEkv6kN9t02xRiBvOzWfqltFFzTZGJ73zSMEbpDXrh0awLbxBxDSeszt8M
/d45VoVblatyCyZ3/bSu8JVsdPhBnA/yYER6hhrNTNh/5qTBKRCT7w2kck/N2JcvVpzkX1iBAKTM
VWeFLUQzSnMA7Mqtsa69tewq961SI3PJcYpTtjL73VrHvCU0x/ZZqFQUkIQT3o5D1X6ossJ4r7aE
96IlBGqWf1Zyxb5WqkLx9TiNA8XqziUebq8wRRvkmnNaJoUYzKiJXMCZM0FEHeWvYlUH8lkv+/X0
GVgw0kDQuyec9K4o5TsjMeltl0Q9xXlZXggYXp+VIh80fqpuNwLlIuqXfcCs8nzxsnKWB6127BP6
Uvm+i8z+LuM6VadBxVHcWr18ynXM1w13xETw/dhK+b4mPjzME03xJVj6EvBY1T1Xaz96NR0ef5oF
eA9wmuO8jmGSyHstKseAs206DeRmubj7B2BPifZJdvzNO1M092tXXJONmwBch+k9xcXoj1EOPwHB
vtepyM00BIEQ6XU3c5b4scri6yg2XxPIV0fildSHSEDHyzoTF3n+Xiuryp9Rd3pKZjpvBiOykYJ2
4mIt43yuyOB0YQexFlHZN48ZZJdhUiMX2EnCEYW4UxAr4ZFrsVwpdkyEJVHC3qrY0TsFjS9vZoF2
puUoenNZ18hmWxRGPIwsn8dQHqaxbcJJndPUJ9tZO3Rso6+Mra4vgwKCrluM9X029+r9mPaW7UIr
tuEhaVlzu9W7PokZT3u1rkI/EdRUHIUEoGPVfF1MZUV/hflY2/IxQCCYuID/WySfSbRr7quP3aTH
b7NIjJ+IYV3fyqmbz6VtT2jRHHKl40a/dCpMnXbIIw/13HQaBd8vZc0bdyzWFTq7ijhGnKrUsTY6
mtYsgxI+obso2/KsT8yppKolJzWPm0Avat3L1jFyHYmkSpDecElx27CMRIfGzqK6ZNWYN34KxuYM
ziv3zRq8mmLCf297NQ+jbFq/TEM31zdQ3Qs/aigKcCSpLuKwnNEVRsA05skhtsh2NXVsAnUCYMAn
7s6WOWjBjCTfR5W3Xm2D2r9smINvNb6oN2uqtqj+ogE8v9rU02eBJceHKrgd1yzrPibWEpPhmVpv
EjDMF7B64klRqS+wICYAkwAuRBMlH80ntNrYyXh3BKlC4hUqxYxq5g9FrLdvESrmfq5uwEAU6kLF
aNZDkaPKn/U2D5vYGd/UQ19gDkdWvSmJeiwytHAZOg0XJ/d2DTId16+j875W2dwQCx2drX6XWM8S
OogJyt7PCBUNnG7ikxO4deuo5ewbo9RASLGsZdcd324kBvZurm/8juYU/UtsmoY3dsip53x0QKlN
KBYjoCcon6RFDz3kmRFIcoJvBQcD+CLk1w0Ky6OamQUR7WN0plYxPOKlAUMj8TtPWKxQvybrF2rg
6U06dZzrtdaeiY6cWKwYunYQatkeokoxABzVysPKCyRfRcOQVS2k6gY4ytcZ6TCGgF0mr1rky0ao
OB46FRF9t8vpVdu46nOBUGVq60OfEUDqUi/KK2MhcbPlUBDdKG+mr1r9fb6NzcD0piJLwnrX9RN6
/SQihZiwYUhdI0dkydzlrosqZ3JzeCuH7qtPgMtv5R873W6TS9eXeAmylfkvAvpxZeOK0rSTGspG
JyoRyerLiqAfSpSe3CyztpTb6evj/Z9tzl9tcyQTvj9UQn9Si93siq7/8N/n9fDjSufbL35Xdpi/
GRCQaDX4TtB3iJ+UHbsOUNWAQPA/VN8/rHRwzekIMNFxWRTe37tW4ze0Y2AX+LVvkNi/1bVavP4f
Sm6SxAnZsVCwIfY0sKH+XHLTaTbEPFjaZaNDjrdDSg72ELG2UN1y7a9J7XOCpkRSzrfNyFqXHnt7
p2gUBbBTxLGfGuUS8d6DtVXKMEZqDshr66/ruDoC5hvPxHlaPjE95lU9VspjW7H1qKtYuRpSe19B
lObjxIoU3TNUS3esM+UgmrZ2y10TbrIecPn3yPAGG1a5zhRJ6HFsW3nfTKGM+MjZc21isDgT8QIR
tI3u5629XfraJ2dH3fdJ4tj2jcRgbeeeVZhnIlgIuyHdFCX6p9EQsz9mDRTmqcu8TlbrddTF0F8H
1V8m9WOimDgFCsRbUZaJcAXdcOAxwpcu1g5KZVQvDojtoKeCJUBKD4qlu+3yVQ+Q/g7vEZjIsLBK
22sMOI6yRGovSma4XCmd6Fq6acqU9IHqrvZLIbZjQ6nlzUQfM/dtpiNrgttuhcXY9vmG6jkVLjhB
09XVhshcBHh+nDL1nlkfkzFa9Oc8ta4TgUEHR8rDfigHAxxdB3QA6x4CbgqN/ZMDVoqFg+prkXpQ
2DmQqbu+MYZp9SY2AQEjWIJ1Ge/6xTrGXmcoJpLw8UNJZrJclvLcVCK9apD3e5LVT71ZoZIWTWhA
qSV32ES2hx3SbQ3z6ETOeaBG8Oxca9x0i5Q3q0xrF1+WwTyW6bQclyXUdNiVpH2uJ61OsifAnohy
hD35mNuhLC7CAByrrH6/EKVCKjXuFxuV/GiyB2ITFjgie23odq5ahWl1FZUe3JLWH/tuJhwjPqDn
BZTewiIuCiXIs/ap7s039rJdMg1hX8z8PlSqVA3wkCYHqynfb0b2mrWDfiB2t8PQNVeB6mTKuSVC
TicmkpbDMXzuiSf4Xa45c0vYXXwPl7UOxz2bU4t5guUkUkw2WHm9J11bDMYJx6R4XfVNeHnXX0Go
+rCt+hIseHCCLM3Wo1HRWG9bZSPN4F5A1tP6FmXSMdnYSeioOj28Li0xuN1bInJLP7eWCCZnD+6j
XtsDJHg9qEnyCM2sJCpbZs+dZsbXGCvLUNofYqdXz0tstZ7RmMpToQvAlaOZ6D5UiPShnHLbq3pT
ZT2SrAfQxt0TuiTSYC0Hphjduw/A4LqHFRiyNJuxYSVmSPVX+oamWkG17E9zTVGB6XZboCIYCUCx
JvCIc81nj5jt/CXzJHiKedSl01HT4tNgTNpVr6ijr2hJ8zwakqtoQ4jSdKjm1Do8peeyZf1bp15v
ZOozCGbVHRRBUza1WzgkjeU5I4tRZv7VY67I9S5qRvUsALAYqC5Z2HqzkicBqlQa46E0vbEgHkZi
Bgt5q+PFUiqSgEzlUmFlOtSkZit6/iGdTKbMlV2cphatyWhPQOU3rmez9cbRAv/Bqlv9skSJzZKj
Ns67WI0+bnhU7fQ0VpN5tgFhunpnPJj4YAlflDVzgIUieS5MX8cPiSDW+chi6SFlG0qpfFeMxI2r
WSpISlY+l/q2hkXHOmywLjCvBren7cIDAvsShmlIjkfnYVRp/HU3FiQWdA2hp+/bmu1LbG+Pfa2R
BLI76YrcUjDfjAPDLXsNtLSG2Vyx1FVjs7teNSscS+290+62lDSTsCd7sGBaEnul5bBoUFyQKhkb
mPbzRNIDqfQQR40ukwe1YIvKZjMPs0KbgnxlJUvn0/izU9pH+tjbutBeTbO/ZGRAn3pjeWPPPRsj
1sNesUoTGndaPTnO9FKQm+Q3jfXZTGbWEVFKumtMty/GK0sfmBbY2jklgoZ6vi6uC4vwTLW7KxK8
eZFMbC9q2y9dN4LHcHSIudtYH3Rg+X6EGilo56G4rAWBDfpCjpkhWZMVWeX2Mnl1Vpx3q74eGayI
q83cZxTa2oaDXUyE7PKK1bY9tZg+7ggYv2SChxCaXVryGT1ELuIi7OAKuWppPDY5lCmTmdnV2van
uENfhGaB6cwwArgFveUnhPG+K/Ll7RyN49FarU/1qE1uEhdJOGrDfCD/SwnjismoVU7OLTkad2ps
oeyDecYbn6+bFmPOgCXYI4OnzrY6AFcQLm2Kd9rUi5NIlJfRaTK3Zb8u2bJyFo7jyZ62jrMmJZs4
iswj5296TiZ9Jg2dUw4o9V6k00ezpURksUmDJONZhmzmINrqjTjEVvYyk/Bz2hT7iXgnKuO2c5Fs
f5FKY5EUVUShYhWbqzemCI3asgOhl+rZbvCSkBhesWGuyS0wu9qfCdKR1QcsfNXwrLOO7tnE2Err
VMdlxjPUsEdCsTm/wTRTWvvCx+wzYnW4+0r7lqLdmVFu0fvuXzLcgEYvjy3AVXQL1g4qe5bjXEnW
O+vakWkSkLLK6Z27LTs9AjoqLTIepF5aZveunpZqq86dnHrL8bJ6d8q4TErwVDG4abqt677lz/1T
Xv9FeW1DyvlVde1/LgCDdp//uA/69jvf10EsdnRHZwUCzMuEnvKvwtoiW4H5uMEwcjdf7M6M3+tq
6fxGUpZGApL8BgxlxfF7XY0zQwc8Yqh0oN8K679TVxMO/ENdjZAbgxEcEwbNNm4P9WcXVZ5NCdgq
YIGruSZvhwyQoG8iEBjdBVEhuQRdOYRNu94VwHl36+7kMUd2vCpSibqZeOi7m9zE2ygdSwLVKlzd
ZP3Mn5cBZJzNP+7xcMxh2w93FeHKbjcWr7va2Wfq0YQVz/jDKtU46BYHQjIXMT3SMBpkNszVZVmG
7abIDGQn9sjwweIY0fdI0e5sCiYiY82RxvcXrUoCjYylXHe1tKDzzBImlbIY2WHmzXGadGZzsjbQ
37XSDQ/AjfQzcGIg8K3yNi1K5SluK4pVZLkHrAxx0MRU4o3dM1daEE+US38/2fEnhIl8yIhPKhLt
XtfWPHScPPERe2NNiavhoMZMPztoCDx/hhprIuQ5A4UIjcHQhC0klQfA4femXFQ3tYZreEiSSlm7
T4X9FE3jtYhQ1SZL9QiEQVwWwql5FlaI0BFH85/yUq+MJ+3mbVQOTGDFsJzzNX51ULOabT1B4pL3
+Zq/oiHFWV7Xj0umbO/yolL9hmA9n8DBMRxVtkYEfnvcgk+LjIKISsfNI3N/C61rGvzTTosazNos
9VbmihIO8PEfoUEUb+p11N8IAgkO6I0bj5mzDE1hL241sFhP1PJLvzV3qslUJtKV80CK93tGcN1T
A04dNU2EHVc2IJFtrbkrZuOI5I71oDG0twxYu7d6bj+ZfVof6oVJjujX+GJGkA43omqOkMMQ2xb2
M/4VpUWLMz/HehSf9RKFnmeBlLvX8Ap9VFQSfZDmqvJ+0Ap5U6ZtgmBNSxbGUgkCjSKpHqWCNp5Q
zy7B3ykf+mJwwh6OP9DFxPTw0gq01lMKOg1E3VQuWHY7Kg7kYY0QxMWttYumFoE52or6RhPLeEUw
6DCGCC6MZ4tg9iv6RvVV54P7/Qp5D92UlvoG1xIRiN1FCIGZw17Na2sMpzpTkQwY2bB+oWHblIPd
1RAiV8earwutI4NsJ6AGhZXKzkVC4jX4dB7/maP8bzBZLKt3uNK/X/xfoR8YP+brH0/633/p96Pe
Fr853IJgfTjUvx7nv+/9bec3JqB4OEE57gYY418TFE56sW95UcZiQWMHx+Ph+0lvAsnCgOfgcPkm
F/hbJ/2fdpbaHsLFdnTXJkCV/GkbK8k4JaKXb8qEZjNB1CWs+1nEWyiJAz+kreXA3/mQ7WkzDXXb
7FJWOA8ThukjqWPTQbaiPahDqqp/sUw1tB9nOyxtmekgT7VRBrO5Yl7042Ju6THL5BiRTtZkNPUt
J6p6a2/myHsgPyV3xVjjydMVPUg7fOyxpANvJiYhsFCjTzYKg/uer2HbBc1qldYLJ0N8s8L2II0h
6cU7VA6D2QXF1CCanEzF9gsDeOluzLB71kjmwJJ1zqPN19W8GhJfFLNOYEatW3n3TORJfITQDKLY
c4yifbCjvlh9DDWyxMhXOSjWRhFAss6CpXOeWntMujFwZlvebcIcSUBp4Ah0bYnmtNBAJI1z1n4o
gTA+gBauM3fSO6RSYIRRHdk5cKNwopMpzoOs6VLSaQVFCFxIv69aQMFzPIdVByUkipVDl27duY0z
cRhH2X/8b/bOZLtOZM33r3JfgLuAgACmu9VWL23Lx9aEJclOegiCoH36+iH5VKadp5yr7vjmILWs
ZgNBNF/zbzI71XdR5U87mXdXNPUuVSO7T0GdTfdONNF773pzhbwtEGSL/DCjUaE3aEjI29YT83Wd
wL9BmJsCVe80j5YXfbUF3T4LrlCzWxDj+gKwWgUbiiLjDRpJ1sNChWpC2nHu9mM2TNdJsJztPimp
BvUZQQRoWRgXVM4PYYE4B6VirJeQq9pMyMkt+B7YmXyk+6keCSYE+QFEKZ92JYEGEiTFDWdMJ57y
RKdgc61s1cnae3PsHtqoHD/Nts25g1ToaZLKP5ZlVR9UYLDicbTstx3u9KvkqHPBIaf2wYI7FL3n
lh6Eak7eYuhXtYl8YNTbq1AW+pBDRbhMaP9fRo4ML1PHLpNdXNvlF2Wc7lOzghfaFbe8LXpLnZGc
WW4FSItrMeBmR9IjD6jIrLx/nh6N0DVlHEBrZ42RQHsH77AgOYumf6HSl4Jpv6FKPm3hpejNgkk6
Nf1hvEURdrjyx67f4+ESHb0W4LOxUP4CCSB4ICPQRKZmQlDk0t/MSOnxZAziAz3ADs/L1pNffD5k
a02ltYlDfGP8CBsdN8GbsqJR+d3l2L7BBxgcGfysC095wwhhM5dfO3dGKj2ml3ByB5mD0RkFFkCL
oXF/HBoXg5HA7zpaSm0VuFuEptELsBGj3JVJmSwbicXqJ3/qMPzzwJKfokk7V5HyUYeYGMfTECwa
61mnTK+ht9ZXqN0wel4fU3uiQJnjZ3woZ9fPaRfE3hsmRqPcZOTBnxYQptdRGUUMH+ihldQK8a2h
yuqG2bq60pUUlJRePBxhKYly55pofAhqO/OPQdHIU4EkTJSOy2tADxOEfOedIpk3m0zOUbVTYEZv
2QnHr0OK9Dfxn6TRVCVL7eyKTBcr4aUeZ7gAOniu4wCVG7+Fu7RpiLAHZC2Ud0K6dKQojFVnvnEG
k1bXcxPQRab4OpyaBDbNrmMTqbY5JYg76gJSb4Ysce+wUR4fpAbKggtWiqjTXHflHZrh6oi2dQp/
oRka66A7Rw07Ujx5K9kOrqo0KlfHo7L6HNMvf8x6YZr9REJ8g7Zxe221pukoMSNRkYV58ynAHL7c
OT0AQrvh55I5GgFamJFfW3x9Q4SUgtPHt09VqJASlTnbZKZmVqmxIJKlXrfxu6J4yxNEQgFJZjVC
/8TX9x3e59YXJbDb3tLrix5dMYbZPrCrhJeiyKEPnl1F35EYai/nyhm/JmFa4unkDI+OGZArb9Ru
saSlN0nfpBd0dQcKZ23qXaXRANNvHPSZctuSb2JHpg9Qyt1/IYFBURqEJSV+3SX3nufBRMMnqigB
OKfdc4NeLoZO+B37Rz3n5T6WffGStlHrbHxnGm4MzIFmg4CdDxdbgI+ChmFSnAeMVRCodVyO5GX4
g/09eqTLPR7aQHbP0sL8GkEqe7n22JsPOVo/J41iF3UbZD/YG6ZTHhTxl6EYHP7HpGOfZ5EXYjX9
shsgFv0C/JnSt1vjrdYG15gBo7oazG5abGwa2ZfRNJKyDDAXrwzCl++v7QK3pKvKxtx70yO85Q5O
sO9S+ZYLqOpjSBkCYTHxOXOMOuU4u9xHInW4avXmtl3ERPShVU+Wus5jtv7FL6+TOYzfaEScaFtW
xP7WhMxsRfZm0zhV6AndzlRGjh6GMvwBcLQ7BK95p2MWjrd+jwq468IgqdLZ3fSa/2WhbT3nYwEk
yBXTlee3XrntVFp/hQM0vA2i7K4K2lA7oJbTcY1LXkuraN6YpT6c8znI2DryYAj3cxqn110zIC/O
caqvRNjCNPEFlUPoHGBa1krf7O2Qy8ZbFiWerNlNS29/lrkx9b6VbfHqmSApADTXAqE0xO1jJJ2s
eUFszVSwE9NgfKm7sMSQpsiQOusHW3/NurT4TLLO60pfLC+nzY8S7+Nsy3MxxT7Qfqh+e+HpYKEE
nYqbLhshj6DE6t7FBbqNhFjN89zE5mB6q9o1xuZ9xXZOxmBhwPcs/LbiM7Phm4sCApiS2FsPUV3d
wKh1rju2M1ZRN6P3g9DJsCHuoitRhgbGLpKZxYsTBV87isr0hIFiUvaP1CX8DiuAWRha3kbMFHop
HMMC2lvw8JBUs81tk+fzg4ch6nkqB1tAiHSAcejStQ591z1SveawBmJ3k/pNupsalth1huKOv4um
rsOczsuQR/QrL9lHlAJ2cT4Hb2M+ta8hPQtkiRYrugy8blwDTB+WEgI10R65UANZc9TLKcxl0GB4
0ctrA67G22DBTZkRhETQYmObD5hK4aRLT0kkdLlqjz484Yn+lwsTw3qASFJ5x55DHxOChs62zRxA
HKKhXTbkmpMAmZu6vShaxpMqdwy4AwIM8VdTivA8TY63a9rA6phfs7wKdcFGm0ZwUsJGlvkNLM5i
orYRYH5Vh9Nn+F7toyPG4LmNQxzW3n0O4ZBbb3BWrMsQYfX6iBgMsghWAiQGcPyyYhMQxkLMQTn3
uCekFeVE0P9JH6g/otr2sm1pJ/YJoTxsGutmAIUkekkXr29TYa5kOLuN/Aiy/3/97qN+90ZP1qxa
yknW1H/N0N7FSv/npO6pzsz3b//nbF7M9+5vf/cjr5NIqICLRO2Eotx7qe7fiG4ncP8v4NzIJk1b
xY9X4OmPEh6ayUA2AtKqH6IrP7K61dZHuCsG2wHqHYFF/N9kdUL8VL5br+i4yLvQDwdoC0r0l9Sp
BJhTO2Phfw/J6vpo7ypPWeXWVkO2fPb9XhUvVNv87lC3c8dGadzJT6et1cT2a1JrD0QzLZciuATK
gmp+EVmsHhohZXdT+hXCqtCCJl+9+oXBiQ3bH1YJOoxB4Dnfg4lKEPoEU1C+hCEy328YsLf4gsqs
pXpWYbvMrXjK19UdcTQFvV1S+prkYnWuqq7hR7bcclJVznzlVqLO/8DSr+Fv/pKn338gPP/qQfOz
gBMiFQDBV8EKNJR4fWga/ZxeBg4w51Sm4fd4bOhRXpjKKyGzo/KogwtibtxZtkumyuyP0o4zNz78
/vK/SNxwfdD2MFs9ARiesuTfHJ9z5N8grGbfcqcQCDWZBgupVaLRtdr8oKcx0WanU5NgOmt51qLq
+5FkrHO3kNHlKC6BYdU0GxpKhdq5jch0+dnvb/LdReBPcCyUAwjcLhMTLgslb3pqPw8SqrfV0uS1
+xSaVOBibqiAgmkyluhNzGlCovnZhRZjO4c4pZVkthwLM5AuSOK6eLFSh5foAM/jW9Biu+KFbTvw
LrLxHfjVzmMjb+N24rcyxDz5mDmp8AgtwG+Kg8JuW3QwnGrVzLt/eLRf3j+PhgYOkBbXwXP77/bf
ZiqcoOyb+QlBiwJogdGtHB4R3cuaN0PmuQINKMMunwO3toYCFn6zGlBMssKRdb9UErYVIqdWPyJ1
0WmGYwxAENeXYliYs3WGSsJw9MZS8SNAEpKnxgebd2QiVCqLDb0im3+xwhxGh3CYoYAMnFpm68MC
5RhDpTLnXx/jk4ADLMDy/Pe29h/WwM9Ycl4v0kquhwcKKoMgcoIVQf8XLxdnXDw5S1xAaE1xaB2Q
/g/KWzcNp6HYsq+ASP6nGbV+5E8zSgqw6+CC2AIp9v667GwaZ55UU/Cp6x1miJmNYUK1i2F8vFx5
5IPxaKHmuSFVmxnwcojr4qUCn84ojXoqzT2RdhjnBywXwwGGq3SHR102/NZUoUb7CNisk7c/Xhuc
UeRENlOJhYsgl7bX15GAq2Xocbpw+BLNeTQ82jh5cCd+UTCnC2nWXer3o43N0N8enhogaE7XoXi3
bvM/j7fwrc5K7GnGSG2WaOEhhiLUNh7tOL+V7uLped+mNCXCTeQiypduNEKP7aVd9mLyYTemrXWl
kfX1bmg2EOy2YzMlb3aGixVNWE+Cpaib8puXl4t+rBpZ6ZcR7P545w2QQZYdXJXIpzYPH6mjHD36
5Ke6TeOpoTcCTfZa2NqJdjXEaGeLtEhPYQ1l05ZsJ60HTTAK+Rq7DIDjepwhbliQRPNDRGvbO8sS
rZNka08Otof4OI6pE+9BAiXmZNLAZjgDxOOWhU2NqahOUzHHPY1QlcvDEMGg22FcOC1I1jdu9rlH
LzXeCc+4zhbgbgTOWeJ9Ee2iNQ3dJn6ZXASQK3dtY4/LFe0R2z46Iw2YQ2KB17D3qmgq72mGqVhY
VNvsafo0mUmYG1AntfWIJGXQf4M5J/XTEgxJ3WwUFmRp9xBNS7lSdDnbDlCYw4rQtGgEVpb4BHdt
iBFNHtbfUkzGVlqpNHP7PepR8LG3RTniaHthYnzXQqBEtl/KY4ynvbyFlISvNRUItcoHfU/DWhhG
eYLDor2bRTQDUxoCPRnRg5C2kfa+rklbg1MfxVlagqedijbZwwswI8xxP06y7GA1XkOlzDdaNyeZ
e2kCMBveLdkkQA470tiKhdkYbRLLk63ZoRG45PNpTDorxd00qybZbLHH9dhgB5X1/pfG6qXfnZgc
owU/VlQdp0uvppwPMaTCk7wr3SDgi/n4JvZ40ORpbGFYg21g03nt69K3kTtc5lKrxL1wJgvePIIE
ftEHwAJypyo3vjdYKNOiaZPxOInwOVRepniWNr1rBHr95G4e1aiCe/R98rE8BIWwXHVCiCgKhzuZ
Cx9CMAq7QIFgcxmf3AziRmwtV55XdoyUBZzPqW7YtdvUv7JErIMSl25AaOV9no/kRXuSlBFibZNR
2sOqUKBBjQ/OYJUAku0EQ8F2Z6sipzFZk6v59Rc3cWuuV+XUm576JGxbqBywhg1+gn3GCbKlCLF+
CPe/EmSoeEy2i0dzx9NvFfIwQh7ydFxHTJRIgAOc71JjnesqWLd8aPNJCBJoNA0TYKldVx5NpLFQ
3aiPR02NvzB8bR7wH2dJF3O1MnUGPsPJ1tfjKA9Ri3855bSOc+2RKBmI3pbmVVgoJqXe97ZF4LE9
6CzDamE7hs4MnioLU7+3VtZ+3/afMaDFBYnxslI06FIIDc50E1K84FYy3rRazpKZxRUEP2pfY2ta
J5jU1vrmUange2VUrUMzDBRNASsY0JTcwwAsmmf88TwaPHX7SriV8j3cwhqSad+LI1L+MZr5eEXN
kbH4MXvipUO6aBfk1vpwsZnfB4NEiffndkHBy4n8xV//JTqfQjFm8db5x1BbH7/+70H++D2ZQx2/
CVxVcQNOjXfUa5FJHJ+OVJ5nHhpywMS1ElckmX2mdpxAZvY/XlSzUIeBmW3mXien2onm2Ec0Nh1m
ScW9bxilwa1KfsVFc4S7ImcABA8JZqYihkQ7fRHWaJDY2OZ9jGCjWEHsax/PlLoZFP2tamo5Ohdz
H6b8mf3xaj+mB13QkvGRXsZf7H20lfnEib49Q5E4er1M6qWSb87wx4P0CVcrrzeXPKlYh/djIi39
3HOXPOT6KWgedPwd1RjB7OoMkMx/D6i1jAv/IHOmEbK3bFSI8tMCagEtjsTGNA21qqxvWNNoUDMp
FRLtLTC0wG1fEV2umT7UEqr14TXUFnnXrUKVfCBlZb4gJBbyhcb0uhyqxV/vv+4ltPUnRBzKJAMe
EPK5aSucRMB7mwPHXImPuZLlXWSC448hj/JBcztIJBR8CCdAw8VzlRWc84PTLtJ+InLLgWmqFqpn
trW7JObifp42GlIWHDVzKscWoPyG15T2p6BJ1uXcc77yvWLuZR4eCoLFab4UUVdOzQUy0TZS2iVS
BRSf447O78mJHDoaqE21tB6gdlh+eUsrgP/P1RjIZx9Ou4+aAplceYsLBDAwQp2cq2NU1wyfZR3T
aYKiDiTDgEhjK88Pk2hddphQp2Uf7suKI7baT1YdR92JZqRepq82qgvsN0nZNEVx8SOZyE2Z6vzQ
p2XdqLfZ6zwhLlSeMhxH8b5m2obCF689Xrtfn4GkNaN5apEBHuWF+Xj0KUqwgFkJS0vBExXJ2Pl7
udgOu5zR3jp8zqTWWWPjK8AX0lAGIuyKkRFwenp/cISyzOWLZoLz++hl+fwrKxcpnyPPpYcGqSmb
ZXUj8AXkNySG3UxqNPQ75hWUBhcQouOjlHzo61bH7inBHpzPWNC440vshKKyLlofs4D5CDPWl89V
NRdNvTVlWc7+FdZV63oy9ORJwZIiNGyVQsYzZ143s9MgHyLkOnh9JhzG1+0pvdf3eYmViX+l55Kn
/DoSnlH3GeNO6+w2EiAEUwQkOO5uqPUKaR4AO1RzvJ/i3JrTgxyVX3aoMFCpwz3SiUP57CXYLra0
1EYqs5vF8rBYPEjodgxo5cfrdNOupk0KsHkdydw0hOoQmTIxXI6LX8XBQ7H0o3VGpcV0HpoPsOee
2W+ZX9aocHg45uB91mmkaovNf6n0OoAlNUS+kN03o3qWER1S59VD7ru8lbJVc3zw3KYz1h8j4mBT
vOdEE6W/6UqBX8c2LJ1Af4alPhbmk40mRJKAkJhFOj2OAbFN+y0aMmjfX1FQ6rR91EU/IBGGmlxX
fAYQ7HoN9B9JwrExiN0QU2JlG/VOv+IuUVzcDnzTCoZNMFKXmHY/nuTjXbYqx714i0L1vD7W+3ZT
lsO6/0Vzsu4mRP/r4s06aIt4yLynNwjGrN/zHdviN+ZkXn8xFr3PbwwUlNbfL2PFUk6IFuPbxcwO
2GYW6roqo2r9yY8pS0zJThQBFudHHXGAfF63UwvM+TRrEWwcV9vhfY/KG+2f0aZw+Yw/Zxy5p7Gt
11WeWIvH6HdUCfiCjQavtl1s5jdqELxgm/fGfRUZdabnHxcCM8iR1jJVrPNHxobt64KEXV6r3nso
PjYsVOfXT8aWymY2WGVrrfdIvwUrOcrULU5raSt769yjtc8zI8yeM5UyF3683qagS61zMJTrbfXv
C85qCs6RTez36yJX7lpkQox3WudkEC9wXjc+MigVTNS8ZDUePgbEhTfHxxehXEMsr3Os/Cp1RQmo
8vfp1S8J/buXtc8MfkdaOHgq/5xc0cwnOC2Ue05pn3HXQYJxwhkiHNtsa3nrCiqx92EUUEtc7/33
l/8ZSbFqGtBrofCMOzd0GRbuz5fX/dRYAILl+cfWmLM9reMP0K/8Bwvcn5ERXMqzUVjjWogj83+5
pvV/SdtHfIvQ8nJwT/6YIzYqyc0WHwsU5MGarLM7kun6UpH15A03nvZ4ZT82x98/9s8lBN+2mT+h
4686rkIwz39JaeMBu0Y0mJIzVB22scx31nicRjAqBAiu/fM4//2CiExTOFh15oDTvOs2/+Xhi1Qj
b1rZeDNNNQdFgkaYOWGIxdr7sbJ//4DOCoH5s2KxPuGqzgFUBxkOx/Z+VXqfIBcC4StJsj52jDFd
QibRjMq97x8mrwuHQ67iRT/0o5hzpPLrdT8Xmq3B6haPg+gf7ujnmc4dkUqhbYhLTIS8rf+r/Rt8
GmsMZtE+lh+LaiSuY41PPVC99pCFQ8YrwLplZmVGgsOB0MJK1xvJlUD2cju0ZPYHvxKoOIK4oAiE
Za9q+XXWR+zcZrNwRbsdtVlXjfrYZn//EL/UgdDKQlMAjCt6fB6B76+lkCnNYEpoYX2jsztwYXiD
68QpQ2/dgGtNWee58G1CoN9f9+ex40Vy2YiSl0sNijX763VVT+O9sUT4LSG3wHNksFWJFpgXuzXa
WXnWZ3c12v7GbNIUVIP8h3f3y9Ll8iwDtFygc8FB/lvFLfGHDLPzVHxjc2ehbn3Es/yXjyP9Yy/P
LKdxbjhc5/5cdDZ8HtxEs5JB+f1A/LyO1hmNTAURFXrtktH4deEamdF3LOr4LY4WnFSOTYuJIN4b
MSyp+QjQYQ10f3/Jvz88TMF1j0SEBejHr9IVMKvjMp9t/c2TIw2Ew+zIxcFhQo890zcD1yGfdc+o
cyC+H6ZAnwbkq9A9sNX4DxPB+aUYxwDAUKT8SQ9AkHX9uoqSiNghUsZ6TTOgbNbFZNI1bqumJu2a
LWgsb/G2aK/PtFiniCp5u/FBUvXnSpEyblES1vWZUm61xq5+o124R1ndvf5+zNZT68/dxwtWjwlq
mx66kLSH4IL9vNf3Y4zhG2ovr9PHYrQpKjFY9keEOwH2JxR2i3XPrw124nzJVNL/bwfLAaVOtZhg
HYqkR9fk59sIW5cUt5PNa1361ip4Q2OEwBleuSEOFrFPS6lLMFB7qXK/ptanVaUd9ISsfC2etymN
nLWpNK/hdp0t5XDlcVjjb/f74VoZqb+MF4MUEFSgmQSI/dcoYAK3iADxIl6xEZRETrnpFAL0xMSZ
qrdjC9ETs2Ggi/wMullF3QsF7dk6j0rFpy7SJdLy1bJAf6fcipPmBms3SWOj9ylhPsoqShbYeYLO
t7t1rRyrgkuCtJJPLbKY0OsflqkDseAvD0QNhwZVxIYhAIPiqPyr5UZtI0WQTyp6s3P6ND/OFeTM
11xJC8ypL4YxxApza1eediEk6ZIyyAYrL6fbGlFPwVM+2kQB/zDQHx2yP6emzwYaBpzF1PHXTQ0C
6s9zwrbbugkyBO00YoVpt3d9GKckx7bn9g1o75rNYItuHU2PaFPF2CZi5uYnxqmuCKPpjCYIXChK
steuR1HQvq9iP0FxZCZo95vbeMoKZ5q3sctQf+1aVIMhBOQYLYCjK/vFNQiS27KrdqH2qYFfC4xX
hLyP5veTpJBUCcRdXFdOO90g6joAzCL7kBka1PDxR3g2iwzwsCmtXLGGf2QO+MitkXLxEe+TOocs
fPkeX3zUAIr30RzTyiWmomazxufj4KIme9G4IQl87fYMN7mP7INb0ZVrlmV9JB2KicV7sxWcymxT
QH9EVqruNHrNO6mCMu/xlf6oRbbEs+gsfGQY76kN3dKR8cVpdo2ugxay/omkv5CIyyOyYZ2rgnR/
uLRHN84SFEKrjkIHjTYsvp8E+WgkbuVsIBqfcmlba5WuGzTTeP4okETj3EE6RQgVadJHSqMB7b9N
nhpcwLZWDxvPrqCr0tR17yM0AoNxn7QI+Laf/DkaluYTjcB1MyQ5A9N7i0YD3b1PmaINlECE9diK
D6luHSffVg7Z4B8zNaEuvPQl3P9nx59mE9561RirhzqK8sLd5zWcSkpUqDpOZgujnX1oXzcz73Y3
Tu6i581q09oMW3ImsL7bGQzoeF1EnekWACwohlDmitCO3OIlauMebpdmfJV2VczpLkbOZZXXDupK
f6kpiVr9JlzZOlSxP3Ljlr0kkdch5oFUAuq0lDhw/UiA6EitCdxcY9KY/igPle9pWh2UBbUUjfBp
D+pM27KC1tklTcBtuAXgzrGwhugTG3oTnlUdWeWhyvzEhzuXjGd/zvx8N2djfMwQzr/IbLGcKr0a
w+qkeQy0dLdT5Ke3QWaAirTeoD/FTOoLL/FRCmH1pa+5VuWXxF5xT5GDAEpYCnOkCkWt1639K4hs
z03BcqxHJa/lmKldgEgub9e2VrDr5O3zJuvvlrw09p502ezD2YY8U3SyektVf3YdT11pz0quqqGD
y9LRG+IQTy6GpoeaDsz5IVBpy56osm9Z10LFTlGlmOF77vw4aiGVutVhjmu4DoDwPD46nGsUYurg
MPKRp5BCySvOQv2RMyP+1oKrOxaTAylvjnL/kOZ2c1YeTTNweHYLFhlhuadxWsKXEpYENba++gSV
JNvbrrEvPTtKoddZlrj2qJ8fNIJG37s8iB+o6mfEekZE3xx6sBQaHOU84iKVZgc119be6Srz2A0e
lUC2AvgaU38pOjRSADyNkDUDrKDCLxnGD/OJUKN/6+D8AvzulaH+kIF/2wzCD7+Hxg/w+osthIki
YK87zzH5wzRgxuD7VXPld8Zpt3GYNi923qnrKUAst5POOkNjHyctLxnGy4k888YOiuFEW8pCNl+k
LpC8rPzmjCMgrAXfXHhPwD2+jqodv7cWuD2kDpYXnEYbcH7AtC+jZemYuWkJAopoU/c7tYzFdCn7
BBq47ajsdnYCNmJqHdthFKVAtsQu1aWeWn1wVe9e+SUoOVown/1xfrP7OL71HJbPAJB8R83fzjYJ
+pYBOLRG7L3A1Lcq9fTXWU0kS7bbmwQjvqKYCkQNsgRol9XjTjegXLkRbllD8hkF6jSVeZhAwj10
KdjNbWFM8tQiqf9FT6rCCWPqJwTvgMlvcu5PbBzU+wsW3pSCGp7C8T5yO8Ck9TLkL3mllg3d1woE
H24JSg0ObHcvPCkXK95e22izZLX30oVyus4XR+OfTCeEiyK6HfdWS6moh3MUWk22KZ0ietEWWfou
JHHKN37etfdylNCH3VbKbZQtwYXB/PieGKfdUzvVTy6SM8cBd91jrgb5okX8NFLAekJJfAmPrfLm
Td5WyfeZATmmJuj7PfnZfDY68uON9lqgFBDysd0BNIwvAqJDJIgwjoIueopqE72KSYlPuY6b12EZ
lu89E3w3gO298eKV4sxJsWun1pxJ/KyNP9bDNdZBxfMC7vQoSicmqqXPc5vOtsdZNrEjQeJGD8tg
y3oR0DHdqq7Oj4Xf6yfiYsH9D+4lUtsgXaXovlIwb++jOtUXzlxG5wrj0KukgzQ+gfdd61NVdlt7
trnUvTfe1x3a3hqVwDdRDGwObjsPtx4Y4D2QlvHOEaa/mnQwnuCMi4aCalgfY1l5O+pWAF+oR0Yw
eBGTgbmgHxbg0E8h+/bXdgnNJw785ILFFuDKYRniP5jFZRT7ENBxAt2aKip34TJDmbeJ4w9LYjU4
sYTpPb5lClNkVdoHDSPjqzK9h5yOvyzXOvL6K4I8GL5W1XxKxBJV7NkVbLGgCC8cmvFb2CTeXTgk
SKb32vpmxS7x+/UMqSGLtnM1UWXYBT29pvAaT4ohMHu70QUCJX+aqFL+LOHuz/X/i4HqPAT9U+YO
Q3tMYbh5P/mm2hW8lF/tUsNoqYJNvhiUfN7tUhurs50rjIADxlrao9HXyNPTgXXA7I+n2gOkKibP
AkIfZWorJ52uigBKP+KhO1Tw8JoZMHJWNNnO0rVPNhnHjoX0EMoLjzN6vH16XEMPewebsCkb7GhU
gxT6ZUG2qsutExC5bP2qj4eb/2yeSaoTw9tzCBGvDAmu+exnlGU0+4hWxl8FqpLaQml0MDK49N3J
rvNPi4AgMmAT2dpRf+my2dmn0KNVd2zLuda7dOj8/hyhfAKs3k3KSG+0FSdlsYXxMp0zYaFc4mLk
+tDMjoUfCxWgfGsHrWtfoxOPopmrabDdBCXb6Y7kYtk1lJwvcxeKn3SC4tJgSd7ld+VsyWgRm6Gq
7anaUUCtCpKkGV356s4YLw/NbpZIRrl0vrDq3DchuINt78xutfecHo4EpqlQM6ua/gscjKmtEceb
l7MM+ry4qLGqRA2eDv5NkdG/2OVTNl3gAeBgO419AWheGBzOqUi0AifQ+8iZuyOwFOS/zK3lRxP+
XnmMphbeooIaOcX0z46y9Dc0Q/Kd0Ar7TjiIjtgnQ+r20D3klFrNFtBM36GYB9/lcba8JiAw68M5
K7fspEi1bRvbyqbsjYKik4d7EXdf/KR1pmhfVNgXpXvlgi72bxxrkD2aOnUVX+Rt6L0kw/C8LGny
lKTqOYE2km/IEqrzOAYIjoexPtqcHaiV91LTlg6WK7gi5S2MWyQQUh1tVauW1SFF2FhSVn511jXi
FVrDLu6RTWZ7HUz1hqnocggaiFVtMuHshh2ZvXWmbmx3C2eNdx+B6j4HvtYae2JqsEwH5stmSrLx
m9Oo4kGhEBTuuyBIAKjXzblvO5Ps+ykZIOLWVYIvMfy0E76/7c6t2/IAJtk/14Xt7CPA4VdF7Fs3
bjF5V64CTNAkHaCSiKxo57rx8FL3QX8Ea+/ibx1wBu/saEAFUWHJeNsV4WhOSo+Ix3WjPW3bArC0
Jzv0qyOnikm/MQTvT53k4RBJt5zzEuvsWwwepT3m9L13mjWJwfdcIFLRu5z9mSzKXZYTXnAL8SOH
TnboobPjCaTSz3mWOM9UxPEEKpzo2NhRdQhUkN9bua1hxsr0CzSLJ/zJaXSQtx0CN86/NqNrGtD6
TfNV2LG+7F0BXzuGMRNugX17l7GCPFAkNp2nbBq26K2Ku5ys5HIYneytSEXwXMSJ8wVJuPF6AFGx
85FcOglaOZ9piqFyx5Y2qY3I7fZGxrEgbMVcep2D3ptXVNRI5rpaD+3J7V6bIVydbyW2CRuaPNCB
UEXKmi16cRMqQuXSUMQPRkSGRMk2skHNNPdvStW5rykMwmLjltzDJi8DpDsKPndLWZo5kc4KMwXZ
u8GODH5AOdTi9L6sVGP+pUja0m2hhLCfOXdHjW0TRO4LyxRyZ1RuXWAn7D6teJ4DaoJFv8lmS935
/pS/9uhNcTqQeB6anqoloue+uKalrq/UDNhroxMimuup69Vr4ZoJvRnK/8MmG8rpzZiZtcKaJE3r
Fd2FbwPdZDhS+TDs63wQl1QwcNYdM3TkL4bAH77jszbEB6QrDEa6pG8bi2jE7Mq4tfy91a5OfDbu
BJ9R5Cu/BmqY8M/GjbG0rRbbxDFwznS9wwi0HiHcRpoxLY8jMdUlm1+N622bwmJqp4jIE3QVVCuR
jg6Ei1hQS4EN6au9VgPFWZBiTCK4mxXuEsVwSIBStRES63lBjIYYCFkscnxzm7mE1AIniC9119fF
nds4Y7cjqYhR5mfyNovaagcyIrqJ0Ilq706iFRVuCqfNxEtp08Crt4MVTvDIaGQXk31TpI1soi3J
9oRMFwydCnXOAMNyf96l9JVxxOgphHnzrh5w1SquIM9Q0dl2PfkXdPYBILnYTFTIsIfTvWqzL0lS
eM1/cXZmy3ErWZb9lf4BpGFyOFDWVg8xR3AMkqIovsBEicI8wzF9fS9Qt7LFII1MVVrmTZNdiggg
AMfxc9beO1j1PCqMN2GkrRzN11AVTrsJKNXyvQoRifxqqmboxDqES8zytaiYgd+SL8JMdFsCMBJE
X482ue/XsSoTvgdCAZqI+HilmM2R9l1z+s9kLUud69jE+bhCZzmIB1ELM7z9PUTRynkQ2KbePLIw
DX8ozzwPgBoUgmWc9gXP4YSO0fb1wdnSLJ143iqj8aJvqiStAfcDtx8nrHkSP+4d3hAsx+29Cukn
uOct9eRwqceePtpLFTSqSrYTU2e+Ld54cRE/WS5GQxgwpa0a8zNLcXoTqZjQT80SGI1csFurxS/B
WTtFFUbWQVeqQkdDYFVLicPWIag2JdIJ1mMNf4UEOvACydpI5V56rJgj0Z1N69rbqCUDayyZjnRM
OKIlqKNC1rsO8sGO0nXZQ8J5tA7ywj2fqPzcNdkpjs90uvO9Ui0Mu/LstRwny94yj8/uS1elXzSo
N1yQCiQBC5x6hmkNBZb91HPMI5meIr9N1ihuvXDV1fBjw2LC9+EIxq2wWKVBefCioLsWuuh2zGei
c0xLyQ40HXURG+OYrUsrA6LssJy0Si29xbG1l/uKwHt0PXk52gscbZN8W7c6dPHgln3OXKNLfpaT
7mOaVtsEfTu8R9WqtabxponQc1MfaOmaApQNoh+XAiGcY2PH5Wfu8KRN/jASyx70lXHjIm0Rqz4i
pLPWAUsWTdyxM8gnrWMzUsdGiE8s4OJOhSLpfgYaVkPakoIaBduEN+QGer7ztU2mDBdozsQbZ+nr
dlGg2NWbndEU8htmlzb9SumbQbGknxjNujs5NpeZ6+CqZepCtQ8gSeBMsOXQr0tYq6qjPjJMeD96
W5cBG280fRVl+MXAIHxYEHQo1zJx0oMWNMWimZSgLw3zWmYgVeaompWbo1RdSNIFt7R8+WLwMEUM
DPO6q8qUiAtFv+xpAiTi3vC9o9L0gvOcSrwtyuEaMfOwsj2ktOsY5ulZAyqkdxiXwbnGMtw8srfs
w6OMs3ouuiwz2lHBOIfaliJ6Yom0xq3V2fENalr/Anw5+BmgusS9qp8GMFKfyIdkmqIBRZTef3EH
oa77Go3VZYm4AGpDZgWrqcR6ZEiEd2PQPSR6PMbE2qBnEa16mLWvvWWj7hBJY+9yOya2o6/FbeUH
xaY1c/3BQT268CR8cFin061tNdO4YHQ0XqJ0wZfCVE3HPCzNscTyos7r9phtQY02OS4oxE706OV6
hF8gS2yGl2WOVnHD5Bb+QbeQe6yCbs55pPLxacK0ZCApEuOaOcgWl+MLS5XqPDANosAxZS/lBkCp
vOsH2aIGaHPOEkpHPhIR7wZklYf2FXZQFLwNEV85FmrjiL04aTHMFZIqCle80GOISLol11NGA2Ax
OSV+y0kH+Lqy9CxaT9XA3wkEmCs4V1auOqv81Tch2eh+M2BxKsZvktWiOxvavC5XadW5N42oW8Xh
hKjYD0Q0gTKzuLBS3zxDsJpI8D1/JE8ep5YzTQvNpzGNEvT0RGjC0MZL2EzzOwMFla/zRmLajXtt
XC8l4rlxpXqCBhdpjZJvrcLITVl/ayslM9ccxaZ1enGv+WE5XNK4Six6AQVJfila3G+RB4m0QFRW
Y26NNd5a9gJ94OSZ2MFWvi5wGzbi8A4Dgbpf8t6kqqM8X4VWXbnzdXOuequnC22ZhX/pppn1UEE/
BYtOpd+sJise6hZH5jDKaT1COi9dL+i45dP6W0BITUBtNWhLlJPGRa2YjDS0XR7zQGn7mhyddFVH
ibxqVVscWsSNSzbkyTltAbnTfN29p2GMqjPIA+epNCdrPdh6c9OhFt0nTYHbTNy5/Vyt6RlIW06H
R0IW7PA6y50Vqn0Kp4xQg20uzC69QcMUrWp6W6uaW91eVpbAcNDyjLN8LEKY3d54CP1xePD8Fu/O
Boe1YBLJOnNT/xe4v77C9rf94lLub3HZNJ4KlCEPOn+FmMmBC2da2gMRpO7FAHyzLdFxz9mN3xEO
tNel0jG9dNtCN3gOpmsv0PCrqw072/I+qPEGdRtrhSPXGU007byvzPorATEGQns2KlVB6OliCI3i
XsP/8DYOkTQubZr6+xKzSoGjTJ+iEf4xKpr/BCyXtIPqJ15QSdatmHP7o3xgQ1tk5U1tN+RuXbUx
VhfDmqSHmRmsK1RpwDvDGGcVowZAgOLKxpqcWS/Gu/Os1yp0RqB7XYVZjCQTEWf7xY+GXvwQuV0k
O5w/shafJbvW29nESdiY0PFgQ5nJLJuRNKKyECwCxBoTZaOrj9GyTpxaH/ZkxNHEXDjmIDa2nffu
o5PjC4Q1fZmkAz4YUoS6WFHnwQ+ttNHBwrSqbNhHZAKU8dCOIwo1HhrkJTaBdl1YFs96pY2yWQGL
ANDiYdqPSQg7FwUJFF8ZENplLrkHcWPYBnEw6dWxs9yWLUxkDU5d3xduT1jVCkCCvN+N6VjREF/G
cdGoYoU5BfkSa720VFM9KQK4jJFoAmK9RvxNbUqyxUTwXNXhZsSm2FvSsJ7PxHYC3Uu3YTB0svqq
CColpDTy3YR/h0ZFOjigtw375bN4bPzUWQ6koMjuE3XZ6+E+Q0MJp8J4n6AZZnSMZF6P5iKBFaII
IvkzKcp5noEr5gw+ZQk+CVS9BVOpT+aUr7mK+YiOQbLjTPkApjCyfn1EenNuq6MXes5+HxF7vRlA
skReM65uZGiTSIsp/ICHdBjFzAQ/OeWTQSlIB25SjEod3bBAomi1v/4EVKV51eVd+Sjprs+Ems6g
qlrwDmUtXRqTnMd6PCcvmMlvOE69oJQlACb/auhbC3wGiOdz8sE+xV24eRCEIjkz5sjrN/NzGt0N
b7+ifCxBWmsawuzW7QvTCK3xzGoAYCta81063Wfc5aNcYBbTV+GSeWrv3AQVvrM7Vp54uq/nDsul
i5yMefpgd1mKm74S8xy7aNiq0Uaat203ZR0n0/1EIAftSh3YlWchYkzNJLvIMbsgDvtFvedmw8CQ
2xI87ujUJj1o3VVJzd1saCYN/K2E7gYiz+rl8J4bzOoGt0APgvaQkSSfPNJAWYmLKEWGBqvBgaLc
eF1tdNQSRPmc10Qb4ieTZrU5K6L9bCCEB4Hjt9zNffueUnXGUqUboJvrGCoj1Pp4WP36cZhvDYt8
JcmNac8CrNMZOqtjHhi0dB8nzGJ5Lw6mLilmesxu072lqp5b9OMjnmIbpgTaQFo4K4OBnE6P2NR6
E/aZ1X+zKDq5GXtlz6NR87dCwekqRvn05NkH0GpUbRNcyN+Tx48/xuwW+Ac9wJoukb9JCB9h6iYa
zpOHYrJoi9G2zO4zO89aa9EWSmjPbKIqsI2QEs5Y174sousOc0nQjBKJPyoAtzWxv0Ab0hM42ZpB
dZYCKd8OSFrcEeMeA6lk6+JUsCRvfCjOuIno8cRMCOZBle8QsXwgGY37sOhCXk97P07aGZHoQBqv
TNOU5biwktpCIvnxGZ8CIK7FiwUui7PmbC3jFDJKHKKDexLZvsDy6giJadaZ45nZTfN9i8mBjROx
gddORcXszT2GoH1RF2u8FOenQsWMz28RJsy3tFlFjIJ3WI9aM0tSoR80NhWWUbxSJgFJPq78Ppt1
zcaIpuG+lkbFY/TxKb3+Dtn1zbijhRn27Mlo4A35emGjVVS1JsZMl2GDLzAvuBfNQNmIXB3J0FD2
3yUMvRxP6BBi838c59T8UQ5DyZRCV5ec+ryCDkFIs0wvgJCJ5mii4K9UqELnuSQMivPjvaHP+WCv
z8+ilW/kXRRf/ia40ZPM4KJMUhDSvKnmuuXjCzr/wj/AFV6LvCNsYFWE+zbi35O3I52KIaqp/HYy
1+pktqfNpPXo1LClf0cF86s5wPwKJlITUdyb1LHMNzMsyJ1g9xvx6wRCQpBLTJL4v5ez+iszh+1z
cfk9e25e8q5/FCVLeBC2//1/fwz/9f//dFdk/PfDH7mIftRFU/xqT39q/jT//k3Nv3O153yBV39Y
v7jrHdVzjf1Co9LfnyF4Luaf/E//5f95/o88+kDSPvTou/ge5c9/2jjMqXn8jT+MHLBxgG6Dn3It
4XG7/E80n/Ev/OeoaoRhcJfO8Xv/k3Eg/wXAKSGgPDCoGYH6t0Ofbf0LWlhyX+uIqrHx+ysvh5OH
32aN9SxwyRkwxyfg9OEYQYGtdtSmXeHjVrMWIxq8q48fh7eHgGqZUwRJAISSMU6eP79XhL+b3kSc
Kq1yTDe1MSdvgEv6n2vNeRLk66PMn+IPbrv2vYENGkeR+WOjPRbDcys+gf8+O5GThVJGhY1xCodQ
01HqxzFaVdPTx2fxuo7jLCB3mazMRB4A9ht+18FCK6c1XO962yU/S/OCZVQWx4yEFhGy1/v4aG9O
6OVoHgjoXDM6p0W1HMTQYrJU78ZinsU3/CPK5LBOgzJd/f2hqE2lR1GMacmpZYjeIMo3B4MTo81y
N8Q2L8a4My50HF4/WX5fbxV+X0NsTkx2atCDNNxf3wm0y0mMtThUXufqnNk3GWc1RK0/TMM8eMu2
RReMf3tvcClNwzIoD2wxKwheH1REvmFCbjS7MeEqktfAbrQmsd3X+MfHl/I1gvr7/KhAeHJBdMCd
T14vyJSZNTIt3WVjaPmLFPnyTqvceE+M9UAZXFfXJbrSRZJO4YVKSW7++PhvXm/zqSLGABzFdPqN
s8kY2GVImlSzc9HTr52cE3Sq/svHB3ld4P4+SUQA7KH0eYk85ehBLZnn0GTa4e5rbCXaQDpq0vIv
UxNL5mk0CfRQHuEaNYaEHx/6vfvHMjG6ZmcMs3Za4XnCJqPBtMib75OR3rhoAyxBR3x+gQXxew5C
GgQhnbSPD2voL9Xyq8LBpf6icMAnFSsbY47Y+XMNa1KthMSsyKjT8vpHIYEj1vRlTZpurDoCIe4N
DUZ/NmzwgcR0tRkai68ghvkZh67fRiVtBzOcLGMZTU28IhHhyNC/E8AHhHl7NZQKeR36ymoBpYzO
928jaKlwITMV340JdsoyljFcWCeXLtvJzC1XMaGt67QwAARpKNLPDnWGdJiA4aISMqmk1E4qhcVD
VBdnTk3AfEjD5Ex3J+ebBv1okEQzhhd0U5wzFLYYRepasw6x0jhrgzmZJSFffYWjpzpXXjZ9iVr+
GJYk/WGU/cMxM3nwo8xa43qPn7Gcsq1tNuc2w8cvQz7aR6wpjK2mZEqsRx3vcdIHT1aGvWEPTO+d
avPC1YnZiC169ixC3Y0lW34JasxzSdOWgBbXhKIbG+OCaS6vwphlNyhUeCTtrP/htdl47CYaNUvH
B12QHcanWjQ997njP0Ar1ohyvHT6Ap9F4gyOGM91PVDdQy22v7SKfL/lAOl475lI4DeD09rHDt9O
ooC4wMI2LopRmMTithm0yygcXA/99pyxkNUihcfyzScpvlzy+RK8YFuJwVqsXaICfQaIwBFvbNXP
eA57m8xnDweOb4MpgqWttOihBdnd62PFJakRXm7z3n6e2qL2yKiuJuAHVow4LfkShD8xUdP5fdnA
54DOTWaQsLmP5lsfyleeZXjMXpQAtGtL1Hi/Nowe+tSM90Fu0SWsy3rTU9hvUVhM4IuOEyw9H1mq
O4x6vJxSN0C3b5u7yXA4gDk5y6qK2y1BBXT/RNzdJsWkbtvS54drj9iYxI3EETscnD5TPzkgkbMX
zB/VuvM8KCiPywkwbPirrC7NeYgjL1tIGcIpTSfbMF8BxCPuwfDh73zjBrfP4DjOIvs55I6ZRx+J
KxM3K9ppAe4edu0/+VLgNTmYmn9p9h5gchJKqWYrR7WIfd++YkZtrmZV55IRtn0Yy7o6rzRp3BjZ
NGNzpXPta5a2xWfDusYFKjjvbXHvZ9V0xHynwV9PdDojnsox91XdMthVQ8pQm2Dyp3ZgHuOVfdEu
MP7RtnBO7i87TtxfdDXaZaM1/RlbQO8pZAeyDlRlM1hh67PGcsRb+ARDcj18hrsrYxp+0pjkSjbd
kK7DoNQZhBnjLkP2dp4GgX2nD0Qm+aNrMB3WhLF1ZV5vBb6nDy7zNJxGRXgkGU4nFpRAq5WtGPVH
Murw2AL0+WFAlx+qTGWXqJMJK2C+fJETR3uFF6l1l3otBCvNdI0JvCHO4J3Ga5q50yYoa/c6jur8
O7Fy/ZEc9+F6AAK/HJrKOTcGOV40lSfOoBfyrVEJhrhj69yWo0VM5zROu4pw2m4pdGzwF5UxL16p
6bfHetIlfCoDSbmAkBAryKQCS+Ne/2WToQJIlxbMo+su/ikmh7FgxyKUaBnyAh+nwcHxBEBu2Wxb
ULFs1ZQMligo8XrUbdoTZMNiUkNj4w6wGDvEoMPIkYeGUUfsSbxgZT4d+LTBnWkU02FMxoqEdnNc
psKPqmVMbitACJLjPW0FscES0YGJDry9aDzmZM5QrEs9wFo5ZA7PCQCDLF0rBhfydBi+sa73Wq2n
nEbljphh+dqaORdYgqmnHiEwLddhKChwTBwEr3OKgKe+aluWsS45kvrobkGax2XLKvAYRd60LjoJ
QYrb6bNk1LoxAxL8zNwgOId4H4zxES18b5LCeMKBl5ix1IsYYngqvR+bob/CWzw5vPy4mTviFkff
ej8OAdDsJGR/1U/xcNW4Y7vuXJoYa+7hiatL6882gqxevBwymsqE0qGxu6UaTa+ZDUv0J2CL5qsc
2mbViZAfRVirrSOsci/yEt7IbALzxs4H/xvwSnHfRVmGgYnKt0JM/jqaDIKZND1b9kB4eAWp5ECA
5Xf0WZgDSMcFrUQ3v3L9RJ9f71CeY91desSnwhiEQlvXhhddOMnQAYm1gbcYGffuCs3DYNQtyYjE
W7SDYXa77BA3xpAQduC0ilDiadqRYsEHBmGYdl6UOLeQXfpD23TTMbIbvjqozIhUKTBT2YP50OBX
HDZKev8AWE4ibK1AsgiHuANF6HuGQnz1rkUgQyGteq9SK/zpGfx0ksbObVY74sw3Cm8bOE2zwloZ
v9KKenPLRrTeM8lP7nsPH+c8r5xbEgy0tbBB1Vw8SrdB4jE8mV92jYf3rwaTf907UltbRuctC6/B
VNJ3hmsL+OO7QazwOi+5wTEMTQ4Td/QSWrddZ7aeP8e8w/dmozd3hP5g1xa4wTUeNQETIuUR/Jp1
S8duvG1UlznZApbz0LIXbdEOm/552jNeXDZwo1sTh5frtk2m46Tp3XOX+9qXjIjM5dS2MXMszfnn
e0ragXgCnQ87EMSw0e3SuBRRSpqGn7DIWMl4IGNJrTUxRN8AHF047G7YkJ4lvlpqtL92tWZ/jUU5
XvKmcjZhFWroISJtpeFss5O+X1zA69Y3RQgRY9Z5ttYSa7h8ueqtILeoYOp1ZSb6Rs/zghdfE5+J
ujAWVREWM+IMC8aNuBlEoZ/Jirlv7sXtPhtba11WGaZMtW7zEDOlhU4b0yvfNYK9AcqfYLjDvQxk
Px09zSYChFbD2eRGw6Vsch9dkgyWho1v8UJgjHLF5CrbO+PgMHPEfhrHN4ZXLu3ElT7ZfP1TNV0w
6ZwujKqZfaQ9Cx0XUyyWQMO4CbXoiTA+pr60a/dm6edX2HpMq6gQCi1FU473eJoIQn6mPl7j4NJs
JGD6OTMe+J9ExmR0hHi4WmZysFUmzmKogmtD9trar8vhqpINr24Z4vQvK0Sxc7iLJPvVqP0IJUyI
8hJD2L334iEDDlpeED6VG8scl7E7VQz5BpwJdDnKJbbyttleVcHULWsFuRiE6XQx9kZ5qHyn31im
gWtkleTaHZpW8vvcrKNihjVYpB3Lhk5ER72A8SE4ppn1L25HAgrmsfm2NfL0XlfcThD8lNVeZDwR
XDxe2BnG9za2W084QplE00SFhVVi4x/ChgczMoR5wAlkOtaJlAent8e12471HidVkEhr7ErQAs/B
65UOMCtd3ljTEaURz7xmwTADqTjDna1VMPeIPLpzENZ46fOj17PRH+OPqfJ3+H2BFc0aHdgPZ9uT
Mj+f0ZUMB4JYZp0OUi84JhVlt+aQ1MC8cY47R6ht2du3RH0wrHsc83Gml/Lq1uosXDCSSDsL/O5a
kV1A5BSjoD7Wnt2qlRvDzh8slRoLtLT+OaeRANsVrJwCS5aN69b9ukhJd/T9CD6GuuTMJmZKLVPY
5DUVYngosQtZQmVdmyWg44umh07oj2YSVxCRJGUN/Sz0Mqq9G0qTkLTori+QVNSuFuxYrbZcCIyu
dBvrTp/tnZe4D1oOKNzGc3rzi9zH7QPYAItBrO62GkxlSS6jRBPzj9xHoU5mxc5BdQBtcxLaEjzY
1k6UIq8oGFtspykOHwPVid0/uh81dOvBnV7rfgBCzsLYKa8JGSofYLdBMc0x+9ZopfpRdvgxSKPG
OCR1CWhR3TgdzMhLtnYaqp0WQkWsiqCyr22XmX0M13JbBlGy7jIlxyUW+NnKwY4G/QJpf34dhtsU
2fCmqxK6cXoaHchYGKHC2urJq6fszPA0a0cgAhYkq74IrL7cuAqRy1mTP1HeG98GtuMXBm5xpFab
ojh2OFFokGOqv/ansdi3Y+jNLG6zaV3Fo5hlAMv4r4awBDXf4gqf6Sc7tCuC5cJpvHoREeWiJW4w
GutvDNsBvgYjNC/JgmsJ+AnlIUHX8pXBJ4HcVa6se31+QzpGVqIkccPdkOfqDObEvoBqbL9igCJ2
Q1v1h1QE3VlPkvUPkHSwJuiEWYXR+tcdCZM/s0bqy46Byp/SIiMxCcRu2YE7GhtshpG5zV63Ifpx
1Fr7i5VL3Ex8YeB/iX/3ZaGNz0kn3QezkHNC5eQugyCdNqJJY+gPKBdqvIlXIdSnWiht6FfOWLOS
xWm8Q0aDONCROl8vb9vDyK5iVYTWtOgh3YOmnFZYZt9pafQw5IQQBazyC3q2uLkRQQ/vWX6trdjC
wi+le8FEhHhrQWW8LZiY3RVJVpy3U2rua6yFGJQFWPgE2JIlMH/azmp6LduxXXK057FNUfpBVe0N
5bj3rQaexL7T3bKL6RemFvlfUktrz3kppteUivF3rHGKL3GVVA+lKgcJyokNKJxAFSWkKQhYiSSh
pLGxpTraltHnhGNGw2NSY3aJnXofHzpTPQe928MXuiRCeS7gJJXtj7zUneXoz1yEllxORUcOQ2Np
6bZN8HjrUYGdo7bpcZqtyvaSRmBwGVMMLWI7jZs14s7qog4cH/45Nm94/n+2JG8uFO80b6HwGF9Y
fjsdPCCJa6h19h3k/d0PdWPx4pLG2oDZPzbQJU+0wR7tuOlxvBluJ2U29kY6QOZa3qOAqiZW9lKb
IxpVekvQL7EsYVjVN0JPm2zpYwLrhErfTF2nFoI7Hof7wt6GoSPPzcQZWVxqJfdh5rE3jc3gibQY
YtJZCUHLNWJFAjxG2erwPgm87NHPJElXgffVHuz+TGfAteW3/COHsiP7p0zd+qqjqfUUTH63wRLW
BRlF4HHheVO/7WqCCz0i9bbEqgyw3B4XxfLlV9mF9l3UFcgmVcQDW3twcDk11Rg63kZoYtsi0btm
D3LPgpxcDeXkHCoETBjutM66THP/e+El0zKte5c2oYUT6OCT6SGQnizMmup2aEDOwNnymxxfYipc
jX7zDIS6Y3b0I825lpUekO3imJdG2Fm/jCDPl0XcQ06rKDj4eaiucI8Mz1ORiFu7jGHGltgQaepb
nGOTxRx4i+Q9XnelRdhCO+hHqAlnl/alWhZtUmzHzkrhgwMcZYY5N93r0Lem6i5Qk79A3OUcrKAY
t21fP4ZeLndxEPLGohA8sJBquwww4ZxSTh56Owsum6BKqH+L/JdqCYtbpW35ZFVx+a1xW+DgRVCF
yVOhx7F+ZpTKPwPTiVd0S3putsa8Uyai6yU2g8K7jFJcDSEaqmpYWHVRik2V00Zeuog+LvOxTu/y
jOS0DIXyNiQdelXSwrpzzOYZ7EFhFE+pUldWjYa//wE3kR1ECqRAUcUmqerGBQYV8R7IzCCCxNhp
5JwceP7Fg8yc+yygNrb9gukedRDOpC7iz0itsK3wl7hrXJtj35NP6XyXbEGGeDoXtX6khnLonNEm
0pRr/ACl68+wvbXWToXKjaih+gp0adfBE/4KHUvABWvmsRm8XxWiq/uAR+8LA3TSyciCrKKFV5Of
27gG0pJcFFvdGxTBMiQZO23QLdycDsDHjdD3ZiAWdAN8Ea1QXMZfd0GtBoR+DhsjeC9OyYPuvuAa
Nu0Ch92tJ2nkf3y494YgQHouTBFEJ57mrw8XoKkyNHfkcE0r7iqz2rIDIFDDl/on45ZTq5+X6Y7l
CXP222Diop+kYaGL/aep7Uyq/9G8NOkxqf2JbyyJgk1qXNBX0reOO+nfQ3/eUfb04z4+3fe695aH
nZIzm5O4b6YH0mqnPtBJ25aBfRRknlyU+Ix+cpT3LuoMqNDD1hl8nnIh9uDbECnMYF7GIV3s04/0
4J8NPJg/+f7eOyEbL3yMQ2jNefMQ9c+meTLA9o8E9ez6viJ7py8eHbd4/PuL9ucxTqY7kWhNh6cV
3anZXkwO4bhudvz4EO/eHNx/uC9wKwroiNfngSOB29dmW+9KXmAXASKFA4peuuVdHz2E6KzXVd7p
VwGWLGQqEuVAxOVno523jx6IhKCPyvPnsX85GUDYolSWVpDLGRhYP7akRy17I6nOsbCo9knp/TW+
MCMZ0kXsAUBkyNNnr6K2ckc8o3ZZPrBKOeMRM1b5yXry9l60mKELQ9DfgY57ccr/YzLsBUY7IYGt
dlEbEM5VEpFdlN25RLX4ya34zpE4CVdgZWOImQU7+QqbKJrG0S12LG1IJLTmzBrlHajc/cf3yjtf
kyFtUzf4rli57HmC9ccZOWWWYHaHgh6ZC3LY7zC9qJTyZVT5h4+P9DYlzyWS749DnQwb2ag6fuZw
KNV5dO9ytMrgQZC1g9epNUDkhAU2g2kcQf16Vdm0+PS68r851K3rdjJbnA1J4zaRGdGlt+iCEded
HIQblyTNDdo+wO/sAt8munoVamk8j7U1xVW7Tk1yYQ9YBA6XPaYP2xw3VHx/aDsseieaPjlR+7UP
zjxwZJRJcx8mSUB4nk790nTSLC9XXFP8kr96qMcukQzcjI4Tfc8mJQ8qTRmipP63ekgC3KJRUSSD
s3ecbB0JxjMGrPHSVF8yn+qI8ARCVrKbsncvJh9XiaxIqvXsTrpABCbRzMQWGWo90al1Z8oDNkYK
3LKwdwy4+lXbuiYej0m8Yh8vzxNMJfiCCZoZWK9XXkB0hAxQhoAleVwtE4WUBzv2JP0+/+Sl9c69
hpkY/kzit6PYyb3mZx1W2/XIdYm1BjmkZ+351iEs45oIs8G3+t3Ht9zbyS+hAeCNpASDvbxxbqsK
u+v6Mit2ntuSbBYV2boK6vbcscp267tBex7Sf7kjoS44+/jI7zy+jLVB0gArZ3+nk8e3DnDmDpWT
Y8Y6jg+d0xuPFU3fO0yT4uePD/XOSTLlnclpV/C/05gChiMUnaPKd1lX0xolHbOmZ4NgSIvzeo/9
QOQuG6ZsI/gmnbuPD/7Oec7IqsNADESCYfPr5UMmgWLvmee7xi/IRujzu2AImPfGY/3XZQCGmTxP
EsIIr4hTZpqNYBMURpzuMC76Oo55vzLdQfEUWdZf36aUGwBTgFFgGPopVFiSFKkCNCUMF1W/Qvm2
I/Hqqu+Fs2H3+fNvL+AMTKKbJ2aBUdLpayuI0jK304rTwuNwp+HjgvsqYovl7FrbfHIN3z6AHIzS
htJAMNU6fX3hLmyEjso4M82+Cy3tK/4TP+PBugt655MaZH6WX/MHHAo+B9TeZM0X5usbI7OwQ841
prFzULJFw8TD3HQh024iHbA70Kv4rBp9/4gklYOxzQ/d6evFLqVbzEesjO6QeOV3rA/urDrBFDZ0
UvJAzb+DT1nmITJ1vr256ngLu4qGfUfry2SnKXUY025n28kVspJPDvO2KJ0PAyMDnEn1cUpWda4+
RBG/etdppnanScLZyoE34sf34dtVhKMYOsWGa87WeScPMloHfM1iA+tti20t270lDl+/ZO4c46pl
quZOS2ssPlklT0J75jclR2XhkEJgcfiG3/UzrDzgX5KdhxJs0acee/G8TKaLAedxMgWYZDUjmbML
wiMSQi0mr6T3rcstPhLBPmWYtOkpi6ZRVDceJj2roCwpDuayoCpMcQYb43zxECbsCOQQn3z6d78Y
dBzcccg5CGZ8fYszlwxT2pvpjhZVvo4xezpoA82Oj7+YtysslwiuUnqGByh++sxmdsVrJCjSXd5K
UuCKbqcnxp0r28+qlnceWPBtalvWIfQpJzcAZvzoc6uchWgoLabZfrgfHPwSPj6b91YghxIAe3g2
5Vy702um49WjtASCoCE3WPKaQijarpsmfepikuU+Ptx7F49TsnllYPuEEe/rw7lt5JBcySM6Jv7P
+drVkXPMav/rx4d57+EB5XckSC4bg9M3xtAkuTEVPDy4qrnXyWjQZ/fFTzquxaYOhPuDaKV4D8XS
fPKqem/Ng1W1qatBBt9seuif6MjvumQXEMBKVMz3KQ42ZXyPDe4ty/UnR3vvhmfbY3Kzs7N8Qwum
nKN0yibZEa2VbDPy5o49sU+rjy/mi+Dk9NXBRZQmryMLzPmkdvKw81B4rSQ7V/X6PWZ4xUaDOF4g
QulSGvSy/xIbLr6nRdtdVWOeXAr4+23oAnZNY+kwXYrLlVH5hA/3LkNZpeLPdrfGu1dessPmyUTt
cFr41H6jiz7LeNsMNr3CtvputF6xBC1p9pF0v6qB7gS+cnQycyu6T3qM4nyveMSqd4nKtz2UfWbv
6SJ5ODZq2J6EnMfHF/KdZ43B1iwvkRaU5ekLMUUTFUcD5TaxUujrjXajlxBVfsoQe/xEGPHO5Zg1
dXNdMftsnpYxpkGOtY2kdDf5xk+dhsMqE/r3ZkzznfTyeD0bH31SYbzz0BHzZjhUNLyx3pTYXZ2O
Ay6DnF4sHsIo0JYmo3uamfWsEB6rL1WNGQ4j2W738XV971xRt8wCOZsC8XSltDXcEmu3KXbs1S4r
B2UvTlBHsGScVJLgfnRF8Pd1Gwec2wCETcy6xdfLGM9KT05CVew0cguWo9ExmiST6dhjKrLL8Kz8
5HjvLJsv8h027DTD2LC9Pl6GDUMYFVzaocN/J7XrfqVXRYUkXcj/zaHw50BqSMHonr5ES2n/P+rO
YztvJOuyr9Ir56gFE3CD6gGAz9IbkZImWJREwvuAffreUGbXL31kkVU56h6klpSZIlwgEHHvOfsk
sijZomluVV4TLA00wZbWWdJr2gfT11vPbaWRrz6EVfJ8siQd0MWUC5WBfVf0931cPeOPv887nl8S
NTdwPeR///VhgsDiZWq6zgrx5LFpEwV3HbjsftEXhD72eNv2bVBTB/jgQG9MzGiLsSWtblZsHOvz
/KWIUy8jMpCQLWAemY/RNO2cpbl/f9CbBj/jZFb+7RgnY8JV0iyFXsH7nNqaR0ptfezMzrzVeyv0
QsLEuIvqCKoPCgHMruhTNbYwP0A57GD4ZBT/eiRRZUK7R0zIYMhw3IzOnO8TQ7bHRYj4Rncjsmvn
IfwS1mq5KzoUGuxuZx8tXHiITQe1NpTZa1NbmZYk92q3YO1QXJRal20r/JI7dWhClw3UFF0RTsvq
sEoSYAtJe0XKZ7wD/TEfiPAcLgcjLi4GpR32TubeJ1XW+dzhbFtQK2q9GLXQHoVS4VXjUm9CcCEo
BrPxvBJG4o9EFWzfv71vjU2+4pD7sVCsaai/P0Gr6RpJvGG5Ryv41EzyyYnrK2EoW6Oo4LoQyfH+
8d56w1lzs9ijfL+6i38/nhnPZWNEc7knnnytOV2OenYYZfnB4vW1v0BQK0Xhz9qEMt1pcijc7Nho
J7fcoyS9qQmqQjjkfG+yT3SiLuhKg6rWv0Zt+cGWyXj7uFRpuaNsrk8XZG5dNEU9mtREqnn5HK8w
LKLrlBvU7mq+oXHOHqchiGYjs6EJ8hKlkNIDNbIafTiYSH3NdFQOBizqrSYFDBjUYQy4eofxgzaW
m34zNVyn44QeKLOXKHClZlF7sZcg0sI7PROd7yxm45E6K0gTW2rS8DifNajpGeG3dp3+DOyexjUD
TOPfEx/lx51MN7Zi6w/wID56FG89cYgDmk0WBRPFTzPqL3NEonZmUWZDuVfl04x3yJtHdZdpcvhg
ZL01F/1ynNOF0VDj867csdw75poOTb3BL+J48/7wfWtpg1Ga3Sr4cjJ31pP45WLUhkDDRrTlnqYT
KGUTxIqqP5L6grC2mz8wnb15MBIQ2LNAknq17CUYEG0e2EVEOFbBTnTZDaLeIgNDUCmTD27fWxOB
RdmfrwWWvVeL33yeDStFSrFv0/YGD7blwzp9rPL2WSaYt2LrgzupvTUubDprbGDxUtmnfZoF5jz3
l3VaOuUxVg9dA3jcjgdoLkSNG0q8F3UjfbDuxm2ihvF+jlA2R1BALpzIybaAaedPNr4ANNphBETq
/Sf95ukxIVJGon4Lwf33Jz1OYadkMcucsamfDTd6iPXhLoeH9XeOYzvsFNn+rr6Z34/TkfAY14hy
9uxEa6o58qmcFdCYffvBh/StZSvFKdxr6vqLvU5dvwxdA/wQGVlLsZcIx+MOndtY3rSVeUwd7Sqv
mnswCR8UKt4awL8c8nTBmi4iR6ijFntYWruor54JfEPhCtupGj7YcxhvjV92pDTJKMGxFz4pI8jR
EfUy2QXTjD5/lTG0ogQI45Brjk/5NvKVWkn8ghl5kzSr4FjRVnlWi/LHHbpHQVHlMWwcCF06smWs
LZgNYtneRYtbgcDKc78IO2c72aPz4JjMmp5VdqgmlG4KlmwtbVb6izrqaNorJ5igh6dVf4knsd4A
rXwmcYaovtlINn0x63c1yks+9nBP3h+1b90Fd3XqUuJg3J42YHOYix04JlZ+9XJY5KJ5UhWPZk3+
hKk/ygR///sHfOsRr/YMHIM2xdbT216nWgTEldckaVwFcUzf1lsibJ3AiELSe7tVmPr+Ed+4RL7r
q9vYxYjzanfpWlAEJOFYe5ifYhO3s3VRxqzQZqA0j0DWlj06pG/vH/OnXuNkEYr2Ruem8oqytT0Z
XQA9cjqzebG3isX147G37kSsDX5JwNFZDA31odYLJyAPZTV80O1wYpk/FP0iN7Aq3Z0yjkhmPzip
1+0+gSqBqs86a+PU139/o6PJXOpw4I3ulhA9G/DaLao0Ywszutu5gFw9RgryKTPfuFEb+zM9GeTX
QgvePxHjjbly9YUjxyC2h0bbyYmoSCOsQiYFvuXUoDWyipsTI19uEFiC0udx2QeZIknEZwENLaeI
DM2EPmrSxsM1bC11O8+hSsQQC29dLupnlsXlLh4ZUtgmsi3KHnOHLvcZ3LrHlD1shJXGGwSDImiV
Uu5jq7E3U9zbgROd6VVm3GXEelzx2uJEmXkRHmOnd4+AK7+o/Zx9sDF/6/rpgOFBt9cO/WnhiHJb
mnfS4PrzbCJ1M0KQZk3JY6Ip8fb9e/3WoVBfojXAjc5n42QBQtOJkI/1s+RWRhzUjbNaeqY6O7px
Hj2+f6yfz+101K/VX/KgqDLi5/59gBGBmPdjkbA5GEzgn5KGMY4Pomx3IYESASEO2pkGiPFaTvp4
qetKdKNLxfWFkde7ulTbP1f1/xW+4d9iF36lLvzv/4Df8O84EP8v4hu4/dz7f6EEVkDEX+CHFWXx
zz8OjGOQ/N1vBIc//9JfBAcHGAPrGDpwAJbwk681gb8IDq72DwAq1DspuTCuKPX/D8JB5z9ZjDd6
hGshe1VpEDoj43/+YVj/cNnlkGnDpAgtxNL/+MnQgF9x/ecYAn3BM/mfP/8vZHTXLM9k988/qLkw
ln4ba9jd0ZUR4APXEcf7Ou3/sjxJrIRIdq2Lj1Oj2Yk31pXJZmi2zurGVjqI5JrAv5e6d3XWNOh6
Quzqvjo4qNOjTlbNvoXfHGL4za3jstgi3LD2gNYjVXW66UHFiZ2W2rNyk5H1/NgQM2n6AxqkFCFw
bpFBoncDVp4CGVlOfInu9QX+EwyJvUVKL+oRkD4t31Rtkdgg0srdLBR/281A4mfsG2MVHrsurAeo
kApKd4oE3x0glIEEBrgBrEbwRFznsvMp0+lmADZU6OeuLuOgcwvrYhSq7RVDf9vlurK1O83AvZIP
KuBmS0vu6jSdb6ZYlZdoOYvbIlWmcmMTpxj7qbOGEJSmGsEqTOvb3KyH3Uol3VA2n/d0WN2jXrfJ
mRY7uynR0dLHVVJtzdK0sKLFGTeTTbhGPyRstkLa+mPuEsCCejG/0/TJ2rix+BoNc31lVrMbEBxl
XPd62h6GaiZoQNOvYwugoFlaZB3PieVNAFivDVshe7UcESuPgOqx9KNDpxTy3Qr1eifsyvBbu8zO
tKIAn21NDUxDAycFaEd26OSkXNLcIk5F9kt/joe80Svyjuq2eEkHVMNDhvuoM5EYRK3d3VIC+G5i
egq0EKespcTkEXX8EpvLoysUsmXsovT5FB6HkUAtGyTkXYog+9aY3OnMqO3xOumA39UZwTC6ET+Z
lUULPprOchV+sYk/2rP0UHitVSs3QzUVd3mbFX6Z5d2ljoXIx4ZIRKqb3RCpAyB+yno/4Y39lE3I
f0WnT5czEatBPZn6RjM5U3T6UaAOYXS/OLZSeDnBPb2flpXLj03TdqPWtXZmxI16nNX+R87/fxX1
kPXtoczjYJ5C99aGIHfj6NCpicJNQ6+OluVSKIYkfGxQdhnWp91CgeFW1RnRttVLhOFCnM10NuvW
ENjn9e6imozlC+ptM9koUsZHkcZaUAvkZp5hDCJosmzc9Xzkt0rTn1mEOAOusi6GoWtsb7FKUPAY
dtBeTEj+SwJESa+uh2CCXOn1oSJ9C1u2QoJPTLaBk8wqtrEzMbiT1zXl53ns02uqNVcKKyZtbt3A
zcWt1lAvKZ36e1fb9qFIqwcCc0tsst3XgviubZbocvaLhJgVMRJfsj6p+QcW49qrNFl7S68+CuAK
/jC7IY3SQbkY2WVTUaujAAjXFybD7kqvC0x1HaTWHOTFYYYX/CAsBYNzijmAcjSUADRObIyPdohh
I0z0L4MdNpveLtod6YT6Ie2O5KadywLSZSOJ3inJ7wi7BI6WS9KCKIJiSkm/Gutkm43phDci7W7R
PeY3aKSjw0AQLCuUzDgA5JhuiilfdqXM9KCu63a3IM+6EO1wJCp3PGBkDDMiHbrxZhQ43bVZQQ4/
m5cj+oqSF6zqxKjiV1RE7gaN1urpNWFPRnFOwutl0TrfqqYig9pa3PvUAPEsdCxasZOE1/SPkiuy
aZ9KUYsDGFJioxPtyeLLT/QPOMuvHZSKnVrEdUBwkn4W5WWxVRGPBHh+cywKIt/k5OVcz0y7LEmY
7/KqJXPVLuevS+8mHqSG0B96xmAyT/NXpLQJQrxEbe6adrorVQv3CXEGVxVOXNcbXPwi15EZasjg
RxLUapbmtZfjPAfBl1YHSN4hRipiR4OKgKhbmdovdaWOfgSjZTvGTo4pwtGoqSmWdPDAUOwPfZFA
ayBUrTfJEcOiSp1tiZeto0uiluIGzS/mqzGf+ocYHqAm9rhzfnLY455vi9J8z5S0mkmLT3tS0+NR
t66ylmQxL60mZ5/1Dgr2SbTWzcQH+85oQ16RbGToHVo5mJ87UuOP8VLMeBsWw/wmGf2Jr/VNFPua
EtqQEKzavm1yhRylUFPbY6WrzrGZYUNLNy3Ja2nkAYx7dEWkOaYQJUWJR4yqvYszyrU+Roz4S+2I
bjPoothrsK+eVvEW6XJOC9c4mqU4j4xWSwiuqG3LW8Y+PAy1w/thDAM++mlRbmqm9hfI3NTVDaGP
F3LouusZJJca2Fg1WyT/OJm91MQ374lp6R+hcTdPTasmX/gmR6U3Fv0FXsHiKhxM94U4zx50ch4a
t0QdDo8KXJfLQrUPEP3y56IwrB8m0IfES2KjwcNkDvkmckVyMKGbFsy2PuJ9fQ5m8L8FRkPuopem
sfOAW82EMtHlP8hTSEOsFLreeVadjDdhI6wHviPuhgCQaNvPs068g726cbWMzPgD4QXT9wwjuWAy
isIHNyuH62n1ibBRj5XrJLW62tONov2CizC7ZFGLXw+burB9HcjHwcWI8UPIJkMiWd715uKofsyw
PGZaRmRJFvOyEmXQXC2N0eAWGnGTe3qXhMUGr7h6UZO48IVwqPGZSKvmK4v9AeyqTqZK6Bb4tqdm
Vo6tlg7Xpcl84xldq3wX6txdzS2mRc9Q1nKFDb5hbxP6/ZUuRklRcgn7Q61JYwzSJG1m/AZF+tiQ
4IGZsDLkbSpWZLYyGc2lJev8wDuXpLteV+uZcLip8ThzF+lUq34JXRmKTZmQnhwAGzB3fS6SWyjv
6g4st41PuC9JJnBEumN6Th2P6nThG5lun8+0po9UUCxIukIN5gHFRU4zFSlWvfjgz8WmUTHtWCn6
WjMuXeFpXX2j9Z0MOkQ76LWHvvDssJLBZKf1obOpu3pFXrZfsjaVNm2fvtN8+JvVZ3xgdbmRyPNJ
rcI39WyxgLoI1bEOoOR8E1HsfsLDWzwRFlJtjXilLjPFh+wNh6xS/NGlF5OSrqfSQ1ftC3cR9tfB
bJHYxPUc+XpkYjeajdn4Zo9tfCbJdXkgjARWN83/SXgwGXBWVTqB6M7Eb4mZJ+0oNeIZNHzYDP6k
x9oTXHAd9rdJPosA92C6Esx7CmnzC35r4GX0sXrGktoRslfa2g8XJwfZLYUVKUenSsPPiSvLT2xn
cX4ZZTyd9V0/74YUlnawtMTfwOjLDmmUXatLn3xuSvsSPSh2P7xWRHjQ9uqROcEkuhHSJXkCeEOA
88tOAlJe9SsrZ22IjdveNRYLC492lfjm2gsJv6Kqo4dSgJtfA0CE4mn00WZf6xJ154LiuOykvmxG
fQkP7IWH3SJMGSy1kW97Ve3P2QdvrL4tnuNUh3Gb9Jb9bNHMJme8K2PMhbL9FJl2+M0SVbgdKtWg
dyGQA/t1K/qLGFPwAZwRusQwNHF7Jm2UCo90iPRHrbpD6bXrL7US50wtxnhRhU38mIdTfp+QLLBT
ExM2rBb25209uSkD3HLOsrbATq6yRizGiNIzlbxt2Tb93knAA3mlHmWfO8fWaMqFI1iCGAdFuKmp
1eKrWZazTMG4PVISOecKc/I5k+R7uCSSnEIp90XdEL/hGuWhySMj0LPlsZ6nsfc1rONPkdHY1+zk
lWdNTf7OLvk/2P/+Zxvp/592yZhlqTz9+13ylgVH8gOByZ/MxMOPf/6BkGP9O/93k6z+gz+uckRE
AX/thP/aJLN/xgMEM9nlAaEa+IVzaGj/UMEYChC2aDLZxVKT+WuTrIt/0ChC1eiomJXYhJj/zSZ5
Lbf8ukV2cbIJOmkmHiFSmE7LbNE4qYtTV/1eJ5hLsmR1CwDoeuyei55FuWebNDQzq0/KwI2JCvjl
Xv21Zf91i35SeUK2S8Lu6i2jfYDu6JR+R+bNQoLpBOuo14eNPRfWRoOqE8w2hb+/cSgoe/hqMLS9
Us9hOB40rTDlTmgtqABdYxnSxfWG6kbzN66KW0nNnBoqisq1vv1L2WEBf0I4iJBkwE7Jjo1QA3CM
HEU52R8FRJ/0hn/eQINr+qlPNpDM/36oaZA9rnduIBga1rezfkOwivUyDVYQlVCO2BITQh+GGVhu
Uf13So2/Dr76eRjFmnuqYpdTDBaslhKwubC8tWaxKQlq+aD//XqMmDh6UIsi0qPWdOo+6CLH6BBC
9LvWFVbL2CzJfDHhbg2btEZt88FFnbQCuCiE8rxburHCdl+xH82GgJpYk/0OyyG7lKx9Rqn44kRV
4Wl5cWaR2eK9PzLX8uovr+DPIyKpQSFIQv3r/j424HSEydTvUtU0/TJ0cx6WW23eP8pJU+XPoyCn
oUtHOQyo8e8jBcYX6Iwm63dGgr3WUJTzSGHRh9gHFH7xX/aMXh3t5BWgVEekqZn3O1pUGgUvIIVD
IVlHZeylXVd6bZZ9e/8CT/XXP4+59umwBCDOsE6nsjnmCzyyh93hCxBXeIbyh4iI1APBU86eGOUs
6Jtbe5gdv8lF98OSbIJq09j3UVvtgCYOm56Ss9eOdv19mgzlMCP69WBoNXdr4jFBYzBmMuhw75+3
9sbzR+oEAtai+o6QeP3vv0wXThdZeiV5jZKRXAnYAyOoLqCtw4bcXBWsB/m0BE2PgcHd2+j5JL6q
5OVc9xqJZDZbPj/CYX8FhT364F0w3zw15uf1DTf55+TUUheO/WLmckdCBSEtCIdYX5Fw51ionJuo
+zQlBhAZyoFsmPOlPKK7b887zFEZJQrkGANiFfQjrOcJE6HLUodBWDrquhKaz6Jeby91a1EOqJEg
3Q9SBiRS1H4jW/ehHxPlQZL257sGpDAUL/aWfhV7fqN1NmBwjjJrgckree9TuWVrk9M2E9mnfnS6
S0p5UDCMJdu2Rk8ejyKvKpad+yaxqacIIk0meonnajyrj0rbDLu0zBQypueXbDZupUNmmmtH2R7D
mrziJ5cf9FxeTzMOrhUDOd3aVn3VoieSzOzNcX3oXXypZKyhE0c9aMl0j7W/3vQ92dXvj7M3j2gy
WVOYx2N1Kl/Crj6Qz5dJuG4hKUVgYbTou1uCDTFKQdih9fn9472et1F+MNugLaXKhG3m92HdRSyf
eTZyl845W95BjIeoGsFV4poL3j/U62FKh55WqmqhaYEufjJMI/b26QhEYuc6g3lGRUU7VGP/kbrz
zaOgmGGZYtAsPlVVFGqoFBK4wk6xWrX1GttV9hRZnOv3L+YkUGP1MnE1CFUdVoskPZ3K2UAQrSBI
t9tN0F6DSuvSrTUVgCY67FQi7GyWFAx8pNzRsXUeWz3aYShJPpqWjFefJQerxuqhQayraafGzwbD
4YIIjPD2Kbc3qHPzbTimcitGSYXcEIs4aOXkblq1es6r0b5FHjbuIlMdLoBaGEeQ6x8R+fU3zwkF
OIVUpFKvfHORUBS8HEa3I+moPKituXHVnuRMKDOXYQc1I7b7+gu4DQXskjJf9WtsjJWg4IbTUgV2
mT/n2jRcAnQNlmX82qfEojSJrO/msk+8Wibm3ozi8VjORAGr8qPFxdsXgNgaP6UheP/X9vsvcz2h
2W4xOyM3lV08XYZ6248i+hQzi/k0pdIg7DSVLbcl+WK1xXGOlycnse+71nIPfU2xkyrHsMFG4N5U
i13dO2J5BjxXHg0ndrdjHc3BmGFjMEjz2rYJuWAfjM6TntrP0cmG5V9XwE7n1yuAosEJV3O3m5UU
xsnilkdpTmUAXTCQCcVto7fY0Kfqwajmwe9qdKfvn4Lx5ihAcrQ2GDGKnL7uzsxcMpt9twKbKMv3
uWN+QzZ5bQvEM7mr/qjyYXpEfh5/74Bj9UPkp5VOSWCt9g9Rt9XVrgpalFNrmDXMLVvvaz/mgLvJ
pJ4p0kh7nks022R03FH+2JhqWsH1cR/JOgR2MJjqOWjQVZ9TPdmDemfNHCgiItivR7f7iK/+eulG
2J5KQgYrhDVm5+SWm/g7yXdkQoD78ViGO0C7eaAskHCqBX7J+3f3jWnbYg3MzhOBPmvFkx1Fl2dW
CbOP2nhUvoBWoSSoDelakHU/ONL6k35f93JZtHkRAQh0u6cLe4LwejLpTEZSG90TKhs9pjmecAql
7CYI+SAOWLUU50isyUcylze+hRYRAXicKDW/TqKQUdIQiaui5rbnL6F01hLtLSkqL7ktv7HltT74
QJ2qHta3BkmNjv8AgzExSSePkIDPDuMjQ5ZteHnbG6x75tAI5jIefIPIeDUEfJXk9J3nmsWNAIg5
dFEbqKxW3n++bw4mc3VZQZ3HG3zyWU56WgZkb3e70aEKqq7lehFDGVOSKvLNOH15/3BvfDStlXSy
8hiIZjjdI1pumq0sax7y3KLXq+mkLr0Tf7BHfPP+rnQCRhK3F2DN77MSjCD81AItJ3tkIIfDRORn
mbqAqR3lMHYw8qJB9CScQewcw6iAcablm2lQzhYMTB/Mka835Q6x4qyWVd4h55UNepwp25MZw8kM
UoUxbEfbroXKOFD1jQpCdmvAnrvYlrpXZbR83r/jpyLYn2Nt9e2tkgfUrqdjDfoQGbgIZXazJuJv
td0qpkeAp7zqEAgWNIMqPBtIEBAHKLMLb3WwmtwM1LSmQ180doy/gdCeiyFGb+fpUvaab0Zm9+P9
83xjokGfKuD0ImtH8nEy0SQppfmmtZudXMLiRVD6v1nKlWyrWOrfOtYKryBvAxPL6VRTl/UiaWAR
FqEn7Q0idWtbzXZ4lraS0t6/qn//UUWLYD88p8ycyPVpNf0+EGOFXjSqhWYHTazd9ojPNqJr3M2q
LfngQb8xibHapSzCEhEB4em+kbp4hByUi0oMMGQhlN27Imr0DV+3BdpuARO8iucPpo83nxr7a0gu
IAZxiP5+ffDAS+nGZrObdaSKhQlnL0kLPWhVemTv30pC815/IVhpqMCLXFKlmLF+P5hDUnMfLRo3
U7Rqs7XmWVLoj8W4BPgdyty32k4PLNbkOamTw6hs2Tn20wbNrlHcFI7Jy0Vbc3EPIe69Bx1uYRy0
Zeb0QZ0TPY7ip4mfqpHs9wx8TbeFnhqlXldqCcV6LsnwbQv4XOAO5kj/11CJjTMVUJFAH21Y0YSj
prQMYu3e6vVFC3KBFGObagUKF4O8Z/2zS3Z6QV8C913kEbBuxWdT3BrhGtDZxp868gMw8RCqa8JJ
0wqxUdRaOxbLNIFK77Ohu8Tp0DsXgojm8IYWVF5u+bMyboux7YC194IeY4AZQkQXoMpNO+jJeE+3
vdnkdwSlWOGxLRUsaW1Wht4ctTqp53HyUBCLS4BxL6r0YEdjVPtOX1XZds6SOQL5OpfteTqwnUx8
4O1jvus6OlrBNJgz7E7SttUzuhuhSt2hgKtbF/TbvCHBjPFkIxad6bLJyV8cUbV3tZnQTK5kB5tt
DO3hrkxEKyFTNq59q1aFE236eYj6A4vYads4k5tsBeGkZJqt6hMfezWcm5ZP1CYP1/IfZDYX00tn
Op+I28z9KS/Q/nQiHjQvrWsTnHt/Q513C8a0fiTYPv9M91u9laU1emGRTntlTkE5NO5Vn8/bsum2
U2yXt6CHvUHE0SZbymSni2wMMjcrtlE/HI1hHn297p7SDIQqaq4wwIprbEkQ/4G5adwMpOpyDq29
s7pR3dBqtnb0myqPFfPipSVclk7U0zcbyCeyM1jBpT08LY1l7gc65N4wzR6mzwes3xtLsZpr0y3a
jaaWyTX9p8Xv1UQ7c4o8vjBGnge7BUiJSfgw0fTfmYp2kyRx7cWIeDDnigy9SdazqOhIKeArEXQQ
dG5I/Tw0UsAOBjPAL9lVRnVpGkV7zKZJDxYVHM8kkX2kcThgB8qKsxFRaMKTvQ4dcVso8bTRRvIa
lqVdfOCifRDqs04sm6XehlFefwV0oJ6Xse0Es2wsJDuyfbFAc/qKHOoAvGq+s6vKPLQwXT27DCe8
SYl+6Gbb2VCkOOratKVVqG0zc/5cqH3zuUzCvW2Ku6SfP5tTWG5G1aVQ14efC0uJWt7AwjkMvV1u
B6UJg8VU7jPXQTwXGklgRZWzUVP6iznRDp5IXVQD7Btuk1YZrkHoOLfExfNdNLpzCcDTy1db1KyU
z10z1vvVFrNHZVXsy8IZXkQHvnBOxoUKVzYkkPexbjfo19ia62obhZuKhup9Vjnx4ukMnscCms8U
2A37CD6mTBJp1I9fau79JYiZhPJIiKEr0w5qH80bpYIpa2mLc8Zvqs3EC0HMhW7O3bkzj9HYfSFo
we6Q96AcG7Ng6fT2i6IZWzUFMO4pOue8sxW9+j7ZS1bvjQzkd4BOg7D7udJs51xBupJ6me0QyJjP
g6kcKc+qdEGBGu7bljvlyawkeARU9H1MVf9ah0J1H2K4Sg5jarUb002aS23UnW2VDCP5uQ3FOCiP
6jdLDVlPUt+tN/ai5mc13/PvkohDCx0PCePpaCbG+URW5R1G//DFpbjf+3wvCzbf4aAGy+xMn+gz
FS9t3Vq0x4tO+1pOdhuwRTOv3FKvv6CzG4MOa9ROsmK5d2aRfhk6fs6s5ATfSL05LmuIYDJBF9GF
0T1ShaMNknaIcuTQMxJiw20+x+D9vjdo0rbZpDSfEV4l+7QNJdGUk8y2aMq6R7NqEJzZ1Qj/NjQL
GfRLx8uBntL0M1XA6LDQfKYsuA59Y2aBTQl5w67UbbcZ+yYMzXXF/y+TaHhowjFaNo6ZaI4HqgpY
fEWEgusXtAYPoJjRro/MI0dwufEdoiikV3bb69uO26k8IGbgEu06c+OzSF84VSsbHgbwAuNFFIbR
VeI0DgjMermopOOcg27lpxp1shNqYt0NUjcXj0VPc7Qw8l+lY1d/pXSnbyicmdDzeFU3kLmW7QI4
GavpBLyMpKXoCv8HoTe1GZtXvEQNLxVPlyJ8c8wK0kbsOK6/tUPU3oil1e67hPudpNm8W2Br75yY
m4pibSabW0cKabb1N3PdYfqltaDny5o02XFnk705FfxYpQeU3ormWGupe74MXY2cqW4/D1C9N4tN
7k2lQaZEikdmOlhlQn+ilYDau7L74Y6deSWWRsFrU7nR1ZSYxGKOVlHMPxZSbkjxqfXRELlnjBjR
zsFX6XVAMApGnthpkIqVcVoyQ/Vhh/xQ1e5rbTaviF8MP9VWHF1aOPS+WpGVBZIs+hjCMIQAb3BY
r6Ja0jeRdBpUdWoYREo/nLUFF4+Cevq0pkaQzh0mEIT427VKDEBP9ACiNsdkBV6ilsYh2+QHIluL
0JMuRZzgZwJCXEj+hxDKnBdFYy6DdKmRhi2855Sxyg58FEVrooy7H4ArTT8M5/ygtXId5T0wZHou
unmXFPHwICrZ26Qoc5K5qWa3jmzrJyONrTvFXdA/A1iMr2arIJmoE2X7Gf/6dO1YXf+g1lN2m6yP
W29D59xMtfC2EQMHypR569q2qnssMuIrQVDnvZPG8zWhHfOLugDSUiaBp5GifXirF6k4NGpcQi0b
+YnVkt2yO5g+YVXsfizjIJTj0lIS3yhQ/1/smjKfj2EZUR71lg5SAELKEi0u1GpmcvQVPhze8FbE
bLk8OGHw+othsFBW9IykRUEFGFBAYqQxZ8VXeZZWml8gYr4Gg0URF0Imz1rtnJiMGqNySt/t5Evl
KOyZBrVI/aYYmxelSrUHEdVjMIyd9mwNad/7vHrNDbPF8lLpad36ll6SU9CiX3vWnR4vVzjYjP26
5rZYfMm7nTpmKD+IrtUIS8mVW+I1mM1sa3ieaqe5kSGI3x436KVEGP1lSsPmRpNOdBVawO1B3TpB
0jkG6tDYbTezw/tdKpF8bJKkVG9ahFvM8dCzzUM1I7VjRW1fsCcOt7B8WyYxsBPUTSVmmiY0nK8L
1N/LsKij3ZCvvCcLhEfDZ/PcaEWGzNGOkmsCKuotTK/uU1sPodcu8YuMKv5Vh5I0CIfa+Ga6Edni
db74tZirQDem0jcHw0IuXo8eHU0RZLLlPcTLMt9qRTtdswgZvRK2+YOeR8LPlepOuuICEWxCL1JN
2Mu0cNx7N71sqP+QQTIc04IUJXAt1pU6FtplbBfMG8ZCe11NlAsQUvVVOZvhHUrw6uBOCUENmIcW
TytpNpK0o+KElsdhnhGG825eqNHYnpeRXR6juJw9lvosAYErYRKInkgPAOtpl9NtVg3GjyEXxyZR
NaY0h1+MrtmUllb7kxRnE5F9j6y3VW9GGP3NHdc+UyW3MZXlQxNWNt2ymAXpgMLz0UGefauW8bgl
fWtvVXkTuKOCYhX34N4Zlyfqf8WXrLAXm28ON0lXRMREzw7Ht+dZIMzPsu6QKaqBZlBRr7IC827X
9/ihwh7uIQzlG35jU5QPlXsiiC2mOje67UmPRQEZ2te9CpaZwvTssf8VT+SgWA9WJyEXJPbDlKrF
jnIpyi+VpRxCWnIqquT/MHduS21jSxh+FWrf22UJy7Iu9lRtm3MgDIGEDDcugYW0dLR1lp5+viUj
ggyTZJCrNqrcENutVmsdenX//XfhXIgpgZtIUU9pjaLcO6NFcQT4a3Scqkp9MBUZ7b1yJiPNndJZ
4REqtCvKLHAuaCgy1o5hwY6OmE4swJHL6dSerA0wXobxmHuZeluuxspnIzBqUAvB+GbllO4cKPr4
iE5B8tESQNyarl9VOW9Jy5NyfaTjF87iNKYOoixXVk2qCRicnYrPa5dhIELfFuARwxXL2qpyZuPA
Taj7BU9PAgFSyFSdZ/oEh35su6Zbld6ZTZl36q192hGNB+dR5ZZXNXXYqRgER0xFUJS1i6OmaThk
evY5GGuwy3sRbgYQSzpd0MdoBUfTl+korg+8YH/6KakgiFiMnENHgyLT24+1y2ClAV+mCE0haeHX
p1UV5RcTDXZDfLSBx4SbhGcru3QvfYB+0Wzt1lQ8xkAz3Rlks0wjcmj5hbFI3e+BOp4cawoBeEJr
ETtWLdvsZIJ2MQbI2fOKYDanOj0X3oxaA8q5CjH6AknrWUxbm5NFngLgS7wLn7dMo4RCZ9WPfJKj
RToLiyQ9J+5bUfLgnijlwPhukDPlnGPGUSir4LV6vl5Rk+fqVErO8jxVvpcV3Y4iVb9X6om1iKP1
HR6rfwevfMSilQy+6r4GCUSe2YepngVXcERMD/wqVkh6G2k9t8uFs8IdKk9yNcjF2WA/KsYHuT5K
9BPdg8GGRWMSXQ4K27NnYaVHl0SKotFMnbp2RBoArlLGqObeBYEbXqlruIgngjjyTFQsoK5TpEs/
UUf3YeI6S/qB1au5OkDgGhTAmQZt5zVVd9Pie4zHw3sTHHKoUffZJQaT/VN/RQOp2ihXf7FbEjur
fYXaCpuA5GkEhv8G/5iTqQfQ/Mz2ymQZeFG6pOiEIEJSZcGjNw6JKiR1urgbJa5yT9djdnoKzss/
EzDid6oXcwinkzfFbjRcSZYDbUUJh1rnhn5Ye1p47a9LFobEKYvoSLdpnnI0NgoiGlnpMDwcNcPB
iUI/unYmmafhY0aLO1gz+I2xKv34QHcNT4OrdsQwosg09Q7yBC0PXeq16M0ASkvnEFNyU1eMw+ST
qLWUc+MozBVY5ekKZx/hvCK5HkzL6HRcEH48AFdfDY7phYcLkJIhXcw4TBnnriPblEziAKfVX0x4
S4OarY6GedniLo9zx6HjlKBcY2FrwaOaZdw1W+9XykEBX9fdxphaPrAzaFf2FTGHxhVkmq7Q9nzG
eSI6pvDLnu/D6O9RRS2DAjQlD6818GPhsS9cwj0gC0Ckh14JyZdCFOhSXWvA+FOt1j5VcRpdawWI
Cl4h+dZ5QQ8Im3msEQ+BJMGj2SMohvw4oErXuTDyNH/MJ8RGZ5mqrZwL2mw4N16Vq8dhFoa3gWLo
V55uAMleraajm8JZJRUFm2NlcTmm1yj4unyEjnjlaC3CBS8P0HtIlyDKKKg1GQnmLrF/pzogLoMV
80HK9+tQTZaC04uAjAaPuEryxBJu4vrHRhavSWAYEmg9onSlnPswGuDv8jrrk5D431khksFoxjjE
o6NlG7Rto0lMEAXWZx+S2rXQYqY6vFD8dsD+NQ8y2cckhD4omKt1WfuX9DUYzdfShfT1kGaMPtjA
r4o7Ug/XfjQ6IycNwXiQ7V8FgJTPwTKJb3XtFF8LCog2YfV/Van5T9DRTqHm76FQ34az9qjUfHqQ
NzttP9ctyk+bgsWb6HC7V/dvfaktgHxb0O+17gbbNiHz/BzXfpbVNA7/mQzfTAVdMykPHatDAya2
MZAbqKG5CN76UWg/fTzQteGET6gkpNuwvIgUc8MXRvonM/z8CV+3NX8t52dP8AOnSxddiYLrZYV9
YyjzTWPZK7q5MOtLK0A3NmxyDtATtZ9/LCswEiSSrp8VpkNSbjCa4OW0T/nSCsZ0CLMcNJxQSjYX
qYwPZgVyPn2NMB5S7MczUg3dXCS0OkZQh+xcgFY0gATy2oy9jzQhFOVplm5qrN+1LGAFnaQeFd9v
WmGqDSH+JaEjUWHy+njLAjxiJJr6TgjA37xo8LzNhcDtsQCMiVw1Q+ZDWgG9WdD7GUEd6tAPkYk2
NkbY2iGmkyGMyXL/AJXcXB9vVQDq19cKoyGoD5q1y+xmZwworBeA/ECZb54ezMLHWhTJSRq9H18b
0jcFWAZFCs21tUEaOmwQsJyQLf+ggwCW0lHv9YCpIGtcQFQ+P+XLsTA18BJwl8bqkzP1/1oVH6Is
TOPqi2WLKHxZ1NRQtf/OcrAl4YfDiKtEXEkyOvFwLx/eMIb4BtQgQQ3eXP/CO/iN3fPZq547wl82
TrewksbT3fiSv/xC65C+FvDkaMqqL2mgzhdvqpW1Eb1xOeXff5hLqG0I0xLxfEgbZ/jFh61z3Nzn
6edPD/j61p17tU/V/ueJsGIzfnCq5oPqSc0Nr8v/fPPeDMyXL3ez2P/Q5L//6ej5YgX8heDE25Ir
UcO95caijsKuYCpYdiHYM8PETFpJTfFe4wj2VXlu+uIxggC2o7XG+G7vJV/v+8w8jyg5NJdRK0lq
TX0Gk6q31vQ2sR5S8ZClrbBGOCj+9u/3q31g+Sbt7q1WkpQMvZXS/t1D8tN02ose9zBOFtx3zS7P
Zv3v8pNCz+Yc/379iWnEdldlhW0Ad6DvCz3B4kK0cprhDTvbDkbK6dJ0OgMQHJ/kt+ur8M84p3pa
+TRcCnNrFaFlBzt7b6WjojPNCXhM2cL6iv30em3aHNV7C0ZA9uBVrYrNuAAzu4NJch5lInllZqPx
ovuqfWGKsLN6KLRt2IHOF2Zc+WYIenWjoTQHntguXuEFLZjNBydLrDTt7DISc76D6UKgE+Yqs+uo
bQ7xva0t2AuSSMJfX5iF+tQdTJgLkSTyHxzZXemNo91f8ySByXZb9E4Uj0KocrdMQsOk9inevwd8
tu5jc8t74mQ42Yno3OwSFDwFPvsa+rNV7J2YwSpxRHdbR76k2tuF/DMrTqyqldVMTWrRdiT8wirF
Q2cbIzDeUDf03GukZf6KYm9Lbxlz722UiC7ue3OyrLAzdkcitXo7u8GBSVZoW7ws/+2r/yW9Nlop
zescM1ra/3j//Ln0fDyS7qnmKXzRW+PYsrfPwmQ1+uv8pxWGwM5zc+uYQKW1rBvsq/cXJ1pae6fJ
q71NBuX6i7+WlJ1vDkTyrLKJb1/9Nzd4PRCl+B2cR26wvpUkVseloOeIuoOD5Y1Vdk+VtCjYxYH1
a2o6rWHl5NmHEWMH3vw3K6atZdqRzFa8g53+m+BkszW8SdfvYvzdmuw7wNW6U5OAuuxg23fs3VpJ
uvem8gTpdjD4bkXyEIWJ6Hhu+1QN7WBi3lYRMSa7NUIzTuDD+OWe+Vak6Tlf+zr+1OZh3/pZN7gm
v/HgW2b8x98AAAD//w==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8C05-3C62-1A1E-0517-52D6A42E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025912"/>
            <a:ext cx="8164728" cy="15054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U.S. Chronic Disease Indicators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8A6F4-228E-D029-6776-2595C1E54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 Comprehensive Overview</a:t>
            </a:r>
          </a:p>
          <a:p>
            <a:pPr algn="ctr"/>
            <a:r>
              <a:rPr lang="en-US" dirty="0"/>
              <a:t>YARUQ HASSAN</a:t>
            </a:r>
          </a:p>
        </p:txBody>
      </p:sp>
    </p:spTree>
    <p:extLst>
      <p:ext uri="{BB962C8B-B14F-4D97-AF65-F5344CB8AC3E}">
        <p14:creationId xmlns:p14="http://schemas.microsoft.com/office/powerpoint/2010/main" val="210101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Top 10 States with Mortality from Cardiovascular Disease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78396C-8838-646A-1B98-8F6314E44780}"/>
              </a:ext>
            </a:extLst>
          </p:cNvPr>
          <p:cNvSpPr>
            <a:spLocks/>
          </p:cNvSpPr>
          <p:nvPr/>
        </p:nvSpPr>
        <p:spPr>
          <a:xfrm>
            <a:off x="6197696" y="3776866"/>
            <a:ext cx="5041321" cy="1051948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defTabSz="352044">
              <a:lnSpc>
                <a:spcPct val="90000"/>
              </a:lnSpc>
              <a:spcAft>
                <a:spcPts val="600"/>
              </a:spcAft>
            </a:pPr>
            <a:r>
              <a:rPr lang="en-US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considerable variation in cardiovascular disease mortality across different states.</a:t>
            </a:r>
          </a:p>
          <a:p>
            <a:pPr defTabSz="352044">
              <a:lnSpc>
                <a:spcPct val="90000"/>
              </a:lnSpc>
              <a:spcAft>
                <a:spcPts val="600"/>
              </a:spcAft>
            </a:pPr>
            <a:r>
              <a:rPr lang="en-US" sz="2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Focus on prevention and treatment efforts in states with higher mortality rates to reduce overall cardiovascular disease burden.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2" name="Content Placeholder 11">
                <a:extLst>
                  <a:ext uri="{FF2B5EF4-FFF2-40B4-BE49-F238E27FC236}">
                    <a16:creationId xmlns:a16="http://schemas.microsoft.com/office/drawing/2014/main" id="{B7E8C3D9-512F-7CA8-F140-248C6393522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1366958"/>
                  </p:ext>
                </p:extLst>
              </p:nvPr>
            </p:nvGraphicFramePr>
            <p:xfrm>
              <a:off x="6377804" y="367123"/>
              <a:ext cx="4683766" cy="31608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" name="Content Placeholder 11">
                <a:extLst>
                  <a:ext uri="{FF2B5EF4-FFF2-40B4-BE49-F238E27FC236}">
                    <a16:creationId xmlns:a16="http://schemas.microsoft.com/office/drawing/2014/main" id="{B7E8C3D9-512F-7CA8-F140-248C639352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7804" y="367123"/>
                <a:ext cx="4683766" cy="316083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7E8C3D9-512F-7CA8-F140-248C63935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956613"/>
              </p:ext>
            </p:extLst>
          </p:nvPr>
        </p:nvGraphicFramePr>
        <p:xfrm>
          <a:off x="1130582" y="348113"/>
          <a:ext cx="4746119" cy="3170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023FBDF-853F-5B4E-1CB1-9133A4A5C7F5}"/>
              </a:ext>
            </a:extLst>
          </p:cNvPr>
          <p:cNvSpPr txBox="1"/>
          <p:nvPr/>
        </p:nvSpPr>
        <p:spPr>
          <a:xfrm>
            <a:off x="1349881" y="3776866"/>
            <a:ext cx="4847815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52044">
              <a:lnSpc>
                <a:spcPct val="90000"/>
              </a:lnSpc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Regional Variations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States like Oklahoma and Mississippi have significantly higher mortality rates from cardiovascular disease.</a:t>
            </a:r>
          </a:p>
          <a:p>
            <a:pPr defTabSz="352044">
              <a:lnSpc>
                <a:spcPct val="90000"/>
              </a:lnSpc>
              <a:spcAft>
                <a:spcPts val="600"/>
              </a:spcAft>
            </a:pP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Implications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Indicates the need for targeted public health interventions in these states.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4176511" cy="870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Bottom 4 States with Mortality from CVD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BEBDC-FF5A-C67D-C9CA-FB68E4CC0712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Lower Mortality Rates:</a:t>
            </a:r>
            <a:r>
              <a:rPr lang="en-US" sz="1500" dirty="0"/>
              <a:t> States like New Hampshire and Wyoming have significantly lower mortality rates from cardiovascular disease compared to other states.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Implications:</a:t>
            </a:r>
            <a:r>
              <a:rPr lang="en-US" sz="1500" dirty="0"/>
              <a:t> Indicates potentially better healthcare access, prevention measures, or lower prevalence of risk factors in these states.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500" b="1" dirty="0"/>
              <a:t>Conclusion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Utilize insights from states with lower mortality rates to develop and apply effective prevention and treatment strategies on a national scale.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2830D6-44CC-DF79-F765-83B9A4235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289510"/>
              </p:ext>
            </p:extLst>
          </p:nvPr>
        </p:nvGraphicFramePr>
        <p:xfrm>
          <a:off x="6094411" y="805583"/>
          <a:ext cx="4960442" cy="466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0F0DED5-CCB1-B8F2-C8F0-EAC56E1DC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9686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30FCBB-74FD-D6D9-361A-C532D8BA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DD360-6E8D-D462-5F7B-1472FF793A04}"/>
              </a:ext>
            </a:extLst>
          </p:cNvPr>
          <p:cNvSpPr txBox="1"/>
          <p:nvPr/>
        </p:nvSpPr>
        <p:spPr>
          <a:xfrm>
            <a:off x="1451579" y="2015733"/>
            <a:ext cx="9603275" cy="3369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Data Quality:</a:t>
            </a:r>
            <a:r>
              <a:rPr lang="en-US" sz="1200" dirty="0"/>
              <a:t> The data is not clean and requires some improvement.</a:t>
            </a:r>
            <a:endParaRPr lang="en-US" sz="1200" b="1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Leading Chronic Disease:</a:t>
            </a:r>
            <a:r>
              <a:rPr lang="en-US" sz="1200" dirty="0"/>
              <a:t> According to the provided data, cardiovascular diseases top the chart as the leading chronic diseases in the U.S.</a:t>
            </a:r>
            <a:endParaRPr lang="en-US" sz="1200" b="1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State Leading Mortality Factors:</a:t>
            </a:r>
            <a:r>
              <a:rPr lang="en-US" sz="1200" dirty="0"/>
              <a:t> The leading factor is mortality from total cardiovascular disease, followed by diseases of the heart, coronary heart disease, heart failure, and stroke.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Mortality Rates:</a:t>
            </a:r>
            <a:r>
              <a:rPr lang="en-US" sz="1200" dirty="0"/>
              <a:t> Oklahoma has the highest mortality rate, while New Hampshire has the lowest.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Gender Rates</a:t>
            </a:r>
            <a:r>
              <a:rPr lang="en-US" sz="1200" dirty="0"/>
              <a:t>: Gender impact is equal.</a:t>
            </a:r>
            <a:endParaRPr lang="en-US" sz="1200" b="1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1" dirty="0"/>
              <a:t>Demographic Insights:</a:t>
            </a:r>
          </a:p>
          <a:p>
            <a:pPr marL="68580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200" dirty="0"/>
              <a:t>White, non-Hispanic shows consistently high mortality.</a:t>
            </a:r>
          </a:p>
          <a:p>
            <a:pPr marL="68580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200" dirty="0"/>
              <a:t>American Indian or Alaska Native has the lowest counts.</a:t>
            </a:r>
          </a:p>
          <a:p>
            <a:pPr marL="68580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200" dirty="0"/>
              <a:t>Hispanic counts vary, lower in stroke, higher in coronary heart disease.</a:t>
            </a:r>
          </a:p>
          <a:p>
            <a:pPr marL="685800" lvl="1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sz="1200" dirty="0"/>
              <a:t>Black, non-Hispanic shows high counts in stroke and heart failure.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80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Introduction to Chronic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Chronic diseases are long-lasting conditions with persistent effects.</a:t>
            </a:r>
          </a:p>
          <a:p>
            <a:pPr lvl="1"/>
            <a:r>
              <a:rPr dirty="0"/>
              <a:t>Major causes of death and disability in the U.S.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Importance of Chronic Disease Indicators</a:t>
            </a:r>
          </a:p>
          <a:p>
            <a:pPr lvl="1"/>
            <a:r>
              <a:rPr lang="en-US" dirty="0"/>
              <a:t>Help monitor and understand public health trends.</a:t>
            </a:r>
          </a:p>
          <a:p>
            <a:pPr lvl="1"/>
            <a:r>
              <a:rPr lang="en-US" dirty="0"/>
              <a:t>Inform policy-making, resource allocation, and prevention strategies.</a:t>
            </a:r>
          </a:p>
          <a:p>
            <a:pPr lvl="1"/>
            <a:r>
              <a:rPr lang="en-US" dirty="0"/>
              <a:t>Do factors such as demographics, gender, ethnicity, or race play a role?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C024-5025-7A46-76DC-BB3D392A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Cleanup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48A5B-A6EE-BE62-4355-AF880063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4"/>
            <a:ext cx="5440720" cy="31277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DBF4-6DC4-F85C-3555-CD24B709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31" y="1545020"/>
            <a:ext cx="4719144" cy="4025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Overview:  </a:t>
            </a:r>
            <a:r>
              <a:rPr lang="en-US" dirty="0"/>
              <a:t>Conducted several operations to clean a dataset containing over 250,000 records across 17 columns.</a:t>
            </a:r>
          </a:p>
          <a:p>
            <a:r>
              <a:rPr lang="en-US" b="1" dirty="0"/>
              <a:t>Handling Missing Data: </a:t>
            </a:r>
            <a:r>
              <a:rPr lang="en-US" dirty="0"/>
              <a:t>Removed rows with missing or blank values and renamed columns for better clarity.</a:t>
            </a:r>
          </a:p>
          <a:p>
            <a:r>
              <a:rPr lang="en-US" b="1" dirty="0"/>
              <a:t>Results: </a:t>
            </a:r>
            <a:r>
              <a:rPr lang="en-US" dirty="0"/>
              <a:t>After cleaning, the dataset was reduced to 158,419 records with 10 columns.</a:t>
            </a:r>
          </a:p>
        </p:txBody>
      </p:sp>
    </p:spTree>
    <p:extLst>
      <p:ext uri="{BB962C8B-B14F-4D97-AF65-F5344CB8AC3E}">
        <p14:creationId xmlns:p14="http://schemas.microsoft.com/office/powerpoint/2010/main" val="386800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Top 3</a:t>
            </a:r>
            <a:r>
              <a:rPr dirty="0"/>
              <a:t> Chronic Diseases in the U.S.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Cardiovascular Disease</a:t>
            </a:r>
            <a:r>
              <a:rPr lang="en-US" dirty="0"/>
              <a:t>: </a:t>
            </a:r>
            <a:r>
              <a:rPr lang="en-US"/>
              <a:t>29,000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Chronic Obstructive Pulmonary Disease: </a:t>
            </a:r>
            <a:r>
              <a:rPr lang="en-US"/>
              <a:t>21,000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Diabetes</a:t>
            </a:r>
            <a:r>
              <a:rPr lang="en-US" dirty="0"/>
              <a:t>: </a:t>
            </a:r>
            <a:r>
              <a:rPr lang="en-US"/>
              <a:t>20,000 cases</a:t>
            </a:r>
            <a:endParaRPr lang="en-US" b="1"/>
          </a:p>
        </p:txBody>
      </p:sp>
      <p:pic>
        <p:nvPicPr>
          <p:cNvPr id="5" name="Picture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C9CDA75F-BD7D-5F68-77DD-2F09D938A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014"/>
          <a:stretch/>
        </p:blipFill>
        <p:spPr>
          <a:xfrm>
            <a:off x="5654131" y="1493145"/>
            <a:ext cx="5400722" cy="30379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holding hands">
            <a:extLst>
              <a:ext uri="{FF2B5EF4-FFF2-40B4-BE49-F238E27FC236}">
                <a16:creationId xmlns:a16="http://schemas.microsoft.com/office/drawing/2014/main" id="{DA2CD46B-0027-4B51-AF62-12A41AD16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882" r="-1" b="184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sz="2700" dirty="0"/>
              <a:t>Prevalence of Cardiovascular Disease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dirty="0"/>
              <a:t>29,000 cases reported in the U.S.</a:t>
            </a:r>
            <a:endParaRPr lang="en-US" dirty="0"/>
          </a:p>
          <a:p>
            <a:r>
              <a:rPr lang="en-US" dirty="0"/>
              <a:t>Data was limited but showed Mortality factors due to CVD.</a:t>
            </a:r>
          </a:p>
          <a:p>
            <a:r>
              <a:rPr lang="en-US" dirty="0"/>
              <a:t>Compared Gender, Race/Ethnicity and Demographics as potential factors</a:t>
            </a:r>
            <a:endParaRPr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A883-E9CB-2A80-C507-AA08226E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Mortality Factors in CVD</a:t>
            </a:r>
          </a:p>
        </p:txBody>
      </p:sp>
      <p:pic>
        <p:nvPicPr>
          <p:cNvPr id="4" name="Content Placeholder 3" descr="A graph with orange lines&#10;&#10;Description automatically generated">
            <a:extLst>
              <a:ext uri="{FF2B5EF4-FFF2-40B4-BE49-F238E27FC236}">
                <a16:creationId xmlns:a16="http://schemas.microsoft.com/office/drawing/2014/main" id="{A4B83173-21B7-4599-E16D-431E1AC0C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226" y="2016124"/>
            <a:ext cx="4971545" cy="3728737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6A12223-7F6B-3A2A-76AE-B17A64F0E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535175"/>
              </p:ext>
            </p:extLst>
          </p:nvPr>
        </p:nvGraphicFramePr>
        <p:xfrm>
          <a:off x="1451579" y="2016124"/>
          <a:ext cx="4320079" cy="3728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03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Gender Comparison in Cardiovascular Disease Mortality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42FD61-B2DF-15AA-6D22-47FD98DFA6AE}"/>
              </a:ext>
            </a:extLst>
          </p:cNvPr>
          <p:cNvSpPr txBox="1"/>
          <p:nvPr/>
        </p:nvSpPr>
        <p:spPr>
          <a:xfrm>
            <a:off x="1451579" y="2015734"/>
            <a:ext cx="61957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500" b="1" dirty="0"/>
              <a:t>Observations</a:t>
            </a: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Consistency:  The counts for males and females in all categories are remarkably similar, suggesting uniform mortality rates across genders for these conditions.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Implications: Indicates that both genders are equally affected by cardiovascular diseases in terms of mortality.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500" b="1" dirty="0"/>
              <a:t>Conclusion:</a:t>
            </a: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Equal Impact: Cardiovascular diseases pose a similar mortality risk for both men and women, highlighting the importance of targeted prevention and treatment efforts for all populations.</a:t>
            </a:r>
          </a:p>
        </p:txBody>
      </p:sp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BE84DBE-4AC1-FF9A-B808-FF0BE74B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363" y="2035978"/>
            <a:ext cx="3443288" cy="3469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28AC827-DE41-4D3E-A58A-7459D979E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AFC93-AC5A-3240-5F47-FF41C7AC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1289304"/>
            <a:ext cx="3163122" cy="42793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Mortality Counts by Race/Ethnicity</a:t>
            </a:r>
            <a:endParaRPr lang="en-US" sz="30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AD7B33-B27E-4BD4-BE9C-A3698E43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0324" y="957031"/>
            <a:ext cx="6574529" cy="4943939"/>
            <a:chOff x="7807230" y="2012810"/>
            <a:chExt cx="3251252" cy="345986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1D039DC-5A65-400A-9CD6-F9725D1B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C3A47B2-ECD5-4DBE-A76C-FBFBFE12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197647C-4C56-4F84-ABC7-9E6F3E678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360" y="1292111"/>
            <a:ext cx="5934456" cy="4279392"/>
          </a:xfrm>
          <a:prstGeom prst="rect">
            <a:avLst/>
          </a:prstGeom>
          <a:solidFill>
            <a:schemeClr val="bg2"/>
          </a:solidFill>
          <a:ln w="3175" cap="sq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AF2F9D-3BD9-750F-A8F2-4732CD97C400}"/>
              </a:ext>
            </a:extLst>
          </p:cNvPr>
          <p:cNvSpPr txBox="1"/>
          <p:nvPr/>
        </p:nvSpPr>
        <p:spPr>
          <a:xfrm>
            <a:off x="5122091" y="1598346"/>
            <a:ext cx="5290143" cy="3642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Key Insights:</a:t>
            </a:r>
          </a:p>
          <a:p>
            <a:pPr marL="4000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White, non-Hispanic consistently shows high mortality counts across all categories.</a:t>
            </a:r>
          </a:p>
          <a:p>
            <a:pPr marL="4000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American Indian or Alaska Native has the lowest counts in most categories.</a:t>
            </a:r>
          </a:p>
          <a:p>
            <a:pPr marL="4000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Hispanic populations have varied counts, with notably lower counts in stroke and higher in coronary heart disease.</a:t>
            </a:r>
          </a:p>
          <a:p>
            <a:pPr marL="4000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Black, non-Hispanic shows significant counts, particularly in stroke and heart failure.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/>
              <a:t>Implications</a:t>
            </a:r>
            <a:r>
              <a:rPr lang="en-US" sz="1500" dirty="0"/>
              <a:t>: Identifying these disparities can help target public health interventions more effectively to the communities most at risk.</a:t>
            </a:r>
          </a:p>
        </p:txBody>
      </p:sp>
    </p:spTree>
    <p:extLst>
      <p:ext uri="{BB962C8B-B14F-4D97-AF65-F5344CB8AC3E}">
        <p14:creationId xmlns:p14="http://schemas.microsoft.com/office/powerpoint/2010/main" val="226013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8" name="Picture 317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2" name="Rectangle 321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EAFC93-AC5A-3240-5F47-FF41C7AC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06" y="147410"/>
            <a:ext cx="4448727" cy="817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u="sng" dirty="0"/>
              <a:t>Mortality Counts by Race/Ethnicity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AF2F9D-3BD9-750F-A8F2-4732CD97C400}"/>
              </a:ext>
            </a:extLst>
          </p:cNvPr>
          <p:cNvSpPr txBox="1"/>
          <p:nvPr/>
        </p:nvSpPr>
        <p:spPr>
          <a:xfrm>
            <a:off x="6192457" y="4254951"/>
            <a:ext cx="5650196" cy="12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4ECEF605-F7B7-ACC1-1550-B9F85CDDF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371" r="6424" b="-3"/>
          <a:stretch/>
        </p:blipFill>
        <p:spPr>
          <a:xfrm>
            <a:off x="5907024" y="140433"/>
            <a:ext cx="5347694" cy="268555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A5018250-6969-E2AB-9045-5826FE91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5" y="1137395"/>
            <a:ext cx="4995326" cy="4583209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77F0F2-2EDE-0680-D833-54A73EE70B48}"/>
              </a:ext>
            </a:extLst>
          </p:cNvPr>
          <p:cNvSpPr txBox="1"/>
          <p:nvPr/>
        </p:nvSpPr>
        <p:spPr>
          <a:xfrm>
            <a:off x="5767006" y="2804594"/>
            <a:ext cx="6075647" cy="286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Key Insights:</a:t>
            </a:r>
          </a:p>
          <a:p>
            <a:pPr marL="4000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White, non-Hispanic consistently shows high mortality counts across all categories.</a:t>
            </a:r>
          </a:p>
          <a:p>
            <a:pPr marL="4000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American Indian or Alaska Native has the lowest counts in most categories.</a:t>
            </a:r>
          </a:p>
          <a:p>
            <a:pPr marL="4000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Hispanic populations have varied counts, with notably lower counts in stroke and higher in coronary heart disease.</a:t>
            </a:r>
          </a:p>
          <a:p>
            <a:pPr marL="4000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Black, non-Hispanic shows significant counts, particularly in stroke and heart failure.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Implications</a:t>
            </a:r>
            <a:r>
              <a:rPr lang="en-US" sz="1400" dirty="0"/>
              <a:t>: Identifying these disparities can help target public health interventions more effectively to the communities most at risk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2193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2158</TotalTime>
  <Words>765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U.S. Chronic Disease Indicators</vt:lpstr>
      <vt:lpstr>Introduction to Chronic Diseases</vt:lpstr>
      <vt:lpstr>Data Cleanup in Python</vt:lpstr>
      <vt:lpstr>Top 3 Chronic Diseases in the U.S.</vt:lpstr>
      <vt:lpstr>Prevalence of Cardiovascular Disease</vt:lpstr>
      <vt:lpstr>Mortality Factors in CVD</vt:lpstr>
      <vt:lpstr>Gender Comparison in Cardiovascular Disease Mortality</vt:lpstr>
      <vt:lpstr>Mortality Counts by Race/Ethnicity</vt:lpstr>
      <vt:lpstr>Mortality Counts by Race/Ethnicity</vt:lpstr>
      <vt:lpstr>Top 10 States with Mortality from Cardiovascular Disease</vt:lpstr>
      <vt:lpstr>Bottom 4 States with Mortality from CVD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YARUQ HASSAN</dc:creator>
  <cp:lastModifiedBy>YARUQ HASSAN</cp:lastModifiedBy>
  <cp:revision>3</cp:revision>
  <dcterms:created xsi:type="dcterms:W3CDTF">2024-06-10T17:01:15Z</dcterms:created>
  <dcterms:modified xsi:type="dcterms:W3CDTF">2024-06-12T18:06:58Z</dcterms:modified>
</cp:coreProperties>
</file>