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  <p:sldId id="262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D4752B-4B83-4CBD-8F6F-3963872F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B491FA0-29E5-4800-8FD3-235EBF29D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CA75452-A7AD-40F7-B0C4-CFAFF267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39B7133-E1DA-49E5-A20D-3DC0466F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CBD47F1-31E6-42B2-933F-7DC8836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0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BDABC1-44B5-4F93-84EC-41C6EAD6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F29FDB8-4CE3-4EF8-8256-881AFDE3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A9E1BBC-83A8-4FB5-A98C-9B25147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4854A90-7C7F-44B4-AFA3-D5F9E2BD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F3F9F65-BC95-4E96-9399-50450D8C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018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A85CC04-24CD-4B9D-989A-15D914674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4D1B5B5-B4BB-4504-8A82-9B4BA407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61DF552-CED2-46BE-8387-433093B3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31BA71-8B71-4075-B885-7F5B5542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A2EC747-24B3-4F4E-9287-43B69EDE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0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AEDC95-67FC-4B03-8ACC-9656F4BA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6799042-9B99-4B9F-8622-6588F9BB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A10E2DB-6436-4AFF-9B5E-247CCC77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D151018-69BC-45C9-9CC7-5F430801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F39F4CC-D6DE-4A6C-A3C5-A3EC206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62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431C25-AEBA-4BE1-A8AC-70EBE27F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AEDF9A6-FB6F-4191-A286-7ACF1C90B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08A9C1E-E71C-4C29-AE0C-AD211FF5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8E01EAB-512A-43D3-9392-67D20B92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944954E-CA15-4017-822C-A00EBC85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34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DEB634-5AFC-45C4-AD12-C5358D7A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530FDEF-C5E9-4B0D-B55E-4DCABDED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1D9CC05-B4BF-4CC0-81FD-1B9E23C3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03817F4-E5A5-45A9-B30D-3BCC6497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D749F9E-1C53-4A33-B4D9-45F1186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54531172-DA79-44D6-81D0-CC09F74C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71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675F54-8B1B-41F3-961B-C1E9D7F3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BF2E314-FF0E-4B07-A475-D1EEA0BF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3CDCD58-9594-4D4F-9F46-293B61DC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076B8D46-E811-4B6C-8830-A6F602614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146F8F7-05D2-46A2-ADE7-67F42EA8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E3EB991-F59B-43C3-B198-F605F894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8535E33-8BAC-42A0-A173-7A385892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5C5C324-C9AA-4338-8142-897D597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27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413C6F-CFB1-440D-94E0-0F22B08B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6EEF7ED-F54D-43B5-BAA3-88B04872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52575DB-F052-44DE-9C5B-7A9C396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806963E-2254-4F0F-9BAF-D40E6865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51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ED7B21F-07DB-417E-9BFF-F4D5641E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0508AE8-564B-4B81-93A1-B39B0E03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C4CCE21-D485-498B-81F5-291F8A89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1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AC354D-8FE7-4735-A346-B1155EF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636428-0EB7-48E6-88C0-982E4CE9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2340636-3468-4441-A10C-044B6AF4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5B424CB-1230-4C80-8A76-8EE2C017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DB951D0-ACE8-4274-B14C-80EDF078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C5EC1FD-CC07-4EB9-B7B4-21777C2B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00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C70AA4-F19E-432B-8361-E6DB07BE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9D5857E-D3F6-4014-831F-84C72F304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786B9E7-D42E-4BAD-B2FE-FA854814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BAC6336-42B6-43D3-8D5C-162A112E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7D18C57-91D8-4B6A-81E4-BCA1F9E8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CF80A3C-FF67-4BE1-920A-6495D67A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3011E56-FC70-4236-A4FD-970A7EF7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77EDF23-770B-4B51-A598-7B18E19B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B574CAD-5B73-43E9-9EDC-A404B34F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E92C-5A84-432B-8323-0297EAD04173}" type="datetimeFigureOut">
              <a:rPr lang="es-CO" smtClean="0"/>
              <a:t>16/12/2020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407D5B3-9F67-4856-BD8B-E8D83F6A1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4E49F9E-6BEB-4842-BF26-92C54898D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87A9-BD08-47EA-B989-605B8DD28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6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20939" y="1489282"/>
            <a:ext cx="92760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s-CO" sz="28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Aplicativo </a:t>
            </a:r>
            <a:r>
              <a:rPr lang="es-CO" sz="2800" b="1" dirty="0">
                <a:latin typeface="Rockwell Condensed" panose="02060603050405020104" pitchFamily="18" charset="0"/>
                <a:cs typeface="Times New Roman" panose="02020603050405020304" pitchFamily="18" charset="0"/>
              </a:rPr>
              <a:t>web para la gestión de </a:t>
            </a:r>
            <a:r>
              <a:rPr lang="es-CO" sz="28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libro   digitales</a:t>
            </a:r>
            <a:endParaRPr lang="es-CO" sz="28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CO" sz="2800" b="1" dirty="0">
                <a:latin typeface="Rockwell Condensed" panose="02060603050405020104" pitchFamily="18" charset="0"/>
                <a:cs typeface="Times New Roman" panose="02020603050405020304" pitchFamily="18" charset="0"/>
              </a:rPr>
              <a:t> </a:t>
            </a:r>
            <a:r>
              <a:rPr lang="es-CO" sz="28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                  en </a:t>
            </a:r>
            <a:r>
              <a:rPr lang="es-CO" sz="2800" b="1" dirty="0">
                <a:latin typeface="Rockwell Condensed" panose="02060603050405020104" pitchFamily="18" charset="0"/>
                <a:cs typeface="Times New Roman" panose="02020603050405020304" pitchFamily="18" charset="0"/>
              </a:rPr>
              <a:t>la Universidad Popular del </a:t>
            </a:r>
            <a:r>
              <a:rPr lang="es-CO" sz="28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Cesar</a:t>
            </a:r>
            <a:endParaRPr lang="es-CO" sz="2800" dirty="0">
              <a:solidFill>
                <a:schemeClr val="bg1"/>
              </a:solidFill>
              <a:effectLst/>
              <a:latin typeface="Rockwell Condensed" panose="020606030504050201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9" y="2614774"/>
            <a:ext cx="11286490" cy="2781300"/>
          </a:xfrm>
          <a:prstGeom prst="rect">
            <a:avLst/>
          </a:prstGeom>
        </p:spPr>
      </p:pic>
      <p:pic>
        <p:nvPicPr>
          <p:cNvPr id="1028" name="Picture 4" descr="Libro libros, azul, ángulo, mueble png | Klipart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0" b="89905" l="1550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73" y="-183511"/>
            <a:ext cx="2055891" cy="19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2536393" y="6006451"/>
            <a:ext cx="334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latin typeface="Rockwell Condensed" panose="020606030504050201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Bryan Acuña – Johan Ramírez</a:t>
            </a:r>
            <a:endParaRPr lang="es-CO" sz="2000" dirty="0">
              <a:latin typeface="Rockwell Condensed" panose="020606030504050201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73087" y="563711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Alumnos</a:t>
            </a:r>
            <a:r>
              <a:rPr lang="es-C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C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12481" y="5867951"/>
            <a:ext cx="2254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      </a:t>
            </a:r>
            <a:r>
              <a:rPr lang="es-CO" sz="24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Docente</a:t>
            </a:r>
            <a:r>
              <a:rPr lang="es-CO" sz="20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s-CO" sz="2000" b="1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  Maribel Romero</a:t>
            </a:r>
            <a:endParaRPr lang="es-CO" sz="2000" b="1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 descr="Imagen que contiene alimentos, dibujo&#10;&#10;Descripción generada automáticamente">
            <a:extLst>
              <a:ext uri="{FF2B5EF4-FFF2-40B4-BE49-F238E27FC236}">
                <a16:creationId xmlns="" xmlns:a16="http://schemas.microsoft.com/office/drawing/2014/main" id="{22F2E05E-C25E-4D01-B47D-CEC014D30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7" y="116092"/>
            <a:ext cx="4807400" cy="11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48649" y="100550"/>
            <a:ext cx="64325" cy="66837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6301142" y="723653"/>
            <a:ext cx="466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>
                <a:latin typeface="Rockwell Condensed" panose="02060603050405020104" pitchFamily="18" charset="0"/>
              </a:rPr>
              <a:t>Repositorio de libros digitales </a:t>
            </a:r>
            <a:endParaRPr lang="es-CO" sz="2800" dirty="0">
              <a:latin typeface="Rockwell Condensed" panose="020606030504050201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842667" y="1871450"/>
            <a:ext cx="59492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>
                <a:latin typeface="Rockwell" panose="02060603020205020403" pitchFamily="18" charset="0"/>
              </a:rPr>
              <a:t> </a:t>
            </a:r>
            <a:r>
              <a:rPr lang="es-CO" sz="2000" dirty="0" smtClean="0">
                <a:latin typeface="Rockwell" panose="02060603020205020403" pitchFamily="18" charset="0"/>
              </a:rPr>
              <a:t>El </a:t>
            </a:r>
            <a:r>
              <a:rPr lang="es-CO" sz="2000" dirty="0">
                <a:latin typeface="Rockwell" panose="02060603020205020403" pitchFamily="18" charset="0"/>
              </a:rPr>
              <a:t>software</a:t>
            </a:r>
            <a:r>
              <a:rPr lang="es-CO" sz="2000" b="1" dirty="0">
                <a:latin typeface="Rockwell" panose="02060603020205020403" pitchFamily="18" charset="0"/>
              </a:rPr>
              <a:t> </a:t>
            </a:r>
            <a:r>
              <a:rPr lang="es-CO" sz="2000" dirty="0">
                <a:latin typeface="Rockwell" panose="02060603020205020403" pitchFamily="18" charset="0"/>
              </a:rPr>
              <a:t>Repositorio de libros digitales fue diseñado, </a:t>
            </a:r>
            <a:r>
              <a:rPr lang="es-CO" sz="2000" dirty="0" smtClean="0">
                <a:latin typeface="Rockwell" panose="02060603020205020403" pitchFamily="18" charset="0"/>
              </a:rPr>
              <a:t>para </a:t>
            </a:r>
            <a:r>
              <a:rPr lang="es-CO" sz="2000" dirty="0">
                <a:latin typeface="Rockwell" panose="02060603020205020403" pitchFamily="18" charset="0"/>
              </a:rPr>
              <a:t>optimizar el proceso de consulta, lectura o de descargar </a:t>
            </a:r>
            <a:r>
              <a:rPr lang="es-CO" sz="2000" dirty="0" smtClean="0">
                <a:latin typeface="Rockwell" panose="02060603020205020403" pitchFamily="18" charset="0"/>
              </a:rPr>
              <a:t>de </a:t>
            </a:r>
            <a:r>
              <a:rPr lang="es-CO" sz="2000" dirty="0">
                <a:latin typeface="Rockwell" panose="02060603020205020403" pitchFamily="18" charset="0"/>
              </a:rPr>
              <a:t>libros por los estudiantes de la Universidad Popular del Cesar de </a:t>
            </a:r>
            <a:r>
              <a:rPr lang="es-CO" sz="2000" dirty="0" smtClean="0">
                <a:latin typeface="Rockwell" panose="02060603020205020403" pitchFamily="18" charset="0"/>
              </a:rPr>
              <a:t>todas </a:t>
            </a:r>
            <a:r>
              <a:rPr lang="es-CO" sz="2000" dirty="0">
                <a:latin typeface="Rockwell" panose="02060603020205020403" pitchFamily="18" charset="0"/>
              </a:rPr>
              <a:t>las carreras</a:t>
            </a:r>
            <a:r>
              <a:rPr lang="es-CO" dirty="0">
                <a:latin typeface="Rockwell" panose="02060603020205020403" pitchFamily="18" charset="0"/>
              </a:rPr>
              <a:t>.</a:t>
            </a:r>
          </a:p>
          <a:p>
            <a:endParaRPr lang="es-CO" dirty="0"/>
          </a:p>
        </p:txBody>
      </p:sp>
      <p:pic>
        <p:nvPicPr>
          <p:cNvPr id="2050" name="Picture 2" descr="UPC: 17-nov-20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" y="100550"/>
            <a:ext cx="4942399" cy="29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dad y su estructura: universidad popular del ces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" y="3027306"/>
            <a:ext cx="4942399" cy="35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42667" y="3779665"/>
            <a:ext cx="59492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>
                <a:latin typeface="Rockwell" panose="02060603020205020403" pitchFamily="18" charset="0"/>
              </a:rPr>
              <a:t>Para la realización de este software fue necesario conocer  cada detalle y funcionamiento de la biblioteca, pero también las necesidades de los estudiantes que día a día hacen uso de este lugar, para realizar sus  ensayos, trabajos, etc. </a:t>
            </a:r>
            <a:r>
              <a:rPr lang="es-CO" sz="2000" dirty="0">
                <a:latin typeface="Rockwell" panose="02060603020205020403" pitchFamily="18" charset="0"/>
              </a:rPr>
              <a:t>A</a:t>
            </a:r>
            <a:r>
              <a:rPr lang="es-CO" sz="2000" dirty="0" smtClean="0">
                <a:latin typeface="Rockwell" panose="02060603020205020403" pitchFamily="18" charset="0"/>
              </a:rPr>
              <a:t> través de las investigaciones realizadas dentro de ella</a:t>
            </a:r>
            <a:r>
              <a:rPr lang="es-CO" dirty="0" smtClean="0">
                <a:latin typeface="Rockwell" panose="02060603020205020403" pitchFamily="18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59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flipH="1" flipV="1">
            <a:off x="0" y="2555575"/>
            <a:ext cx="12060622" cy="788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315310" y="740979"/>
            <a:ext cx="3337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ckwell Condensed" panose="02060603050405020104" pitchFamily="18" charset="0"/>
              </a:rPr>
              <a:t>Etapa de pruebas :</a:t>
            </a:r>
            <a:endParaRPr lang="es-CO" sz="4000" dirty="0">
              <a:latin typeface="Rockwell Condensed" panose="020606030504050201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85261" y="494437"/>
            <a:ext cx="78753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000" dirty="0">
                <a:latin typeface="Rockwell" panose="02060603020205020403" pitchFamily="18" charset="0"/>
              </a:rPr>
              <a:t>Estas pruebas de software se encargan de  </a:t>
            </a:r>
            <a:r>
              <a:rPr lang="es-MX" sz="2000" dirty="0" smtClean="0">
                <a:latin typeface="Rockwell" panose="02060603020205020403" pitchFamily="18" charset="0"/>
              </a:rPr>
              <a:t>revisar el</a:t>
            </a:r>
          </a:p>
          <a:p>
            <a:pPr algn="just"/>
            <a:r>
              <a:rPr lang="es-MX" sz="2000" dirty="0" smtClean="0">
                <a:latin typeface="Rockwell" panose="02060603020205020403" pitchFamily="18" charset="0"/>
              </a:rPr>
              <a:t> </a:t>
            </a:r>
            <a:r>
              <a:rPr lang="es-MX" sz="2000" dirty="0">
                <a:latin typeface="Rockwell" panose="02060603020205020403" pitchFamily="18" charset="0"/>
              </a:rPr>
              <a:t>comportamiento del programa en un grupo de casos de prueba, </a:t>
            </a:r>
            <a:endParaRPr lang="es-MX" sz="2000" dirty="0" smtClean="0">
              <a:latin typeface="Rockwell" panose="02060603020205020403" pitchFamily="18" charset="0"/>
            </a:endParaRPr>
          </a:p>
          <a:p>
            <a:pPr algn="just"/>
            <a:r>
              <a:rPr lang="es-MX" sz="2000" dirty="0" smtClean="0">
                <a:latin typeface="Rockwell" panose="02060603020205020403" pitchFamily="18" charset="0"/>
              </a:rPr>
              <a:t>que </a:t>
            </a:r>
            <a:r>
              <a:rPr lang="es-MX" sz="2000" dirty="0">
                <a:latin typeface="Rockwell" panose="02060603020205020403" pitchFamily="18" charset="0"/>
              </a:rPr>
              <a:t>se seleccionan en contra de su comportamiento esperado.</a:t>
            </a:r>
            <a:endParaRPr lang="es-CO" sz="2000" dirty="0">
              <a:latin typeface="Rockwell" panose="02060603020205020403" pitchFamily="18" charset="0"/>
            </a:endParaRPr>
          </a:p>
          <a:p>
            <a:endParaRPr lang="es-CO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26123" y="3110492"/>
            <a:ext cx="4276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latin typeface="Rockwell Condensed" panose="02060603050405020104" pitchFamily="18" charset="0"/>
              </a:rPr>
              <a:t> </a:t>
            </a:r>
            <a:r>
              <a:rPr lang="es-CO" sz="4000" dirty="0" smtClean="0">
                <a:latin typeface="Rockwell Condensed" panose="02060603050405020104" pitchFamily="18" charset="0"/>
              </a:rPr>
              <a:t>Objetivo de las pruebas</a:t>
            </a:r>
            <a:endParaRPr lang="es-CO" sz="4000" dirty="0">
              <a:latin typeface="Rockwell Condensed" panose="020606030504050201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4496" y="4020206"/>
            <a:ext cx="11430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Rockwell" panose="02060603020205020403" pitchFamily="18" charset="0"/>
              </a:rPr>
              <a:t>Encontrar la mayor cantidad de fallos posibles en el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Rockwell" panose="02060603020205020403" pitchFamily="18" charset="0"/>
              </a:rPr>
              <a:t>Definir los datos validos e inválidos para realizar las pruebas.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Rockwell" panose="02060603020205020403" pitchFamily="18" charset="0"/>
              </a:rPr>
              <a:t>Evaluar los resultados y realizar un análisis de calidad del aplicativo según los fallos encontrados.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000" dirty="0" smtClean="0">
                <a:latin typeface="Rockwell" panose="02060603020205020403" pitchFamily="18" charset="0"/>
              </a:rPr>
              <a:t>Realizar casos de prueba aplicando diferentes técnicas para detectar fallos en el software</a:t>
            </a:r>
            <a:endParaRPr lang="es-CO" sz="2000" dirty="0">
              <a:latin typeface="Rockwell" panose="02060603020205020403" pitchFamily="18" charset="0"/>
            </a:endParaRPr>
          </a:p>
        </p:txBody>
      </p:sp>
      <p:sp>
        <p:nvSpPr>
          <p:cNvPr id="10" name="Medio marco 9">
            <a:extLst>
              <a:ext uri="{FF2B5EF4-FFF2-40B4-BE49-F238E27FC236}">
                <a16:creationId xmlns="" xmlns:a16="http://schemas.microsoft.com/office/drawing/2014/main" id="{96140F58-AB8E-4331-A8E3-64D647CD1395}"/>
              </a:ext>
            </a:extLst>
          </p:cNvPr>
          <p:cNvSpPr/>
          <p:nvPr/>
        </p:nvSpPr>
        <p:spPr>
          <a:xfrm rot="10800000">
            <a:off x="11074002" y="5356185"/>
            <a:ext cx="493354" cy="370077"/>
          </a:xfrm>
          <a:prstGeom prst="half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098" name="Picture 2" descr="OBJETIVOS - Regiones Naturales de Colomb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28" y="2006287"/>
            <a:ext cx="3012251" cy="26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32465" y="330846"/>
            <a:ext cx="2909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>
                <a:latin typeface="Rockwell Condensed" panose="02060603050405020104" pitchFamily="18" charset="0"/>
              </a:rPr>
              <a:t>Casos de prueba</a:t>
            </a:r>
          </a:p>
          <a:p>
            <a:r>
              <a:rPr lang="es-CO" sz="4000" dirty="0" smtClean="0">
                <a:latin typeface="Rockwell Condensed" panose="02060603050405020104" pitchFamily="18" charset="0"/>
              </a:rPr>
              <a:t> del software </a:t>
            </a:r>
            <a:endParaRPr lang="es-CO" sz="4000" dirty="0">
              <a:latin typeface="Rockwell Condensed" panose="020606030504050201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936518" y="86477"/>
            <a:ext cx="64325" cy="66837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firmar, calle, señal, dibujo&#10;&#10;Descripción generada automáticamente">
            <a:extLst>
              <a:ext uri="{FF2B5EF4-FFF2-40B4-BE49-F238E27FC236}">
                <a16:creationId xmlns="" xmlns:a16="http://schemas.microsoft.com/office/drawing/2014/main" id="{384910E8-CB6D-4C7B-946A-E9F7EA912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86" y="4989394"/>
            <a:ext cx="1255154" cy="125515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25831" y="2067334"/>
            <a:ext cx="5710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>
                <a:latin typeface="Rockwell" panose="02060603020205020403" pitchFamily="18" charset="0"/>
              </a:rPr>
              <a:t>Para este tipo de pruebas  se evalúa que los datos que llegan de una aplicación cliente coincidan con los que el servidor o el  lenguaje espera</a:t>
            </a:r>
            <a:endParaRPr lang="es-CO" sz="2000" dirty="0">
              <a:latin typeface="Rockwell" panose="02060603020205020403" pitchFamily="18" charset="0"/>
            </a:endParaRPr>
          </a:p>
        </p:txBody>
      </p:sp>
      <p:pic>
        <p:nvPicPr>
          <p:cNvPr id="12" name="Imagen 11" descr="Imagen que contiene baloncesto&#10;&#10;Descripción generada automáticamente">
            <a:extLst>
              <a:ext uri="{FF2B5EF4-FFF2-40B4-BE49-F238E27FC236}">
                <a16:creationId xmlns="" xmlns:a16="http://schemas.microsoft.com/office/drawing/2014/main" id="{8D03DD9A-8453-476F-A49E-4E391F97B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1" y="5176639"/>
            <a:ext cx="1603505" cy="1301395"/>
          </a:xfrm>
          <a:prstGeom prst="rect">
            <a:avLst/>
          </a:prstGeom>
        </p:spPr>
      </p:pic>
      <p:pic>
        <p:nvPicPr>
          <p:cNvPr id="5130" name="Picture 10" descr="Microsoft Visual Studio - Wikipedia, la enciclopedia lib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4146" y="3889551"/>
            <a:ext cx="1268667" cy="12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7315114" y="287038"/>
            <a:ext cx="3859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dirty="0" smtClean="0">
                <a:latin typeface="Rockwell Condensed" panose="02060603050405020104" pitchFamily="18" charset="0"/>
              </a:rPr>
              <a:t>Ejecución de pruebas </a:t>
            </a:r>
          </a:p>
          <a:p>
            <a:pPr algn="ctr"/>
            <a:r>
              <a:rPr lang="es-CO" sz="4000" dirty="0" smtClean="0">
                <a:latin typeface="Rockwell Condensed" panose="02060603050405020104" pitchFamily="18" charset="0"/>
              </a:rPr>
              <a:t>Unitarias</a:t>
            </a:r>
            <a:endParaRPr lang="es-CO" sz="4000" dirty="0">
              <a:latin typeface="Rockwell Condensed" panose="020606030504050201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97814" y="1742048"/>
            <a:ext cx="58941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Rockwell" panose="02060603020205020403" pitchFamily="18" charset="0"/>
              </a:rPr>
              <a:t>Para la ejecución de estas </a:t>
            </a:r>
            <a:r>
              <a:rPr lang="es-MX" sz="2000" dirty="0" smtClean="0">
                <a:latin typeface="Rockwell" panose="02060603020205020403" pitchFamily="18" charset="0"/>
              </a:rPr>
              <a:t>pruebas, el framework</a:t>
            </a:r>
          </a:p>
          <a:p>
            <a:pPr algn="just"/>
            <a:r>
              <a:rPr lang="es-CO" dirty="0" smtClean="0">
                <a:latin typeface="Rockwell" panose="02060603020205020403" pitchFamily="18" charset="0"/>
              </a:rPr>
              <a:t>Angular trae integrado su aparto de pruebas unitarias, por cada modulo o componente que se va creando en el proyecto  principal tiene su espacio para la realización de  pruebas</a:t>
            </a:r>
            <a:endParaRPr lang="es-CO" dirty="0">
              <a:latin typeface="Rockwell" panose="02060603020205020403" pitchFamily="18" charset="0"/>
            </a:endParaRPr>
          </a:p>
        </p:txBody>
      </p:sp>
      <p:pic>
        <p:nvPicPr>
          <p:cNvPr id="24" name="Imagen 23" descr="Imagen que contiene firmar, exterior, parada, rojo&#10;&#10;Descripción generada automáticamente">
            <a:extLst>
              <a:ext uri="{FF2B5EF4-FFF2-40B4-BE49-F238E27FC236}">
                <a16:creationId xmlns="" xmlns:a16="http://schemas.microsoft.com/office/drawing/2014/main" id="{08870718-5C8C-42CC-B2B3-C2E6F80A7D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57" y="3762795"/>
            <a:ext cx="3004495" cy="30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347844" y="186336"/>
            <a:ext cx="756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Rockwell Condensed" panose="02060603050405020104" pitchFamily="18" charset="0"/>
              </a:rPr>
              <a:t>PRUEBA DEL MODULO REGISTRAR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30917" y="1015422"/>
            <a:ext cx="86430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Rockwell" panose="02060603020205020403" pitchFamily="18" charset="0"/>
              </a:rPr>
              <a:t>En esta parte evaluamos que la </a:t>
            </a:r>
            <a:r>
              <a:rPr lang="es-MX" sz="2000" dirty="0">
                <a:latin typeface="Rockwell" panose="02060603020205020403" pitchFamily="18" charset="0"/>
              </a:rPr>
              <a:t>información que </a:t>
            </a:r>
            <a:r>
              <a:rPr lang="es-MX" sz="2000" dirty="0" smtClean="0">
                <a:latin typeface="Rockwell" panose="02060603020205020403" pitchFamily="18" charset="0"/>
              </a:rPr>
              <a:t>llega </a:t>
            </a:r>
            <a:r>
              <a:rPr lang="es-MX" sz="2000" dirty="0">
                <a:latin typeface="Rockwell" panose="02060603020205020403" pitchFamily="18" charset="0"/>
              </a:rPr>
              <a:t>desde la aplicación </a:t>
            </a:r>
            <a:r>
              <a:rPr lang="es-MX" sz="2000" dirty="0" smtClean="0">
                <a:latin typeface="Rockwell" panose="02060603020205020403" pitchFamily="18" charset="0"/>
              </a:rPr>
              <a:t>para registrar  el usuario, </a:t>
            </a:r>
            <a:r>
              <a:rPr lang="es-MX" sz="2000" dirty="0">
                <a:latin typeface="Rockwell" panose="02060603020205020403" pitchFamily="18" charset="0"/>
              </a:rPr>
              <a:t>coincida con lo que  </a:t>
            </a:r>
            <a:r>
              <a:rPr lang="es-MX" sz="2000" dirty="0" smtClean="0">
                <a:latin typeface="Rockwell" panose="02060603020205020403" pitchFamily="18" charset="0"/>
              </a:rPr>
              <a:t>espera </a:t>
            </a:r>
            <a:r>
              <a:rPr lang="es-MX" sz="2000" dirty="0">
                <a:latin typeface="Rockwell" panose="02060603020205020403" pitchFamily="18" charset="0"/>
              </a:rPr>
              <a:t>el </a:t>
            </a:r>
            <a:r>
              <a:rPr lang="es-MX" sz="2000" dirty="0" smtClean="0">
                <a:latin typeface="Rockwell" panose="02060603020205020403" pitchFamily="18" charset="0"/>
              </a:rPr>
              <a:t>servidor para ser agregado.</a:t>
            </a:r>
            <a:endParaRPr lang="es-CO" sz="2000" dirty="0">
              <a:latin typeface="Rockwell" panose="02060603020205020403" pitchFamily="18" charset="0"/>
            </a:endParaRP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7" y="3098192"/>
            <a:ext cx="4970454" cy="25760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09" y="2168040"/>
            <a:ext cx="4588001" cy="2576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68" y="4830164"/>
            <a:ext cx="4545841" cy="16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13197" y="644825"/>
            <a:ext cx="3802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latin typeface="Rockwell Condensed" panose="02060603050405020104" pitchFamily="18" charset="0"/>
              </a:rPr>
              <a:t>EJECUCIÓN DE PRUEBAS </a:t>
            </a:r>
          </a:p>
          <a:p>
            <a:pPr algn="ctr"/>
            <a:r>
              <a:rPr lang="es-CO" sz="2800" b="1" dirty="0" smtClean="0">
                <a:latin typeface="Rockwell Condensed" panose="02060603050405020104" pitchFamily="18" charset="0"/>
              </a:rPr>
              <a:t>DE INTEGRACION</a:t>
            </a:r>
            <a:endParaRPr lang="es-CO" sz="2800" dirty="0">
              <a:latin typeface="Rockwell Condensed" panose="020606030504050201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122114" y="0"/>
            <a:ext cx="64325" cy="66837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AutoShape 2" descr="blob:https://web.whatsapp.com/2e177caf-fd45-42b6-8d96-f2dd0431d7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57" y="160338"/>
            <a:ext cx="6577193" cy="65802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60375" y="2131952"/>
            <a:ext cx="44458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Rockwell" panose="02060603020205020403" pitchFamily="18" charset="0"/>
              </a:rPr>
              <a:t>  A través de estas pruebas </a:t>
            </a:r>
            <a:r>
              <a:rPr lang="es-MX" sz="2000" dirty="0">
                <a:latin typeface="Rockwell" panose="02060603020205020403" pitchFamily="18" charset="0"/>
              </a:rPr>
              <a:t>integrales o pruebas de integración </a:t>
            </a:r>
            <a:r>
              <a:rPr lang="es-MX" sz="2000" dirty="0" smtClean="0">
                <a:latin typeface="Rockwell" panose="02060603020205020403" pitchFamily="18" charset="0"/>
              </a:rPr>
              <a:t>nos damos cuenta si los componentes individuales </a:t>
            </a:r>
            <a:r>
              <a:rPr lang="es-MX" sz="2000" dirty="0">
                <a:latin typeface="Rockwell" panose="02060603020205020403" pitchFamily="18" charset="0"/>
              </a:rPr>
              <a:t>funcionan juntos correctamente probándolos en </a:t>
            </a:r>
            <a:r>
              <a:rPr lang="es-MX" sz="2000" dirty="0" smtClean="0">
                <a:latin typeface="Rockwell" panose="02060603020205020403" pitchFamily="18" charset="0"/>
              </a:rPr>
              <a:t>grupo, pero primero se tuvieron haber aprobado las pruebas unitarias.</a:t>
            </a:r>
            <a:endParaRPr lang="es-CO" sz="2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1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946084" y="93601"/>
            <a:ext cx="366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 smtClean="0">
                <a:latin typeface="Rockwell Condensed" panose="02060603050405020104" pitchFamily="18" charset="0"/>
              </a:rPr>
              <a:t>CALIDAD DE SOFTWARE</a:t>
            </a:r>
            <a:endParaRPr lang="es-CO" sz="2800" dirty="0">
              <a:latin typeface="Rockwell Condensed" panose="020606030504050201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19810" y="714362"/>
            <a:ext cx="95147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Rockwell" panose="02060603020205020403" pitchFamily="18" charset="0"/>
              </a:rPr>
              <a:t>Según los estándares que presenta del modelo ISO 25000, se utilizó como herramienta para verificar la calidad del producto software el aplicativo Sonarqube 6.7.7 + JDK 8, el cual sirve para examinar de manera precisa las posibles vulnerabilidades y fallos que tenga el software, facilitándonos los resultados de las </a:t>
            </a:r>
            <a:r>
              <a:rPr lang="es-CO" sz="2000" dirty="0">
                <a:latin typeface="Rockwell" panose="02060603020205020403" pitchFamily="18" charset="0"/>
              </a:rPr>
              <a:t>medidas del producto</a:t>
            </a:r>
            <a:r>
              <a:rPr lang="es-MX" sz="2000" dirty="0">
                <a:latin typeface="Rockwell" panose="02060603020205020403" pitchFamily="18" charset="0"/>
              </a:rPr>
              <a:t> </a:t>
            </a:r>
            <a:endParaRPr lang="es-CO" sz="2000" dirty="0">
              <a:latin typeface="Rockwell" panose="02060603020205020403" pitchFamily="18" charset="0"/>
            </a:endParaRP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41" y="2590642"/>
            <a:ext cx="7611762" cy="39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9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74" y="1023711"/>
            <a:ext cx="7330819" cy="44969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78482" y="377380"/>
            <a:ext cx="452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b="1" dirty="0" smtClean="0">
                <a:latin typeface="Rockwell Condensed" panose="02060603050405020104" pitchFamily="18" charset="0"/>
              </a:rPr>
              <a:t>GRAFICAS DE MEDIDAS</a:t>
            </a:r>
            <a:endParaRPr lang="es-CO" sz="3600" dirty="0">
              <a:latin typeface="Rockwell Condensed" panose="020606030504050201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16195" y="5964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508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no De Hombre De Negocios La Celebración De Escritura Con Marcador Rojo  Sobre Transparente Borrar La Junta, Concepto De Negocio Fotos, Retratos,  Imágenes Y Fotografía De Archivo Libres De Derecho. Image 7787893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1" y="66489"/>
            <a:ext cx="10219764" cy="68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82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395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Rockwell Condensed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Eduardo Quiroz Lpez</dc:creator>
  <cp:lastModifiedBy>WillYer</cp:lastModifiedBy>
  <cp:revision>41</cp:revision>
  <dcterms:created xsi:type="dcterms:W3CDTF">2020-04-21T17:48:51Z</dcterms:created>
  <dcterms:modified xsi:type="dcterms:W3CDTF">2020-12-17T00:28:24Z</dcterms:modified>
</cp:coreProperties>
</file>