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70" r:id="rId14"/>
    <p:sldId id="269" r:id="rId15"/>
    <p:sldId id="272"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DA6EA7-1F77-43EB-9649-6B6F71A0D899}" v="1611" dt="2023-08-13T05:15:28.8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8/12/2023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8/12/2023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8/12/2023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8/12/2023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cs typeface="Calibri Light"/>
              </a:rPr>
              <a:t>Tom Ferko</a:t>
            </a:r>
            <a:br>
              <a:rPr lang="en-US" dirty="0">
                <a:cs typeface="Calibri Light"/>
              </a:rPr>
            </a:br>
            <a:r>
              <a:rPr lang="en-US" dirty="0">
                <a:cs typeface="Calibri Light"/>
              </a:rPr>
              <a:t>DSC 530 </a:t>
            </a:r>
            <a:br>
              <a:rPr lang="en-US" dirty="0">
                <a:cs typeface="Calibri Light"/>
              </a:rPr>
            </a:br>
            <a:r>
              <a:rPr lang="en-US" dirty="0">
                <a:cs typeface="Calibri Light"/>
              </a:rPr>
              <a:t>Final Project</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E4E84-71AD-30C3-FED8-8C9478946B07}"/>
              </a:ext>
            </a:extLst>
          </p:cNvPr>
          <p:cNvSpPr>
            <a:spLocks noGrp="1"/>
          </p:cNvSpPr>
          <p:nvPr>
            <p:ph type="title"/>
          </p:nvPr>
        </p:nvSpPr>
        <p:spPr/>
        <p:txBody>
          <a:bodyPr/>
          <a:lstStyle/>
          <a:p>
            <a:r>
              <a:rPr lang="en-US" dirty="0">
                <a:cs typeface="Calibri Light"/>
              </a:rPr>
              <a:t>Comparing houses to non-houses</a:t>
            </a:r>
            <a:endParaRPr lang="en-US" dirty="0"/>
          </a:p>
        </p:txBody>
      </p:sp>
      <p:sp>
        <p:nvSpPr>
          <p:cNvPr id="3" name="Content Placeholder 2">
            <a:extLst>
              <a:ext uri="{FF2B5EF4-FFF2-40B4-BE49-F238E27FC236}">
                <a16:creationId xmlns:a16="http://schemas.microsoft.com/office/drawing/2014/main" id="{E9A70316-F024-1D4D-201D-A63B23B54F46}"/>
              </a:ext>
            </a:extLst>
          </p:cNvPr>
          <p:cNvSpPr>
            <a:spLocks noGrp="1"/>
          </p:cNvSpPr>
          <p:nvPr>
            <p:ph idx="1"/>
          </p:nvPr>
        </p:nvSpPr>
        <p:spPr/>
        <p:txBody>
          <a:bodyPr vert="horz" lIns="91440" tIns="45720" rIns="91440" bIns="45720" rtlCol="0" anchor="t">
            <a:normAutofit/>
          </a:bodyPr>
          <a:lstStyle/>
          <a:p>
            <a:r>
              <a:rPr lang="en-US" dirty="0">
                <a:cs typeface="Calibri"/>
              </a:rPr>
              <a:t>In the data the </a:t>
            </a:r>
            <a:r>
              <a:rPr lang="en-US" dirty="0" err="1">
                <a:cs typeface="Calibri"/>
              </a:rPr>
              <a:t>acre_lot</a:t>
            </a:r>
            <a:r>
              <a:rPr lang="en-US" dirty="0">
                <a:cs typeface="Calibri"/>
              </a:rPr>
              <a:t> being blank was a signifier of a condo, or high rise home that did not specifically own the land it was on. This turned out to be an interesting place for deeper analysis</a:t>
            </a:r>
          </a:p>
          <a:p>
            <a:endParaRPr lang="en-US" dirty="0">
              <a:cs typeface="Calibri"/>
            </a:endParaRPr>
          </a:p>
        </p:txBody>
      </p:sp>
      <p:pic>
        <p:nvPicPr>
          <p:cNvPr id="4" name="Picture 3" descr="A comparison of a number of rooms&#10;&#10;Description automatically generated">
            <a:extLst>
              <a:ext uri="{FF2B5EF4-FFF2-40B4-BE49-F238E27FC236}">
                <a16:creationId xmlns:a16="http://schemas.microsoft.com/office/drawing/2014/main" id="{125D85E4-7F8D-CC59-2FE8-A66BA94CA9DB}"/>
              </a:ext>
            </a:extLst>
          </p:cNvPr>
          <p:cNvPicPr>
            <a:picLocks noChangeAspect="1"/>
          </p:cNvPicPr>
          <p:nvPr/>
        </p:nvPicPr>
        <p:blipFill>
          <a:blip r:embed="rId2"/>
          <a:stretch>
            <a:fillRect/>
          </a:stretch>
        </p:blipFill>
        <p:spPr>
          <a:xfrm>
            <a:off x="6272212" y="3998548"/>
            <a:ext cx="5481637" cy="2718530"/>
          </a:xfrm>
          <a:prstGeom prst="rect">
            <a:avLst/>
          </a:prstGeom>
        </p:spPr>
      </p:pic>
      <p:sp>
        <p:nvSpPr>
          <p:cNvPr id="5" name="TextBox 4">
            <a:extLst>
              <a:ext uri="{FF2B5EF4-FFF2-40B4-BE49-F238E27FC236}">
                <a16:creationId xmlns:a16="http://schemas.microsoft.com/office/drawing/2014/main" id="{93E50313-68B4-C1E8-FA73-095E4C1AA647}"/>
              </a:ext>
            </a:extLst>
          </p:cNvPr>
          <p:cNvSpPr txBox="1"/>
          <p:nvPr/>
        </p:nvSpPr>
        <p:spPr>
          <a:xfrm>
            <a:off x="767952" y="3321843"/>
            <a:ext cx="5214937"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cs typeface="Calibri" panose="020F0502020204030204"/>
              </a:rPr>
              <a:t>Here we can see the difference in number of bedrooms between houses and non-houses</a:t>
            </a:r>
          </a:p>
          <a:p>
            <a:pPr marL="285750" indent="-285750">
              <a:buFont typeface="Arial"/>
              <a:buChar char="•"/>
            </a:pPr>
            <a:r>
              <a:rPr lang="en-US" dirty="0">
                <a:cs typeface="Calibri" panose="020F0502020204030204"/>
              </a:rPr>
              <a:t>As one would expect the non-houses tend to skew smaller with over 50% of the sample at 2 bedrooms while about 40% of the house sample has 3 bedrooms</a:t>
            </a:r>
          </a:p>
        </p:txBody>
      </p:sp>
    </p:spTree>
    <p:extLst>
      <p:ext uri="{BB962C8B-B14F-4D97-AF65-F5344CB8AC3E}">
        <p14:creationId xmlns:p14="http://schemas.microsoft.com/office/powerpoint/2010/main" val="3882948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85C825-F9F0-C4FF-960C-0AD93C935298}"/>
              </a:ext>
            </a:extLst>
          </p:cNvPr>
          <p:cNvSpPr>
            <a:spLocks noGrp="1"/>
          </p:cNvSpPr>
          <p:nvPr>
            <p:ph type="title"/>
          </p:nvPr>
        </p:nvSpPr>
        <p:spPr>
          <a:xfrm>
            <a:off x="630936" y="639520"/>
            <a:ext cx="3429000" cy="1719072"/>
          </a:xfrm>
        </p:spPr>
        <p:txBody>
          <a:bodyPr anchor="b">
            <a:normAutofit/>
          </a:bodyPr>
          <a:lstStyle/>
          <a:p>
            <a:r>
              <a:rPr lang="en-US" sz="5400" dirty="0">
                <a:cs typeface="Calibri Light"/>
              </a:rPr>
              <a:t>House Size CDF</a:t>
            </a:r>
            <a:endParaRPr lang="en-US" sz="5400" dirty="0"/>
          </a:p>
        </p:txBody>
      </p:sp>
      <p:sp>
        <p:nvSpPr>
          <p:cNvPr id="20"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86A0C910-5A3D-DC50-6DFB-7112CAC4C91A}"/>
              </a:ext>
            </a:extLst>
          </p:cNvPr>
          <p:cNvSpPr>
            <a:spLocks noGrp="1"/>
          </p:cNvSpPr>
          <p:nvPr>
            <p:ph idx="1"/>
          </p:nvPr>
        </p:nvSpPr>
        <p:spPr>
          <a:xfrm>
            <a:off x="630936" y="2807208"/>
            <a:ext cx="3429000" cy="3410712"/>
          </a:xfrm>
        </p:spPr>
        <p:txBody>
          <a:bodyPr anchor="t">
            <a:normAutofit/>
          </a:bodyPr>
          <a:lstStyle/>
          <a:p>
            <a:r>
              <a:rPr lang="en-US" sz="2200" dirty="0">
                <a:cs typeface="Calibri"/>
              </a:rPr>
              <a:t>A CDF representation of house sizes gives an idea of the overall percentage of the size of home</a:t>
            </a:r>
          </a:p>
          <a:p>
            <a:r>
              <a:rPr lang="en-US" sz="2200" dirty="0">
                <a:cs typeface="Calibri"/>
              </a:rPr>
              <a:t>About 60% of the sample have a size of 2k </a:t>
            </a:r>
            <a:r>
              <a:rPr lang="en-US" sz="2200" dirty="0" err="1">
                <a:cs typeface="Calibri"/>
              </a:rPr>
              <a:t>sqft</a:t>
            </a:r>
            <a:r>
              <a:rPr lang="en-US" sz="2200" dirty="0">
                <a:cs typeface="Calibri"/>
              </a:rPr>
              <a:t> or smaller</a:t>
            </a:r>
          </a:p>
          <a:p>
            <a:r>
              <a:rPr lang="en-US" sz="2200" dirty="0">
                <a:cs typeface="Calibri"/>
              </a:rPr>
              <a:t>And the 90th percentile is for 4k or higher</a:t>
            </a:r>
          </a:p>
        </p:txBody>
      </p:sp>
      <p:pic>
        <p:nvPicPr>
          <p:cNvPr id="3" name="Picture 2" descr="A graph of a house size&#10;&#10;Description automatically generated">
            <a:extLst>
              <a:ext uri="{FF2B5EF4-FFF2-40B4-BE49-F238E27FC236}">
                <a16:creationId xmlns:a16="http://schemas.microsoft.com/office/drawing/2014/main" id="{52A406B2-2D62-132F-FD61-BF4B40CC86A8}"/>
              </a:ext>
            </a:extLst>
          </p:cNvPr>
          <p:cNvPicPr>
            <a:picLocks noChangeAspect="1"/>
          </p:cNvPicPr>
          <p:nvPr/>
        </p:nvPicPr>
        <p:blipFill>
          <a:blip r:embed="rId2"/>
          <a:stretch>
            <a:fillRect/>
          </a:stretch>
        </p:blipFill>
        <p:spPr>
          <a:xfrm>
            <a:off x="4654296" y="676142"/>
            <a:ext cx="6903720" cy="5505716"/>
          </a:xfrm>
          <a:prstGeom prst="rect">
            <a:avLst/>
          </a:prstGeom>
        </p:spPr>
      </p:pic>
    </p:spTree>
    <p:extLst>
      <p:ext uri="{BB962C8B-B14F-4D97-AF65-F5344CB8AC3E}">
        <p14:creationId xmlns:p14="http://schemas.microsoft.com/office/powerpoint/2010/main" val="936065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DBD7B2D-4B46-BA49-572D-B28D7488AD2E}"/>
              </a:ext>
            </a:extLst>
          </p:cNvPr>
          <p:cNvSpPr>
            <a:spLocks noGrp="1"/>
          </p:cNvSpPr>
          <p:nvPr>
            <p:ph type="title"/>
          </p:nvPr>
        </p:nvSpPr>
        <p:spPr>
          <a:xfrm>
            <a:off x="1051560" y="586822"/>
            <a:ext cx="3657600" cy="1645920"/>
          </a:xfrm>
        </p:spPr>
        <p:txBody>
          <a:bodyPr>
            <a:normAutofit/>
          </a:bodyPr>
          <a:lstStyle/>
          <a:p>
            <a:r>
              <a:rPr lang="en-US" sz="3200">
                <a:cs typeface="Calibri Light"/>
              </a:rPr>
              <a:t>House size vs price</a:t>
            </a:r>
            <a:endParaRPr lang="en-US" sz="3200"/>
          </a:p>
        </p:txBody>
      </p:sp>
      <p:sp>
        <p:nvSpPr>
          <p:cNvPr id="17" name="Rectangle 16">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9" name="Rectangle 18">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Content Placeholder 8">
            <a:extLst>
              <a:ext uri="{FF2B5EF4-FFF2-40B4-BE49-F238E27FC236}">
                <a16:creationId xmlns:a16="http://schemas.microsoft.com/office/drawing/2014/main" id="{34F5EC72-0ACD-7B64-4F36-396BC5106239}"/>
              </a:ext>
            </a:extLst>
          </p:cNvPr>
          <p:cNvSpPr>
            <a:spLocks noGrp="1"/>
          </p:cNvSpPr>
          <p:nvPr>
            <p:ph idx="1"/>
          </p:nvPr>
        </p:nvSpPr>
        <p:spPr>
          <a:xfrm>
            <a:off x="5250106" y="586822"/>
            <a:ext cx="6106742" cy="1645920"/>
          </a:xfrm>
        </p:spPr>
        <p:txBody>
          <a:bodyPr anchor="ctr">
            <a:normAutofit fontScale="92500"/>
          </a:bodyPr>
          <a:lstStyle/>
          <a:p>
            <a:r>
              <a:rPr lang="en-US" sz="1800" dirty="0">
                <a:cs typeface="Calibri"/>
              </a:rPr>
              <a:t>The data on price and size was so skewed because of the large values that the plot was translated into its log form to better see the relationship between variables</a:t>
            </a:r>
          </a:p>
          <a:p>
            <a:r>
              <a:rPr lang="en-US" sz="1800" dirty="0">
                <a:cs typeface="Calibri"/>
              </a:rPr>
              <a:t>We can see a fairly strong positive correlation between the two variables, and when </a:t>
            </a:r>
            <a:r>
              <a:rPr lang="en-US" sz="1800" dirty="0" err="1">
                <a:cs typeface="Calibri"/>
              </a:rPr>
              <a:t>analysed</a:t>
            </a:r>
            <a:r>
              <a:rPr lang="en-US" sz="1800" dirty="0">
                <a:cs typeface="Calibri"/>
              </a:rPr>
              <a:t> with Pearson's correlation we see that it has a value of 0.336 indicating a strong linear relationship</a:t>
            </a:r>
          </a:p>
        </p:txBody>
      </p:sp>
      <p:pic>
        <p:nvPicPr>
          <p:cNvPr id="5" name="Picture 4" descr="A graph with blue dots&#10;&#10;Description automatically generated">
            <a:extLst>
              <a:ext uri="{FF2B5EF4-FFF2-40B4-BE49-F238E27FC236}">
                <a16:creationId xmlns:a16="http://schemas.microsoft.com/office/drawing/2014/main" id="{7569AA2E-0C5B-5BD8-31FA-9E8B797F9E6E}"/>
              </a:ext>
            </a:extLst>
          </p:cNvPr>
          <p:cNvPicPr>
            <a:picLocks noChangeAspect="1"/>
          </p:cNvPicPr>
          <p:nvPr/>
        </p:nvPicPr>
        <p:blipFill>
          <a:blip r:embed="rId2"/>
          <a:stretch>
            <a:fillRect/>
          </a:stretch>
        </p:blipFill>
        <p:spPr>
          <a:xfrm>
            <a:off x="6161199" y="2729397"/>
            <a:ext cx="4287832" cy="3483864"/>
          </a:xfrm>
          <a:prstGeom prst="rect">
            <a:avLst/>
          </a:prstGeom>
        </p:spPr>
      </p:pic>
      <p:pic>
        <p:nvPicPr>
          <p:cNvPr id="4" name="Content Placeholder 3" descr="A graph of house size and price&#10;&#10;Description automatically generated">
            <a:extLst>
              <a:ext uri="{FF2B5EF4-FFF2-40B4-BE49-F238E27FC236}">
                <a16:creationId xmlns:a16="http://schemas.microsoft.com/office/drawing/2014/main" id="{E28A6FDE-F8B4-6FC9-7171-26396FF22373}"/>
              </a:ext>
            </a:extLst>
          </p:cNvPr>
          <p:cNvPicPr>
            <a:picLocks noChangeAspect="1"/>
          </p:cNvPicPr>
          <p:nvPr/>
        </p:nvPicPr>
        <p:blipFill>
          <a:blip r:embed="rId3"/>
          <a:stretch>
            <a:fillRect/>
          </a:stretch>
        </p:blipFill>
        <p:spPr>
          <a:xfrm>
            <a:off x="691987" y="2729397"/>
            <a:ext cx="4368481" cy="3483864"/>
          </a:xfrm>
          <a:prstGeom prst="rect">
            <a:avLst/>
          </a:prstGeom>
        </p:spPr>
      </p:pic>
    </p:spTree>
    <p:extLst>
      <p:ext uri="{BB962C8B-B14F-4D97-AF65-F5344CB8AC3E}">
        <p14:creationId xmlns:p14="http://schemas.microsoft.com/office/powerpoint/2010/main" val="2097188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DBD7B2D-4B46-BA49-572D-B28D7488AD2E}"/>
              </a:ext>
            </a:extLst>
          </p:cNvPr>
          <p:cNvSpPr>
            <a:spLocks noGrp="1"/>
          </p:cNvSpPr>
          <p:nvPr>
            <p:ph type="title"/>
          </p:nvPr>
        </p:nvSpPr>
        <p:spPr>
          <a:xfrm>
            <a:off x="1051560" y="586822"/>
            <a:ext cx="3657600" cy="1645920"/>
          </a:xfrm>
        </p:spPr>
        <p:txBody>
          <a:bodyPr>
            <a:normAutofit/>
          </a:bodyPr>
          <a:lstStyle/>
          <a:p>
            <a:r>
              <a:rPr lang="en-US" sz="3200" dirty="0">
                <a:cs typeface="Calibri Light"/>
              </a:rPr>
              <a:t>House size vs Acres</a:t>
            </a:r>
            <a:endParaRPr lang="en-US" sz="3200" dirty="0"/>
          </a:p>
        </p:txBody>
      </p:sp>
      <p:sp>
        <p:nvSpPr>
          <p:cNvPr id="17" name="Rectangle 16">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9" name="Rectangle 18">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Content Placeholder 8">
            <a:extLst>
              <a:ext uri="{FF2B5EF4-FFF2-40B4-BE49-F238E27FC236}">
                <a16:creationId xmlns:a16="http://schemas.microsoft.com/office/drawing/2014/main" id="{34F5EC72-0ACD-7B64-4F36-396BC5106239}"/>
              </a:ext>
            </a:extLst>
          </p:cNvPr>
          <p:cNvSpPr>
            <a:spLocks noGrp="1"/>
          </p:cNvSpPr>
          <p:nvPr>
            <p:ph idx="1"/>
          </p:nvPr>
        </p:nvSpPr>
        <p:spPr>
          <a:xfrm>
            <a:off x="5250106" y="586822"/>
            <a:ext cx="6106742" cy="1645920"/>
          </a:xfrm>
        </p:spPr>
        <p:txBody>
          <a:bodyPr anchor="ctr">
            <a:normAutofit fontScale="85000" lnSpcReduction="10000"/>
          </a:bodyPr>
          <a:lstStyle/>
          <a:p>
            <a:r>
              <a:rPr lang="en-US" sz="1800" dirty="0">
                <a:cs typeface="Calibri"/>
              </a:rPr>
              <a:t>Looking at this plot its much more difficult to discern a correlation between variables</a:t>
            </a:r>
          </a:p>
          <a:p>
            <a:r>
              <a:rPr lang="en-US" sz="1800" dirty="0">
                <a:cs typeface="Calibri"/>
              </a:rPr>
              <a:t>When running </a:t>
            </a:r>
            <a:r>
              <a:rPr lang="en-US" sz="1800" err="1">
                <a:cs typeface="Calibri"/>
              </a:rPr>
              <a:t>pearson's</a:t>
            </a:r>
            <a:r>
              <a:rPr lang="en-US" sz="1800" dirty="0">
                <a:cs typeface="Calibri"/>
              </a:rPr>
              <a:t> we see a value of –2.14 indicating a strong negative relationship, though we can see from the </a:t>
            </a:r>
            <a:r>
              <a:rPr lang="en-US" sz="1800">
                <a:cs typeface="Calibri"/>
              </a:rPr>
              <a:t>plot it doesn’t look to be that way</a:t>
            </a:r>
          </a:p>
          <a:p>
            <a:r>
              <a:rPr lang="en-US" sz="1800" dirty="0">
                <a:cs typeface="Calibri"/>
              </a:rPr>
              <a:t>When running Spearman's we get a value of 0.23 indicating that there is a fairly strong non-linear relationship between size of house and lot size</a:t>
            </a:r>
          </a:p>
        </p:txBody>
      </p:sp>
      <p:pic>
        <p:nvPicPr>
          <p:cNvPr id="3" name="Picture 2" descr="A graph with blue dots&#10;&#10;Description automatically generated">
            <a:extLst>
              <a:ext uri="{FF2B5EF4-FFF2-40B4-BE49-F238E27FC236}">
                <a16:creationId xmlns:a16="http://schemas.microsoft.com/office/drawing/2014/main" id="{DA27D562-0D00-1D17-D84B-A700C6E97E43}"/>
              </a:ext>
            </a:extLst>
          </p:cNvPr>
          <p:cNvPicPr>
            <a:picLocks noChangeAspect="1"/>
          </p:cNvPicPr>
          <p:nvPr/>
        </p:nvPicPr>
        <p:blipFill>
          <a:blip r:embed="rId2"/>
          <a:stretch>
            <a:fillRect/>
          </a:stretch>
        </p:blipFill>
        <p:spPr>
          <a:xfrm>
            <a:off x="5635228" y="2642506"/>
            <a:ext cx="5011340" cy="4025675"/>
          </a:xfrm>
          <a:prstGeom prst="rect">
            <a:avLst/>
          </a:prstGeom>
        </p:spPr>
      </p:pic>
    </p:spTree>
    <p:extLst>
      <p:ext uri="{BB962C8B-B14F-4D97-AF65-F5344CB8AC3E}">
        <p14:creationId xmlns:p14="http://schemas.microsoft.com/office/powerpoint/2010/main" val="4019855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095D4-AB77-F587-766D-3A6AB9DC21F5}"/>
              </a:ext>
            </a:extLst>
          </p:cNvPr>
          <p:cNvSpPr>
            <a:spLocks noGrp="1"/>
          </p:cNvSpPr>
          <p:nvPr>
            <p:ph type="title"/>
          </p:nvPr>
        </p:nvSpPr>
        <p:spPr/>
        <p:txBody>
          <a:bodyPr/>
          <a:lstStyle/>
          <a:p>
            <a:r>
              <a:rPr lang="en-US" dirty="0">
                <a:cs typeface="Calibri Light"/>
              </a:rPr>
              <a:t>Regression Model</a:t>
            </a:r>
            <a:endParaRPr lang="en-US" dirty="0"/>
          </a:p>
        </p:txBody>
      </p:sp>
      <p:pic>
        <p:nvPicPr>
          <p:cNvPr id="4" name="Content Placeholder 3" descr="A screenshot of a table&#10;&#10;Description automatically generated">
            <a:extLst>
              <a:ext uri="{FF2B5EF4-FFF2-40B4-BE49-F238E27FC236}">
                <a16:creationId xmlns:a16="http://schemas.microsoft.com/office/drawing/2014/main" id="{D28E1358-0F3E-6290-EE26-2B2F98FE7766}"/>
              </a:ext>
            </a:extLst>
          </p:cNvPr>
          <p:cNvPicPr>
            <a:picLocks noGrp="1" noChangeAspect="1"/>
          </p:cNvPicPr>
          <p:nvPr>
            <p:ph idx="1"/>
          </p:nvPr>
        </p:nvPicPr>
        <p:blipFill>
          <a:blip r:embed="rId2"/>
          <a:stretch>
            <a:fillRect/>
          </a:stretch>
        </p:blipFill>
        <p:spPr>
          <a:xfrm>
            <a:off x="7072937" y="367110"/>
            <a:ext cx="4874360" cy="5934869"/>
          </a:xfrm>
        </p:spPr>
      </p:pic>
      <p:sp>
        <p:nvSpPr>
          <p:cNvPr id="5" name="TextBox 4">
            <a:extLst>
              <a:ext uri="{FF2B5EF4-FFF2-40B4-BE49-F238E27FC236}">
                <a16:creationId xmlns:a16="http://schemas.microsoft.com/office/drawing/2014/main" id="{216ADDF0-EFC2-A8C2-1440-A8F589B1FB36}"/>
              </a:ext>
            </a:extLst>
          </p:cNvPr>
          <p:cNvSpPr txBox="1"/>
          <p:nvPr/>
        </p:nvSpPr>
        <p:spPr>
          <a:xfrm>
            <a:off x="821531" y="1473398"/>
            <a:ext cx="5875734"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cs typeface="Calibri" panose="020F0502020204030204"/>
              </a:rPr>
              <a:t>The regression model was fit to the data resulting in a fairly strong </a:t>
            </a:r>
            <a:r>
              <a:rPr lang="en-US">
                <a:cs typeface="Calibri" panose="020F0502020204030204"/>
              </a:rPr>
              <a:t>fit.</a:t>
            </a:r>
            <a:endParaRPr lang="en-US"/>
          </a:p>
          <a:p>
            <a:pPr marL="285750" indent="-285750">
              <a:buFont typeface="Arial"/>
              <a:buChar char="•"/>
            </a:pPr>
            <a:r>
              <a:rPr lang="en-US" dirty="0">
                <a:cs typeface="Calibri" panose="020F0502020204030204"/>
              </a:rPr>
              <a:t>The dependent variable being the price informed by size, bed, bath, and </a:t>
            </a:r>
            <a:r>
              <a:rPr lang="en-US" dirty="0" err="1">
                <a:cs typeface="Calibri" panose="020F0502020204030204"/>
              </a:rPr>
              <a:t>acrage</a:t>
            </a:r>
          </a:p>
          <a:p>
            <a:pPr marL="285750" indent="-285750">
              <a:buFont typeface="Arial"/>
              <a:buChar char="•"/>
            </a:pPr>
            <a:r>
              <a:rPr lang="en-US" dirty="0">
                <a:cs typeface="Calibri" panose="020F0502020204030204"/>
              </a:rPr>
              <a:t>These variables manage to cover about 30% of the variance in the price and each variable is statistically significant</a:t>
            </a:r>
          </a:p>
        </p:txBody>
      </p:sp>
    </p:spTree>
    <p:extLst>
      <p:ext uri="{BB962C8B-B14F-4D97-AF65-F5344CB8AC3E}">
        <p14:creationId xmlns:p14="http://schemas.microsoft.com/office/powerpoint/2010/main" val="336643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57418B-9952-304A-03DF-F238B9DA1C8B}"/>
              </a:ext>
            </a:extLst>
          </p:cNvPr>
          <p:cNvSpPr>
            <a:spLocks noGrp="1"/>
          </p:cNvSpPr>
          <p:nvPr>
            <p:ph type="title"/>
          </p:nvPr>
        </p:nvSpPr>
        <p:spPr>
          <a:xfrm>
            <a:off x="1198181" y="560881"/>
            <a:ext cx="9795638" cy="1114380"/>
          </a:xfrm>
        </p:spPr>
        <p:txBody>
          <a:bodyPr vert="horz" lIns="91440" tIns="45720" rIns="91440" bIns="45720" rtlCol="0" anchor="b">
            <a:normAutofit/>
          </a:bodyPr>
          <a:lstStyle/>
          <a:p>
            <a:pPr algn="ctr"/>
            <a:r>
              <a:rPr lang="en-US" sz="5200"/>
              <a:t>Analytical Model</a:t>
            </a:r>
          </a:p>
        </p:txBody>
      </p:sp>
      <p:sp>
        <p:nvSpPr>
          <p:cNvPr id="3" name="Content Placeholder 2">
            <a:extLst>
              <a:ext uri="{FF2B5EF4-FFF2-40B4-BE49-F238E27FC236}">
                <a16:creationId xmlns:a16="http://schemas.microsoft.com/office/drawing/2014/main" id="{E2761EE2-A0DF-942A-365A-A6FA38D15770}"/>
              </a:ext>
            </a:extLst>
          </p:cNvPr>
          <p:cNvSpPr>
            <a:spLocks noGrp="1"/>
          </p:cNvSpPr>
          <p:nvPr>
            <p:ph idx="1"/>
          </p:nvPr>
        </p:nvSpPr>
        <p:spPr>
          <a:xfrm>
            <a:off x="1198181" y="1839595"/>
            <a:ext cx="9795638" cy="1461040"/>
          </a:xfrm>
        </p:spPr>
        <p:txBody>
          <a:bodyPr vert="horz" lIns="91440" tIns="45720" rIns="91440" bIns="45720" rtlCol="0" anchor="t">
            <a:normAutofit fontScale="92500" lnSpcReduction="20000"/>
          </a:bodyPr>
          <a:lstStyle/>
          <a:p>
            <a:pPr algn="ctr"/>
            <a:r>
              <a:rPr lang="en-US" sz="2400" dirty="0"/>
              <a:t>I tried getting the prices to fit into a pareto distribution, but I could not quite get it to work.</a:t>
            </a:r>
            <a:endParaRPr lang="en-US" sz="2400" dirty="0">
              <a:cs typeface="Calibri"/>
            </a:endParaRPr>
          </a:p>
          <a:p>
            <a:pPr algn="ctr"/>
            <a:r>
              <a:rPr lang="en-US" sz="2400" dirty="0">
                <a:cs typeface="Calibri"/>
              </a:rPr>
              <a:t>The left was supposed to be the distribution, and the right would have been the pareto, but the model just wasn’t working out the way I wanted it to. It could be that the data itself wasn’t meant to be fit to that model</a:t>
            </a:r>
          </a:p>
          <a:p>
            <a:pPr algn="ctr"/>
            <a:endParaRPr lang="en-US" sz="2400" dirty="0">
              <a:cs typeface="Calibri"/>
            </a:endParaRPr>
          </a:p>
        </p:txBody>
      </p:sp>
      <p:pic>
        <p:nvPicPr>
          <p:cNvPr id="4" name="Picture 3" descr="A graph with a blue bar&#10;&#10;Description automatically generated">
            <a:extLst>
              <a:ext uri="{FF2B5EF4-FFF2-40B4-BE49-F238E27FC236}">
                <a16:creationId xmlns:a16="http://schemas.microsoft.com/office/drawing/2014/main" id="{2B57CDC5-FF72-C6B8-7935-767010E71E06}"/>
              </a:ext>
            </a:extLst>
          </p:cNvPr>
          <p:cNvPicPr>
            <a:picLocks noChangeAspect="1"/>
          </p:cNvPicPr>
          <p:nvPr/>
        </p:nvPicPr>
        <p:blipFill>
          <a:blip r:embed="rId2"/>
          <a:stretch>
            <a:fillRect/>
          </a:stretch>
        </p:blipFill>
        <p:spPr>
          <a:xfrm>
            <a:off x="969727" y="3547024"/>
            <a:ext cx="4144119" cy="3346376"/>
          </a:xfrm>
          <a:prstGeom prst="rect">
            <a:avLst/>
          </a:prstGeom>
        </p:spPr>
      </p:pic>
      <p:pic>
        <p:nvPicPr>
          <p:cNvPr id="5" name="Picture 4" descr="A graph with red line&#10;&#10;Description automatically generated">
            <a:extLst>
              <a:ext uri="{FF2B5EF4-FFF2-40B4-BE49-F238E27FC236}">
                <a16:creationId xmlns:a16="http://schemas.microsoft.com/office/drawing/2014/main" id="{794F7E53-5152-72A4-6862-1403A65D8FD7}"/>
              </a:ext>
            </a:extLst>
          </p:cNvPr>
          <p:cNvPicPr>
            <a:picLocks noChangeAspect="1"/>
          </p:cNvPicPr>
          <p:nvPr/>
        </p:nvPicPr>
        <p:blipFill>
          <a:blip r:embed="rId3"/>
          <a:stretch>
            <a:fillRect/>
          </a:stretch>
        </p:blipFill>
        <p:spPr>
          <a:xfrm>
            <a:off x="6891047" y="3547024"/>
            <a:ext cx="4304021" cy="3346376"/>
          </a:xfrm>
          <a:prstGeom prst="rect">
            <a:avLst/>
          </a:prstGeom>
        </p:spPr>
      </p:pic>
    </p:spTree>
    <p:extLst>
      <p:ext uri="{BB962C8B-B14F-4D97-AF65-F5344CB8AC3E}">
        <p14:creationId xmlns:p14="http://schemas.microsoft.com/office/powerpoint/2010/main" val="12638419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08172-540B-A13F-7789-99D77385EF19}"/>
              </a:ext>
            </a:extLst>
          </p:cNvPr>
          <p:cNvSpPr>
            <a:spLocks noGrp="1"/>
          </p:cNvSpPr>
          <p:nvPr>
            <p:ph type="title"/>
          </p:nvPr>
        </p:nvSpPr>
        <p:spPr/>
        <p:txBody>
          <a:bodyPr/>
          <a:lstStyle/>
          <a:p>
            <a:r>
              <a:rPr lang="en-US" dirty="0">
                <a:cs typeface="Calibri Light"/>
              </a:rPr>
              <a:t>Closing</a:t>
            </a:r>
            <a:endParaRPr lang="en-US" dirty="0"/>
          </a:p>
        </p:txBody>
      </p:sp>
      <p:sp>
        <p:nvSpPr>
          <p:cNvPr id="3" name="Content Placeholder 2">
            <a:extLst>
              <a:ext uri="{FF2B5EF4-FFF2-40B4-BE49-F238E27FC236}">
                <a16:creationId xmlns:a16="http://schemas.microsoft.com/office/drawing/2014/main" id="{92279F89-053F-9FFB-57FB-083EB47E68EF}"/>
              </a:ext>
            </a:extLst>
          </p:cNvPr>
          <p:cNvSpPr>
            <a:spLocks noGrp="1"/>
          </p:cNvSpPr>
          <p:nvPr>
            <p:ph idx="1"/>
          </p:nvPr>
        </p:nvSpPr>
        <p:spPr/>
        <p:txBody>
          <a:bodyPr vert="horz" lIns="91440" tIns="45720" rIns="91440" bIns="45720" rtlCol="0" anchor="t">
            <a:normAutofit/>
          </a:bodyPr>
          <a:lstStyle/>
          <a:p>
            <a:r>
              <a:rPr lang="en-US" dirty="0">
                <a:cs typeface="Calibri"/>
              </a:rPr>
              <a:t>This was a very large dataset and I think I worked fairly well with it. Though I feel like a deeper cleaning might have help things, I was mostly just trying to preserve the differences in the observations by </a:t>
            </a:r>
            <a:r>
              <a:rPr lang="en-US">
                <a:cs typeface="Calibri"/>
              </a:rPr>
              <a:t>keeping minimal removals</a:t>
            </a:r>
            <a:endParaRPr lang="en-US" dirty="0">
              <a:cs typeface="Calibri"/>
            </a:endParaRPr>
          </a:p>
          <a:p>
            <a:r>
              <a:rPr lang="en-US" dirty="0">
                <a:cs typeface="Calibri"/>
              </a:rPr>
              <a:t>Outliers were a big struggle in the data, massive houses and insane prices threw of many of the plots and required that I limit the outliers in order to really examine the core data</a:t>
            </a:r>
          </a:p>
        </p:txBody>
      </p:sp>
    </p:spTree>
    <p:extLst>
      <p:ext uri="{BB962C8B-B14F-4D97-AF65-F5344CB8AC3E}">
        <p14:creationId xmlns:p14="http://schemas.microsoft.com/office/powerpoint/2010/main" val="4096934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BC7B0-77FA-8393-4965-65FE192DB70A}"/>
              </a:ext>
            </a:extLst>
          </p:cNvPr>
          <p:cNvSpPr>
            <a:spLocks noGrp="1"/>
          </p:cNvSpPr>
          <p:nvPr>
            <p:ph type="title"/>
          </p:nvPr>
        </p:nvSpPr>
        <p:spPr/>
        <p:txBody>
          <a:bodyPr/>
          <a:lstStyle/>
          <a:p>
            <a:r>
              <a:rPr lang="en-US" dirty="0">
                <a:cs typeface="Calibri Light"/>
              </a:rPr>
              <a:t>The Dataset</a:t>
            </a:r>
            <a:endParaRPr lang="en-US" dirty="0"/>
          </a:p>
        </p:txBody>
      </p:sp>
      <p:sp>
        <p:nvSpPr>
          <p:cNvPr id="3" name="Content Placeholder 2">
            <a:extLst>
              <a:ext uri="{FF2B5EF4-FFF2-40B4-BE49-F238E27FC236}">
                <a16:creationId xmlns:a16="http://schemas.microsoft.com/office/drawing/2014/main" id="{2C83176B-A435-76D2-C070-69D895BF4014}"/>
              </a:ext>
            </a:extLst>
          </p:cNvPr>
          <p:cNvSpPr>
            <a:spLocks noGrp="1"/>
          </p:cNvSpPr>
          <p:nvPr>
            <p:ph idx="1"/>
          </p:nvPr>
        </p:nvSpPr>
        <p:spPr/>
        <p:txBody>
          <a:bodyPr vert="horz" lIns="91440" tIns="45720" rIns="91440" bIns="45720" rtlCol="0" anchor="t">
            <a:normAutofit/>
          </a:bodyPr>
          <a:lstStyle/>
          <a:p>
            <a:r>
              <a:rPr lang="en-US" dirty="0">
                <a:cs typeface="Calibri"/>
              </a:rPr>
              <a:t>For this exploration I used a realtor active house dataset taken from Kaggle</a:t>
            </a:r>
          </a:p>
          <a:p>
            <a:r>
              <a:rPr lang="en-US" dirty="0">
                <a:cs typeface="Calibri"/>
              </a:rPr>
              <a:t>It had over 500k rows of housing data. After cleaning I ended up with just under 300k rows</a:t>
            </a:r>
          </a:p>
          <a:p>
            <a:r>
              <a:rPr lang="en-US" dirty="0">
                <a:cs typeface="Calibri"/>
              </a:rPr>
              <a:t>Cleaning ended up being a constant process. I would get to a later stage of analysis only to find that I needed to clean more observations out because missing data was breaking functions</a:t>
            </a:r>
          </a:p>
          <a:p>
            <a:endParaRPr lang="en-US" dirty="0">
              <a:cs typeface="Calibri"/>
            </a:endParaRPr>
          </a:p>
        </p:txBody>
      </p:sp>
    </p:spTree>
    <p:extLst>
      <p:ext uri="{BB962C8B-B14F-4D97-AF65-F5344CB8AC3E}">
        <p14:creationId xmlns:p14="http://schemas.microsoft.com/office/powerpoint/2010/main" val="3772620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1B935-27FE-2045-77A8-7DC336C68B91}"/>
              </a:ext>
            </a:extLst>
          </p:cNvPr>
          <p:cNvSpPr>
            <a:spLocks noGrp="1"/>
          </p:cNvSpPr>
          <p:nvPr>
            <p:ph type="title"/>
          </p:nvPr>
        </p:nvSpPr>
        <p:spPr/>
        <p:txBody>
          <a:bodyPr/>
          <a:lstStyle/>
          <a:p>
            <a:r>
              <a:rPr lang="en-US" dirty="0">
                <a:cs typeface="Calibri Light"/>
              </a:rPr>
              <a:t>The Variables</a:t>
            </a:r>
            <a:endParaRPr lang="en-US" dirty="0"/>
          </a:p>
        </p:txBody>
      </p:sp>
      <p:sp>
        <p:nvSpPr>
          <p:cNvPr id="3" name="Content Placeholder 2">
            <a:extLst>
              <a:ext uri="{FF2B5EF4-FFF2-40B4-BE49-F238E27FC236}">
                <a16:creationId xmlns:a16="http://schemas.microsoft.com/office/drawing/2014/main" id="{B27799E7-3DCD-5409-3574-392A3FA54D7F}"/>
              </a:ext>
            </a:extLst>
          </p:cNvPr>
          <p:cNvSpPr>
            <a:spLocks noGrp="1"/>
          </p:cNvSpPr>
          <p:nvPr>
            <p:ph idx="1"/>
          </p:nvPr>
        </p:nvSpPr>
        <p:spPr/>
        <p:txBody>
          <a:bodyPr vert="horz" lIns="91440" tIns="45720" rIns="91440" bIns="45720" rtlCol="0" anchor="t">
            <a:normAutofit/>
          </a:bodyPr>
          <a:lstStyle/>
          <a:p>
            <a:r>
              <a:rPr lang="en-US" dirty="0">
                <a:cs typeface="Calibri"/>
              </a:rPr>
              <a:t>In the dataset there were a handful of variables that I would be running analysis on</a:t>
            </a:r>
          </a:p>
          <a:p>
            <a:pPr lvl="1"/>
            <a:r>
              <a:rPr lang="en-US" dirty="0">
                <a:cs typeface="Calibri"/>
              </a:rPr>
              <a:t>Price – the selling price of a house</a:t>
            </a:r>
          </a:p>
          <a:p>
            <a:pPr lvl="1"/>
            <a:r>
              <a:rPr lang="en-US" dirty="0">
                <a:cs typeface="Calibri"/>
              </a:rPr>
              <a:t>Bed – how many bedrooms it contains</a:t>
            </a:r>
          </a:p>
          <a:p>
            <a:pPr lvl="1"/>
            <a:r>
              <a:rPr lang="en-US" dirty="0">
                <a:cs typeface="Calibri"/>
              </a:rPr>
              <a:t>Bath – how many bathrooms it contains</a:t>
            </a:r>
          </a:p>
          <a:p>
            <a:pPr lvl="1"/>
            <a:r>
              <a:rPr lang="en-US" dirty="0" err="1">
                <a:cs typeface="Calibri"/>
              </a:rPr>
              <a:t>Acre_lot</a:t>
            </a:r>
            <a:r>
              <a:rPr lang="en-US" dirty="0">
                <a:cs typeface="Calibri"/>
              </a:rPr>
              <a:t> – how large is the land, if there is land at all</a:t>
            </a:r>
          </a:p>
          <a:p>
            <a:pPr lvl="1"/>
            <a:r>
              <a:rPr lang="en-US" dirty="0" err="1">
                <a:cs typeface="Calibri"/>
              </a:rPr>
              <a:t>House_size</a:t>
            </a:r>
            <a:r>
              <a:rPr lang="en-US" dirty="0">
                <a:cs typeface="Calibri"/>
              </a:rPr>
              <a:t> – square footage of the house</a:t>
            </a:r>
          </a:p>
          <a:p>
            <a:endParaRPr lang="en-US" dirty="0">
              <a:cs typeface="Calibri"/>
            </a:endParaRPr>
          </a:p>
          <a:p>
            <a:r>
              <a:rPr lang="en-US" dirty="0">
                <a:cs typeface="Calibri"/>
              </a:rPr>
              <a:t>There were a handful of other variables in the dataset, but these ended up being superfluous to the analysis and were then ignored</a:t>
            </a:r>
          </a:p>
          <a:p>
            <a:endParaRPr lang="en-US" dirty="0">
              <a:cs typeface="Calibri"/>
            </a:endParaRPr>
          </a:p>
        </p:txBody>
      </p:sp>
    </p:spTree>
    <p:extLst>
      <p:ext uri="{BB962C8B-B14F-4D97-AF65-F5344CB8AC3E}">
        <p14:creationId xmlns:p14="http://schemas.microsoft.com/office/powerpoint/2010/main" val="3736987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14D28-CA1E-25B0-689F-38F4B1DA17CC}"/>
              </a:ext>
            </a:extLst>
          </p:cNvPr>
          <p:cNvSpPr>
            <a:spLocks noGrp="1"/>
          </p:cNvSpPr>
          <p:nvPr>
            <p:ph type="title"/>
          </p:nvPr>
        </p:nvSpPr>
        <p:spPr/>
        <p:txBody>
          <a:bodyPr/>
          <a:lstStyle/>
          <a:p>
            <a:r>
              <a:rPr lang="en-US" dirty="0">
                <a:cs typeface="Calibri Light"/>
              </a:rPr>
              <a:t>The Variables, a closer look</a:t>
            </a:r>
            <a:endParaRPr lang="en-US" dirty="0"/>
          </a:p>
        </p:txBody>
      </p:sp>
      <p:sp>
        <p:nvSpPr>
          <p:cNvPr id="3" name="Content Placeholder 2">
            <a:extLst>
              <a:ext uri="{FF2B5EF4-FFF2-40B4-BE49-F238E27FC236}">
                <a16:creationId xmlns:a16="http://schemas.microsoft.com/office/drawing/2014/main" id="{FC93399C-6C90-669D-7887-959226999176}"/>
              </a:ext>
            </a:extLst>
          </p:cNvPr>
          <p:cNvSpPr>
            <a:spLocks noGrp="1"/>
          </p:cNvSpPr>
          <p:nvPr>
            <p:ph idx="1"/>
          </p:nvPr>
        </p:nvSpPr>
        <p:spPr/>
        <p:txBody>
          <a:bodyPr vert="horz" lIns="91440" tIns="45720" rIns="91440" bIns="45720" rtlCol="0" anchor="t">
            <a:normAutofit/>
          </a:bodyPr>
          <a:lstStyle/>
          <a:p>
            <a:r>
              <a:rPr lang="en-US" dirty="0">
                <a:cs typeface="Calibri"/>
              </a:rPr>
              <a:t>When running analysis, the most important variable becomes the price, it is the basis of the analysis and the primary variable being looked at. It is also the independent variable when running statistical </a:t>
            </a:r>
            <a:r>
              <a:rPr lang="en-US">
                <a:cs typeface="Calibri"/>
              </a:rPr>
              <a:t>models</a:t>
            </a:r>
            <a:endParaRPr lang="en-US" dirty="0">
              <a:cs typeface="Calibri"/>
            </a:endParaRPr>
          </a:p>
          <a:p>
            <a:r>
              <a:rPr lang="en-US" dirty="0">
                <a:cs typeface="Calibri"/>
              </a:rPr>
              <a:t>Bed and bath are both self-</a:t>
            </a:r>
            <a:r>
              <a:rPr lang="en-US" err="1">
                <a:cs typeface="Calibri"/>
              </a:rPr>
              <a:t>explanitory</a:t>
            </a:r>
            <a:r>
              <a:rPr lang="en-US" dirty="0">
                <a:cs typeface="Calibri"/>
              </a:rPr>
              <a:t>, number of beds and baths can affect the price of a home, but it's interesting to see how much an affect it will have.</a:t>
            </a:r>
          </a:p>
          <a:p>
            <a:r>
              <a:rPr lang="en-US" dirty="0">
                <a:cs typeface="Calibri"/>
              </a:rPr>
              <a:t>Acre lot and house size are probably the more important variables as they have a direct impact on price. Though it will be interesting to run a comparison of acre lots vs non acre lots (condos)</a:t>
            </a:r>
          </a:p>
        </p:txBody>
      </p:sp>
    </p:spTree>
    <p:extLst>
      <p:ext uri="{BB962C8B-B14F-4D97-AF65-F5344CB8AC3E}">
        <p14:creationId xmlns:p14="http://schemas.microsoft.com/office/powerpoint/2010/main" val="840636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6B6A2-4A2E-7C76-E6D5-2BC4BABB89CC}"/>
              </a:ext>
            </a:extLst>
          </p:cNvPr>
          <p:cNvSpPr>
            <a:spLocks noGrp="1"/>
          </p:cNvSpPr>
          <p:nvPr>
            <p:ph type="title"/>
          </p:nvPr>
        </p:nvSpPr>
        <p:spPr/>
        <p:txBody>
          <a:bodyPr/>
          <a:lstStyle/>
          <a:p>
            <a:r>
              <a:rPr lang="en-US" dirty="0">
                <a:cs typeface="Calibri Light"/>
              </a:rPr>
              <a:t>Price</a:t>
            </a:r>
            <a:endParaRPr lang="en-US" dirty="0"/>
          </a:p>
        </p:txBody>
      </p:sp>
      <p:sp>
        <p:nvSpPr>
          <p:cNvPr id="3" name="Content Placeholder 2">
            <a:extLst>
              <a:ext uri="{FF2B5EF4-FFF2-40B4-BE49-F238E27FC236}">
                <a16:creationId xmlns:a16="http://schemas.microsoft.com/office/drawing/2014/main" id="{FFB8FED0-A048-B63F-97C2-E95A2D7D57FC}"/>
              </a:ext>
            </a:extLst>
          </p:cNvPr>
          <p:cNvSpPr>
            <a:spLocks noGrp="1"/>
          </p:cNvSpPr>
          <p:nvPr>
            <p:ph idx="1"/>
          </p:nvPr>
        </p:nvSpPr>
        <p:spPr/>
        <p:txBody>
          <a:bodyPr vert="horz" lIns="91440" tIns="45720" rIns="91440" bIns="45720" rtlCol="0" anchor="t">
            <a:normAutofit/>
          </a:bodyPr>
          <a:lstStyle/>
          <a:p>
            <a:r>
              <a:rPr lang="en-US" dirty="0">
                <a:cs typeface="Calibri"/>
              </a:rPr>
              <a:t>When looking at the distributions of price, we see something interesting (left)</a:t>
            </a:r>
          </a:p>
          <a:p>
            <a:r>
              <a:rPr lang="en-US" dirty="0">
                <a:cs typeface="Calibri"/>
              </a:rPr>
              <a:t>The distribution of price is looking very poor and not normal at all</a:t>
            </a:r>
          </a:p>
          <a:p>
            <a:r>
              <a:rPr lang="en-US" dirty="0">
                <a:cs typeface="Calibri"/>
              </a:rPr>
              <a:t>So we take the log of the price (right) and start to see a much better distribution appear</a:t>
            </a:r>
          </a:p>
        </p:txBody>
      </p:sp>
      <p:pic>
        <p:nvPicPr>
          <p:cNvPr id="4" name="Picture 3" descr="A graph with a line graph&#10;&#10;Description automatically generated">
            <a:extLst>
              <a:ext uri="{FF2B5EF4-FFF2-40B4-BE49-F238E27FC236}">
                <a16:creationId xmlns:a16="http://schemas.microsoft.com/office/drawing/2014/main" id="{7D205988-5F71-9931-EDEC-8E3C7E56A8AA}"/>
              </a:ext>
            </a:extLst>
          </p:cNvPr>
          <p:cNvPicPr>
            <a:picLocks noChangeAspect="1"/>
          </p:cNvPicPr>
          <p:nvPr/>
        </p:nvPicPr>
        <p:blipFill>
          <a:blip r:embed="rId2"/>
          <a:stretch>
            <a:fillRect/>
          </a:stretch>
        </p:blipFill>
        <p:spPr>
          <a:xfrm>
            <a:off x="956072" y="4244661"/>
            <a:ext cx="3326607" cy="2440615"/>
          </a:xfrm>
          <a:prstGeom prst="rect">
            <a:avLst/>
          </a:prstGeom>
        </p:spPr>
      </p:pic>
      <p:pic>
        <p:nvPicPr>
          <p:cNvPr id="5" name="Picture 4" descr="A graph with blue lines&#10;&#10;Description automatically generated">
            <a:extLst>
              <a:ext uri="{FF2B5EF4-FFF2-40B4-BE49-F238E27FC236}">
                <a16:creationId xmlns:a16="http://schemas.microsoft.com/office/drawing/2014/main" id="{3C657342-A504-779C-5EAD-7C5F81D24D66}"/>
              </a:ext>
            </a:extLst>
          </p:cNvPr>
          <p:cNvPicPr>
            <a:picLocks noChangeAspect="1"/>
          </p:cNvPicPr>
          <p:nvPr/>
        </p:nvPicPr>
        <p:blipFill>
          <a:blip r:embed="rId3"/>
          <a:stretch>
            <a:fillRect/>
          </a:stretch>
        </p:blipFill>
        <p:spPr>
          <a:xfrm>
            <a:off x="6147197" y="4244661"/>
            <a:ext cx="3332559" cy="2440614"/>
          </a:xfrm>
          <a:prstGeom prst="rect">
            <a:avLst/>
          </a:prstGeom>
        </p:spPr>
      </p:pic>
    </p:spTree>
    <p:extLst>
      <p:ext uri="{BB962C8B-B14F-4D97-AF65-F5344CB8AC3E}">
        <p14:creationId xmlns:p14="http://schemas.microsoft.com/office/powerpoint/2010/main" val="1757652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7A8523-A4E2-737E-19BB-4354087C023B}"/>
              </a:ext>
            </a:extLst>
          </p:cNvPr>
          <p:cNvSpPr>
            <a:spLocks noGrp="1"/>
          </p:cNvSpPr>
          <p:nvPr>
            <p:ph type="title"/>
          </p:nvPr>
        </p:nvSpPr>
        <p:spPr>
          <a:xfrm>
            <a:off x="791670" y="639520"/>
            <a:ext cx="3429000" cy="1719072"/>
          </a:xfrm>
        </p:spPr>
        <p:txBody>
          <a:bodyPr anchor="b">
            <a:normAutofit/>
          </a:bodyPr>
          <a:lstStyle/>
          <a:p>
            <a:r>
              <a:rPr lang="en-US" sz="5400">
                <a:cs typeface="Calibri Light"/>
              </a:rPr>
              <a:t>Bedrooms</a:t>
            </a:r>
            <a:endParaRPr lang="en-US" sz="5400"/>
          </a:p>
        </p:txBody>
      </p:sp>
      <p:sp>
        <p:nvSpPr>
          <p:cNvPr id="1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4D96832-E708-3CF0-20F8-18F7DA439380}"/>
              </a:ext>
            </a:extLst>
          </p:cNvPr>
          <p:cNvSpPr>
            <a:spLocks noGrp="1"/>
          </p:cNvSpPr>
          <p:nvPr>
            <p:ph idx="1"/>
          </p:nvPr>
        </p:nvSpPr>
        <p:spPr>
          <a:xfrm>
            <a:off x="636889" y="2807208"/>
            <a:ext cx="3423047" cy="4047696"/>
          </a:xfrm>
        </p:spPr>
        <p:txBody>
          <a:bodyPr vert="horz" lIns="91440" tIns="45720" rIns="91440" bIns="45720" rtlCol="0" anchor="t">
            <a:normAutofit fontScale="92500" lnSpcReduction="10000"/>
          </a:bodyPr>
          <a:lstStyle/>
          <a:p>
            <a:r>
              <a:rPr lang="en-US" sz="2200">
                <a:cs typeface="Calibri"/>
              </a:rPr>
              <a:t>As rooms are more finite it’s a bit easier to view the distribution of bedrooms</a:t>
            </a:r>
          </a:p>
          <a:p>
            <a:r>
              <a:rPr lang="en-US" sz="2200" dirty="0">
                <a:cs typeface="Calibri"/>
              </a:rPr>
              <a:t>We see it has a fairly normal distribution that leans a bit left and has a longer right tail</a:t>
            </a:r>
          </a:p>
          <a:p>
            <a:r>
              <a:rPr lang="en-US" sz="2200" dirty="0">
                <a:cs typeface="Calibri"/>
              </a:rPr>
              <a:t>I limited sample to only up to 10 bedrooms as there were many houses outside of that throwing off the distribution and causing problems with the majority of the data</a:t>
            </a:r>
          </a:p>
        </p:txBody>
      </p:sp>
      <p:pic>
        <p:nvPicPr>
          <p:cNvPr id="4" name="Picture 3">
            <a:extLst>
              <a:ext uri="{FF2B5EF4-FFF2-40B4-BE49-F238E27FC236}">
                <a16:creationId xmlns:a16="http://schemas.microsoft.com/office/drawing/2014/main" id="{E43C83FB-FF61-5813-FC04-711C58F68E60}"/>
              </a:ext>
            </a:extLst>
          </p:cNvPr>
          <p:cNvPicPr>
            <a:picLocks noChangeAspect="1"/>
          </p:cNvPicPr>
          <p:nvPr/>
        </p:nvPicPr>
        <p:blipFill>
          <a:blip r:embed="rId2"/>
          <a:stretch>
            <a:fillRect/>
          </a:stretch>
        </p:blipFill>
        <p:spPr>
          <a:xfrm>
            <a:off x="4654296" y="909143"/>
            <a:ext cx="6903720" cy="5039714"/>
          </a:xfrm>
          <a:prstGeom prst="rect">
            <a:avLst/>
          </a:prstGeom>
        </p:spPr>
      </p:pic>
    </p:spTree>
    <p:extLst>
      <p:ext uri="{BB962C8B-B14F-4D97-AF65-F5344CB8AC3E}">
        <p14:creationId xmlns:p14="http://schemas.microsoft.com/office/powerpoint/2010/main" val="3739825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85C825-F9F0-C4FF-960C-0AD93C935298}"/>
              </a:ext>
            </a:extLst>
          </p:cNvPr>
          <p:cNvSpPr>
            <a:spLocks noGrp="1"/>
          </p:cNvSpPr>
          <p:nvPr>
            <p:ph type="title"/>
          </p:nvPr>
        </p:nvSpPr>
        <p:spPr>
          <a:xfrm>
            <a:off x="630936" y="639520"/>
            <a:ext cx="3429000" cy="1719072"/>
          </a:xfrm>
        </p:spPr>
        <p:txBody>
          <a:bodyPr anchor="b">
            <a:normAutofit/>
          </a:bodyPr>
          <a:lstStyle/>
          <a:p>
            <a:r>
              <a:rPr lang="en-US" sz="5400">
                <a:cs typeface="Calibri Light"/>
              </a:rPr>
              <a:t>Bathrooms</a:t>
            </a:r>
            <a:endParaRPr lang="en-US" sz="5400"/>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86A0C910-5A3D-DC50-6DFB-7112CAC4C91A}"/>
              </a:ext>
            </a:extLst>
          </p:cNvPr>
          <p:cNvSpPr>
            <a:spLocks noGrp="1"/>
          </p:cNvSpPr>
          <p:nvPr>
            <p:ph idx="1"/>
          </p:nvPr>
        </p:nvSpPr>
        <p:spPr>
          <a:xfrm>
            <a:off x="630936" y="2807208"/>
            <a:ext cx="3429000" cy="3410712"/>
          </a:xfrm>
        </p:spPr>
        <p:txBody>
          <a:bodyPr anchor="t">
            <a:normAutofit/>
          </a:bodyPr>
          <a:lstStyle/>
          <a:p>
            <a:r>
              <a:rPr lang="en-US" sz="2200" dirty="0">
                <a:cs typeface="Calibri"/>
              </a:rPr>
              <a:t>Bathroom distributions ended up very similar to bedrooms, though the outliers were limited to 20 instead of 10</a:t>
            </a:r>
          </a:p>
          <a:p>
            <a:r>
              <a:rPr lang="en-US" sz="2200" dirty="0">
                <a:cs typeface="Calibri"/>
              </a:rPr>
              <a:t>Again a fairly normal left leaning right tailed distribution</a:t>
            </a:r>
          </a:p>
        </p:txBody>
      </p:sp>
      <p:pic>
        <p:nvPicPr>
          <p:cNvPr id="4" name="Content Placeholder 3" descr="A graph of a bath&#10;&#10;Description automatically generated">
            <a:extLst>
              <a:ext uri="{FF2B5EF4-FFF2-40B4-BE49-F238E27FC236}">
                <a16:creationId xmlns:a16="http://schemas.microsoft.com/office/drawing/2014/main" id="{6C8BD2EB-DE73-F893-B748-A7DB967F3368}"/>
              </a:ext>
            </a:extLst>
          </p:cNvPr>
          <p:cNvPicPr>
            <a:picLocks noChangeAspect="1"/>
          </p:cNvPicPr>
          <p:nvPr/>
        </p:nvPicPr>
        <p:blipFill>
          <a:blip r:embed="rId2"/>
          <a:stretch>
            <a:fillRect/>
          </a:stretch>
        </p:blipFill>
        <p:spPr>
          <a:xfrm>
            <a:off x="4654296" y="935031"/>
            <a:ext cx="6903720" cy="4987937"/>
          </a:xfrm>
          <a:prstGeom prst="rect">
            <a:avLst/>
          </a:prstGeom>
        </p:spPr>
      </p:pic>
    </p:spTree>
    <p:extLst>
      <p:ext uri="{BB962C8B-B14F-4D97-AF65-F5344CB8AC3E}">
        <p14:creationId xmlns:p14="http://schemas.microsoft.com/office/powerpoint/2010/main" val="2565719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BC6E682-B6E1-496D-0937-773424264575}"/>
              </a:ext>
            </a:extLst>
          </p:cNvPr>
          <p:cNvSpPr>
            <a:spLocks noGrp="1"/>
          </p:cNvSpPr>
          <p:nvPr>
            <p:ph type="title"/>
          </p:nvPr>
        </p:nvSpPr>
        <p:spPr>
          <a:xfrm>
            <a:off x="1051560" y="586822"/>
            <a:ext cx="3657600" cy="1645920"/>
          </a:xfrm>
        </p:spPr>
        <p:txBody>
          <a:bodyPr>
            <a:normAutofit/>
          </a:bodyPr>
          <a:lstStyle/>
          <a:p>
            <a:r>
              <a:rPr lang="en-US" sz="3200">
                <a:cs typeface="Calibri Light"/>
              </a:rPr>
              <a:t>Lot size</a:t>
            </a:r>
            <a:endParaRPr lang="en-US" sz="3200"/>
          </a:p>
        </p:txBody>
      </p:sp>
      <p:sp>
        <p:nvSpPr>
          <p:cNvPr id="16" name="Rectangle 15">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8" name="Rectangle 17">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2FAEAC56-FD95-442D-009B-2D2C5A66A28F}"/>
              </a:ext>
            </a:extLst>
          </p:cNvPr>
          <p:cNvSpPr>
            <a:spLocks noGrp="1"/>
          </p:cNvSpPr>
          <p:nvPr>
            <p:ph idx="1"/>
          </p:nvPr>
        </p:nvSpPr>
        <p:spPr>
          <a:xfrm>
            <a:off x="5250106" y="586822"/>
            <a:ext cx="6106742" cy="1645920"/>
          </a:xfrm>
        </p:spPr>
        <p:txBody>
          <a:bodyPr anchor="ctr">
            <a:normAutofit fontScale="92500" lnSpcReduction="20000"/>
          </a:bodyPr>
          <a:lstStyle/>
          <a:p>
            <a:r>
              <a:rPr lang="en-US" sz="1800" dirty="0">
                <a:cs typeface="Calibri"/>
              </a:rPr>
              <a:t>Lot size varied greatly as shown on the left though over 50% of the distribution was less than 2 acres of land</a:t>
            </a:r>
          </a:p>
          <a:p>
            <a:r>
              <a:rPr lang="en-US" sz="1800" dirty="0">
                <a:cs typeface="Calibri"/>
              </a:rPr>
              <a:t>So I broke down that distribution separately and we get a much cleaner view of the breakdown of </a:t>
            </a:r>
            <a:r>
              <a:rPr lang="en-US" sz="1800" dirty="0" err="1">
                <a:cs typeface="Calibri"/>
              </a:rPr>
              <a:t>acrage</a:t>
            </a:r>
          </a:p>
          <a:p>
            <a:r>
              <a:rPr lang="en-US" sz="1800" dirty="0">
                <a:cs typeface="Calibri"/>
              </a:rPr>
              <a:t>While this does give us a better idea of what the distribution is, it is still only about 66% of the sample so there is still a large sample outside of that</a:t>
            </a:r>
          </a:p>
        </p:txBody>
      </p:sp>
      <p:pic>
        <p:nvPicPr>
          <p:cNvPr id="5" name="Picture 4" descr="A graph of a number of blue lines&#10;&#10;Description automatically generated">
            <a:extLst>
              <a:ext uri="{FF2B5EF4-FFF2-40B4-BE49-F238E27FC236}">
                <a16:creationId xmlns:a16="http://schemas.microsoft.com/office/drawing/2014/main" id="{650A9BA2-A291-E794-9450-A2C8B26F7091}"/>
              </a:ext>
            </a:extLst>
          </p:cNvPr>
          <p:cNvPicPr>
            <a:picLocks noChangeAspect="1"/>
          </p:cNvPicPr>
          <p:nvPr/>
        </p:nvPicPr>
        <p:blipFill>
          <a:blip r:embed="rId2"/>
          <a:stretch>
            <a:fillRect/>
          </a:stretch>
        </p:blipFill>
        <p:spPr>
          <a:xfrm>
            <a:off x="6138011" y="2800834"/>
            <a:ext cx="4739020" cy="3483864"/>
          </a:xfrm>
          <a:prstGeom prst="rect">
            <a:avLst/>
          </a:prstGeom>
        </p:spPr>
      </p:pic>
      <p:pic>
        <p:nvPicPr>
          <p:cNvPr id="4" name="Content Placeholder 3">
            <a:extLst>
              <a:ext uri="{FF2B5EF4-FFF2-40B4-BE49-F238E27FC236}">
                <a16:creationId xmlns:a16="http://schemas.microsoft.com/office/drawing/2014/main" id="{149E83A6-25A3-37BA-D65F-4729B9E526F0}"/>
              </a:ext>
            </a:extLst>
          </p:cNvPr>
          <p:cNvPicPr>
            <a:picLocks noChangeAspect="1"/>
          </p:cNvPicPr>
          <p:nvPr/>
        </p:nvPicPr>
        <p:blipFill>
          <a:blip r:embed="rId3"/>
          <a:stretch>
            <a:fillRect/>
          </a:stretch>
        </p:blipFill>
        <p:spPr>
          <a:xfrm>
            <a:off x="175907" y="2800835"/>
            <a:ext cx="4805329" cy="3483864"/>
          </a:xfrm>
          <a:prstGeom prst="rect">
            <a:avLst/>
          </a:prstGeom>
        </p:spPr>
      </p:pic>
    </p:spTree>
    <p:extLst>
      <p:ext uri="{BB962C8B-B14F-4D97-AF65-F5344CB8AC3E}">
        <p14:creationId xmlns:p14="http://schemas.microsoft.com/office/powerpoint/2010/main" val="1776227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145BB-47CA-127F-37A9-3FC8DFBDDB54}"/>
              </a:ext>
            </a:extLst>
          </p:cNvPr>
          <p:cNvSpPr>
            <a:spLocks noGrp="1"/>
          </p:cNvSpPr>
          <p:nvPr>
            <p:ph type="title"/>
          </p:nvPr>
        </p:nvSpPr>
        <p:spPr>
          <a:xfrm>
            <a:off x="876693" y="741391"/>
            <a:ext cx="3455821" cy="1616203"/>
          </a:xfrm>
        </p:spPr>
        <p:txBody>
          <a:bodyPr anchor="b">
            <a:normAutofit/>
          </a:bodyPr>
          <a:lstStyle/>
          <a:p>
            <a:r>
              <a:rPr lang="en-US" sz="3200">
                <a:cs typeface="Calibri Light"/>
              </a:rPr>
              <a:t>House Sq Ft</a:t>
            </a:r>
            <a:endParaRPr lang="en-US" sz="3200"/>
          </a:p>
        </p:txBody>
      </p:sp>
      <p:sp>
        <p:nvSpPr>
          <p:cNvPr id="8" name="Content Placeholder 7">
            <a:extLst>
              <a:ext uri="{FF2B5EF4-FFF2-40B4-BE49-F238E27FC236}">
                <a16:creationId xmlns:a16="http://schemas.microsoft.com/office/drawing/2014/main" id="{47F4D9C0-9477-6129-BA45-92B50BBE6181}"/>
              </a:ext>
            </a:extLst>
          </p:cNvPr>
          <p:cNvSpPr>
            <a:spLocks noGrp="1"/>
          </p:cNvSpPr>
          <p:nvPr>
            <p:ph idx="1"/>
          </p:nvPr>
        </p:nvSpPr>
        <p:spPr>
          <a:xfrm>
            <a:off x="876693" y="2533476"/>
            <a:ext cx="3455821" cy="3447832"/>
          </a:xfrm>
        </p:spPr>
        <p:txBody>
          <a:bodyPr anchor="t">
            <a:normAutofit lnSpcReduction="10000"/>
          </a:bodyPr>
          <a:lstStyle/>
          <a:p>
            <a:r>
              <a:rPr lang="en-US" sz="2000" dirty="0">
                <a:cs typeface="Calibri"/>
              </a:rPr>
              <a:t>Probably the cleanest distribution we get a really nice looking bell curve that lines up with about what we would expect house sizes to </a:t>
            </a:r>
            <a:r>
              <a:rPr lang="en-US" sz="2000">
                <a:cs typeface="Calibri"/>
              </a:rPr>
              <a:t>be</a:t>
            </a:r>
          </a:p>
          <a:p>
            <a:r>
              <a:rPr lang="en-US" sz="2000" dirty="0">
                <a:cs typeface="Calibri"/>
              </a:rPr>
              <a:t>Again I limited outliers above 10k </a:t>
            </a:r>
            <a:r>
              <a:rPr lang="en-US" sz="2000" dirty="0" err="1">
                <a:cs typeface="Calibri"/>
              </a:rPr>
              <a:t>sqft</a:t>
            </a:r>
            <a:r>
              <a:rPr lang="en-US" sz="2000" dirty="0">
                <a:cs typeface="Calibri"/>
              </a:rPr>
              <a:t> as it started to really throw of the curve and distort the majority of the data and didn’t accurately represent the data as a whole</a:t>
            </a:r>
          </a:p>
        </p:txBody>
      </p:sp>
      <p:pic>
        <p:nvPicPr>
          <p:cNvPr id="4" name="Content Placeholder 3" descr="A graph of a house size&#10;&#10;Description automatically generated">
            <a:extLst>
              <a:ext uri="{FF2B5EF4-FFF2-40B4-BE49-F238E27FC236}">
                <a16:creationId xmlns:a16="http://schemas.microsoft.com/office/drawing/2014/main" id="{3F444D00-98A0-5726-B22A-06A25DE54CE9}"/>
              </a:ext>
            </a:extLst>
          </p:cNvPr>
          <p:cNvPicPr>
            <a:picLocks noChangeAspect="1"/>
          </p:cNvPicPr>
          <p:nvPr/>
        </p:nvPicPr>
        <p:blipFill>
          <a:blip r:embed="rId2"/>
          <a:stretch>
            <a:fillRect/>
          </a:stretch>
        </p:blipFill>
        <p:spPr>
          <a:xfrm>
            <a:off x="4987672" y="1085570"/>
            <a:ext cx="6389346" cy="4696169"/>
          </a:xfrm>
          <a:prstGeom prst="rect">
            <a:avLst/>
          </a:prstGeom>
        </p:spPr>
      </p:pic>
      <p:grpSp>
        <p:nvGrpSpPr>
          <p:cNvPr id="11" name="Group 10">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2" name="Rectangle 11">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8026413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Tom Ferko DSC 530  Final Project</vt:lpstr>
      <vt:lpstr>The Dataset</vt:lpstr>
      <vt:lpstr>The Variables</vt:lpstr>
      <vt:lpstr>The Variables, a closer look</vt:lpstr>
      <vt:lpstr>Price</vt:lpstr>
      <vt:lpstr>Bedrooms</vt:lpstr>
      <vt:lpstr>Bathrooms</vt:lpstr>
      <vt:lpstr>Lot size</vt:lpstr>
      <vt:lpstr>House Sq Ft</vt:lpstr>
      <vt:lpstr>Comparing houses to non-houses</vt:lpstr>
      <vt:lpstr>House Size CDF</vt:lpstr>
      <vt:lpstr>House size vs price</vt:lpstr>
      <vt:lpstr>House size vs Acres</vt:lpstr>
      <vt:lpstr>Regression Model</vt:lpstr>
      <vt:lpstr>Analytical Model</vt:lpstr>
      <vt:lpstr>Closing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388</cp:revision>
  <dcterms:created xsi:type="dcterms:W3CDTF">2023-08-13T03:19:37Z</dcterms:created>
  <dcterms:modified xsi:type="dcterms:W3CDTF">2023-08-13T05:17:41Z</dcterms:modified>
</cp:coreProperties>
</file>