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93" r:id="rId3"/>
    <p:sldId id="294" r:id="rId4"/>
    <p:sldId id="295" r:id="rId5"/>
    <p:sldId id="296" r:id="rId6"/>
    <p:sldId id="29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3581"/>
            <a:ext cx="10985502" cy="318490"/>
          </a:xfrm>
          <a:prstGeom prst="rect">
            <a:avLst/>
          </a:prstGeom>
        </p:spPr>
        <p:txBody>
          <a:bodyPr lIns="45719" tIns="45719" rIns="45719" bIns="45719"/>
          <a:lstStyle>
            <a:lvl1pPr marL="0" indent="0" defTabSz="412750">
              <a:lnSpc>
                <a:spcPct val="100000"/>
              </a:lnSpc>
              <a:spcBef>
                <a:spcPts val="0"/>
              </a:spcBef>
              <a:buSzTx/>
              <a:buNone/>
              <a:defRPr sz="1800" b="1">
                <a:solidFill>
                  <a:srgbClr val="FFFFFF"/>
                </a:solidFill>
              </a:defRPr>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600671" y="3605245"/>
            <a:ext cx="10985501" cy="952501"/>
          </a:xfrm>
          <a:prstGeom prst="rect">
            <a:avLst/>
          </a:prstGeom>
        </p:spPr>
        <p:txBody>
          <a:bodyPr/>
          <a:lstStyle>
            <a:lvl1pPr marL="0" indent="0" defTabSz="412750">
              <a:lnSpc>
                <a:spcPct val="100000"/>
              </a:lnSpc>
              <a:spcBef>
                <a:spcPts val="0"/>
              </a:spcBef>
              <a:buSzTx/>
              <a:buNone/>
              <a:defRPr sz="2750" b="1">
                <a:solidFill>
                  <a:schemeClr val="accent1"/>
                </a:solidFill>
              </a:defRPr>
            </a:lvl1pPr>
            <a:lvl2pPr marL="0" indent="228600" defTabSz="412750">
              <a:lnSpc>
                <a:spcPct val="100000"/>
              </a:lnSpc>
              <a:spcBef>
                <a:spcPts val="0"/>
              </a:spcBef>
              <a:buSzTx/>
              <a:buNone/>
              <a:defRPr sz="2750" b="1">
                <a:solidFill>
                  <a:schemeClr val="accent1"/>
                </a:solidFill>
              </a:defRPr>
            </a:lvl2pPr>
            <a:lvl3pPr marL="0" indent="457200" defTabSz="412750">
              <a:lnSpc>
                <a:spcPct val="100000"/>
              </a:lnSpc>
              <a:spcBef>
                <a:spcPts val="0"/>
              </a:spcBef>
              <a:buSzTx/>
              <a:buNone/>
              <a:defRPr sz="2750" b="1">
                <a:solidFill>
                  <a:schemeClr val="accent1"/>
                </a:solidFill>
              </a:defRPr>
            </a:lvl3pPr>
            <a:lvl4pPr marL="0" indent="685800" defTabSz="412750">
              <a:lnSpc>
                <a:spcPct val="100000"/>
              </a:lnSpc>
              <a:spcBef>
                <a:spcPts val="0"/>
              </a:spcBef>
              <a:buSzTx/>
              <a:buNone/>
              <a:defRPr sz="2750" b="1">
                <a:solidFill>
                  <a:schemeClr val="accent1"/>
                </a:solidFill>
              </a:defRPr>
            </a:lvl4pPr>
            <a:lvl5pPr marL="0" indent="914400" defTabSz="412750">
              <a:lnSpc>
                <a:spcPct val="100000"/>
              </a:lnSpc>
              <a:spcBef>
                <a:spcPts val="0"/>
              </a:spcBef>
              <a:buSzTx/>
              <a:buNone/>
              <a:defRPr sz="275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25801261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solidFill>
                  <a:schemeClr val="accent1">
                    <a:hueOff val="114395"/>
                    <a:lumOff val="-24975"/>
                  </a:schemeClr>
                </a:solidFill>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solidFill>
                  <a:schemeClr val="accent1">
                    <a:hueOff val="114395"/>
                    <a:lumOff val="-24975"/>
                  </a:schemeClr>
                </a:solidFill>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solidFill>
                  <a:schemeClr val="accent1">
                    <a:hueOff val="114395"/>
                    <a:lumOff val="-24975"/>
                  </a:schemeClr>
                </a:solidFill>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solidFill>
                  <a:schemeClr val="accent1">
                    <a:hueOff val="114395"/>
                    <a:lumOff val="-24975"/>
                  </a:schemeClr>
                </a:solidFill>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2169229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solidFill>
                  <a:schemeClr val="accent1">
                    <a:hueOff val="114395"/>
                    <a:lumOff val="-24975"/>
                  </a:schemeClr>
                </a:solidFill>
              </a:defRPr>
            </a:lvl1pPr>
            <a:lvl2pPr marL="0" indent="228600" algn="ctr">
              <a:lnSpc>
                <a:spcPct val="80000"/>
              </a:lnSpc>
              <a:spcBef>
                <a:spcPts val="0"/>
              </a:spcBef>
              <a:buSzTx/>
              <a:buNone/>
              <a:defRPr sz="12500" b="1" spc="-125">
                <a:solidFill>
                  <a:schemeClr val="accent1">
                    <a:hueOff val="114395"/>
                    <a:lumOff val="-24975"/>
                  </a:schemeClr>
                </a:solidFill>
              </a:defRPr>
            </a:lvl2pPr>
            <a:lvl3pPr marL="0" indent="457200" algn="ctr">
              <a:lnSpc>
                <a:spcPct val="80000"/>
              </a:lnSpc>
              <a:spcBef>
                <a:spcPts val="0"/>
              </a:spcBef>
              <a:buSzTx/>
              <a:buNone/>
              <a:defRPr sz="12500" b="1" spc="-125">
                <a:solidFill>
                  <a:schemeClr val="accent1">
                    <a:hueOff val="114395"/>
                    <a:lumOff val="-24975"/>
                  </a:schemeClr>
                </a:solidFill>
              </a:defRPr>
            </a:lvl3pPr>
            <a:lvl4pPr marL="0" indent="685800" algn="ctr">
              <a:lnSpc>
                <a:spcPct val="80000"/>
              </a:lnSpc>
              <a:spcBef>
                <a:spcPts val="0"/>
              </a:spcBef>
              <a:buSzTx/>
              <a:buNone/>
              <a:defRPr sz="12500" b="1" spc="-125">
                <a:solidFill>
                  <a:schemeClr val="accent1">
                    <a:hueOff val="114395"/>
                    <a:lumOff val="-24975"/>
                  </a:schemeClr>
                </a:solidFill>
              </a:defRPr>
            </a:lvl4pPr>
            <a:lvl5pPr marL="0" indent="914400" algn="ctr">
              <a:lnSpc>
                <a:spcPct val="80000"/>
              </a:lnSpc>
              <a:spcBef>
                <a:spcPts val="0"/>
              </a:spcBef>
              <a:buSzTx/>
              <a:buNone/>
              <a:defRPr sz="12500" b="1" spc="-125">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0704686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40413" y="5337727"/>
            <a:ext cx="100746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solidFill>
                  <a:schemeClr val="accent1">
                    <a:hueOff val="114395"/>
                    <a:lumOff val="-24975"/>
                  </a:schemeClr>
                </a:solidFill>
                <a:latin typeface="Helvetica Neue Medium"/>
                <a:ea typeface="Helvetica Neue Medium"/>
                <a:cs typeface="Helvetica Neue Medium"/>
                <a:sym typeface="Helvetica Neue Medium"/>
              </a:defRPr>
            </a:lvl1pPr>
            <a:lvl2pPr marL="319462" indent="-6350">
              <a:spcBef>
                <a:spcPts val="0"/>
              </a:spcBef>
              <a:buSzTx/>
              <a:buNone/>
              <a:defRPr sz="4250" spc="-85">
                <a:solidFill>
                  <a:schemeClr val="accent1">
                    <a:hueOff val="114395"/>
                    <a:lumOff val="-24975"/>
                  </a:schemeClr>
                </a:solidFill>
                <a:latin typeface="Helvetica Neue Medium"/>
                <a:ea typeface="Helvetica Neue Medium"/>
                <a:cs typeface="Helvetica Neue Medium"/>
                <a:sym typeface="Helvetica Neue Medium"/>
              </a:defRPr>
            </a:lvl2pPr>
            <a:lvl3pPr marL="319462" indent="222250">
              <a:spcBef>
                <a:spcPts val="0"/>
              </a:spcBef>
              <a:buSzTx/>
              <a:buNone/>
              <a:defRPr sz="4250" spc="-85">
                <a:solidFill>
                  <a:schemeClr val="accent1">
                    <a:hueOff val="114395"/>
                    <a:lumOff val="-24975"/>
                  </a:schemeClr>
                </a:solidFill>
                <a:latin typeface="Helvetica Neue Medium"/>
                <a:ea typeface="Helvetica Neue Medium"/>
                <a:cs typeface="Helvetica Neue Medium"/>
                <a:sym typeface="Helvetica Neue Medium"/>
              </a:defRPr>
            </a:lvl3pPr>
            <a:lvl4pPr marL="319462" indent="450850">
              <a:spcBef>
                <a:spcPts val="0"/>
              </a:spcBef>
              <a:buSzTx/>
              <a:buNone/>
              <a:defRPr sz="4250" spc="-85">
                <a:solidFill>
                  <a:schemeClr val="accent1">
                    <a:hueOff val="114395"/>
                    <a:lumOff val="-24975"/>
                  </a:schemeClr>
                </a:solidFill>
                <a:latin typeface="Helvetica Neue Medium"/>
                <a:ea typeface="Helvetica Neue Medium"/>
                <a:cs typeface="Helvetica Neue Medium"/>
                <a:sym typeface="Helvetica Neue Medium"/>
              </a:defRPr>
            </a:lvl4pPr>
            <a:lvl5pPr marL="319462" indent="679450">
              <a:spcBef>
                <a:spcPts val="0"/>
              </a:spcBef>
              <a:buSzTx/>
              <a:buNone/>
              <a:defRPr sz="4250" spc="-85">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25610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7718252" y="635000"/>
            <a:ext cx="4083584" cy="271145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7730886" y="3542986"/>
            <a:ext cx="4074207" cy="2716138"/>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62318" y="635000"/>
            <a:ext cx="8429610" cy="561974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2982728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635000"/>
            <a:ext cx="12192000" cy="8128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353574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863883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635000"/>
            <a:ext cx="12192000" cy="8128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solidFill>
                  <a:srgbClr val="FFFFFF"/>
                </a:solidFill>
              </a:defRPr>
            </a:lvl1pPr>
            <a:lvl2pPr marL="0" indent="228600" defTabSz="412750">
              <a:lnSpc>
                <a:spcPct val="100000"/>
              </a:lnSpc>
              <a:spcBef>
                <a:spcPts val="0"/>
              </a:spcBef>
              <a:buSzTx/>
              <a:buNone/>
              <a:defRPr sz="2750" b="1">
                <a:solidFill>
                  <a:srgbClr val="FFFFFF"/>
                </a:solidFill>
              </a:defRPr>
            </a:lvl2pPr>
            <a:lvl3pPr marL="0" indent="457200" defTabSz="412750">
              <a:lnSpc>
                <a:spcPct val="100000"/>
              </a:lnSpc>
              <a:spcBef>
                <a:spcPts val="0"/>
              </a:spcBef>
              <a:buSzTx/>
              <a:buNone/>
              <a:defRPr sz="2750" b="1">
                <a:solidFill>
                  <a:srgbClr val="FFFFFF"/>
                </a:solidFill>
              </a:defRPr>
            </a:lvl3pPr>
            <a:lvl4pPr marL="0" indent="685800" defTabSz="412750">
              <a:lnSpc>
                <a:spcPct val="100000"/>
              </a:lnSpc>
              <a:spcBef>
                <a:spcPts val="0"/>
              </a:spcBef>
              <a:buSzTx/>
              <a:buNone/>
              <a:defRPr sz="2750" b="1">
                <a:solidFill>
                  <a:srgbClr val="FFFFFF"/>
                </a:solidFill>
              </a:defRPr>
            </a:lvl4pPr>
            <a:lvl5pPr marL="0" indent="914400" defTabSz="412750">
              <a:lnSpc>
                <a:spcPct val="100000"/>
              </a:lnSpc>
              <a:spcBef>
                <a:spcPts val="0"/>
              </a:spcBef>
              <a:buSzTx/>
              <a:buNone/>
              <a:defRPr sz="275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69217042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4613287" y="635000"/>
            <a:ext cx="8420076" cy="5592218"/>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6000750"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0301061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229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605066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0570587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23950"/>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4216400" y="631924"/>
            <a:ext cx="8425006" cy="5594103"/>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476250"/>
            <a:ext cx="4889500" cy="71755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431493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6000750" y="6488825"/>
            <a:ext cx="243656" cy="241092"/>
          </a:xfrm>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61108462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476250"/>
            <a:ext cx="10985500" cy="717475"/>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603250" y="1123950"/>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5619929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03250" y="476250"/>
            <a:ext cx="10985500" cy="71755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603250" y="1123950"/>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412750">
              <a:lnSpc>
                <a:spcPct val="100000"/>
              </a:lnSpc>
              <a:spcBef>
                <a:spcPts val="900"/>
              </a:spcBef>
              <a:buSzTx/>
              <a:buNone/>
              <a:defRPr sz="2750" spc="-28"/>
            </a:lvl1pPr>
            <a:lvl2pPr marL="0" indent="228600" defTabSz="412750">
              <a:lnSpc>
                <a:spcPct val="100000"/>
              </a:lnSpc>
              <a:spcBef>
                <a:spcPts val="900"/>
              </a:spcBef>
              <a:buSzTx/>
              <a:buNone/>
              <a:defRPr sz="2750" spc="-28"/>
            </a:lvl2pPr>
            <a:lvl3pPr marL="0" indent="457200" defTabSz="412750">
              <a:lnSpc>
                <a:spcPct val="100000"/>
              </a:lnSpc>
              <a:spcBef>
                <a:spcPts val="900"/>
              </a:spcBef>
              <a:buSzTx/>
              <a:buNone/>
              <a:defRPr sz="2750" spc="-28"/>
            </a:lvl3pPr>
            <a:lvl4pPr marL="0" indent="685800" defTabSz="412750">
              <a:lnSpc>
                <a:spcPct val="100000"/>
              </a:lnSpc>
              <a:spcBef>
                <a:spcPts val="900"/>
              </a:spcBef>
              <a:buSzTx/>
              <a:buNone/>
              <a:defRPr sz="2750" spc="-28"/>
            </a:lvl4pPr>
            <a:lvl5pPr marL="0" indent="914400" defTabSz="412750">
              <a:lnSpc>
                <a:spcPct val="100000"/>
              </a:lnSpc>
              <a:spcBef>
                <a:spcPts val="900"/>
              </a:spcBef>
              <a:buSzTx/>
              <a:buNone/>
              <a:defRPr sz="2750" spc="-28"/>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4615862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4762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000750" y="6486708"/>
            <a:ext cx="243656"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63266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txStyles>
    <p:titleStyle>
      <a:lvl1pPr marL="0" marR="0" indent="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1pPr>
      <a:lvl2pPr marL="0" marR="0" indent="2286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2pPr>
      <a:lvl3pPr marL="0" marR="0" indent="4572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3pPr>
      <a:lvl4pPr marL="0" marR="0" indent="6858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4pPr>
      <a:lvl5pPr marL="0" marR="0" indent="9144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5pPr>
      <a:lvl6pPr marL="0" marR="0" indent="11430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6pPr>
      <a:lvl7pPr marL="0" marR="0" indent="13716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7pPr>
      <a:lvl8pPr marL="0" marR="0" indent="16002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8pPr>
      <a:lvl9pPr marL="0" marR="0" indent="1828800" algn="l" defTabSz="1219169" rtl="0" latinLnBrk="0">
        <a:lnSpc>
          <a:spcPct val="80000"/>
        </a:lnSpc>
        <a:spcBef>
          <a:spcPts val="0"/>
        </a:spcBef>
        <a:spcAft>
          <a:spcPts val="0"/>
        </a:spcAft>
        <a:buClrTx/>
        <a:buSzTx/>
        <a:buFontTx/>
        <a:buNone/>
        <a:tabLst/>
        <a:defRPr sz="4250" b="1" i="0" u="none" strike="noStrike" cap="none" spc="-85" baseline="0">
          <a:solidFill>
            <a:schemeClr val="accent1">
              <a:hueOff val="114395"/>
              <a:lumOff val="-24975"/>
            </a:schemeClr>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Author and Date"/>
          <p:cNvSpPr txBox="1">
            <a:spLocks noGrp="1"/>
          </p:cNvSpPr>
          <p:nvPr>
            <p:ph type="body" idx="21"/>
          </p:nvPr>
        </p:nvSpPr>
        <p:spPr>
          <a:prstGeom prst="rect">
            <a:avLst/>
          </a:prstGeom>
        </p:spPr>
        <p:txBody>
          <a:bodyPr>
            <a:normAutofit fontScale="92500" lnSpcReduction="20000"/>
          </a:bodyPr>
          <a:lstStyle/>
          <a:p>
            <a:pPr algn="r"/>
            <a:endParaRPr/>
          </a:p>
        </p:txBody>
      </p:sp>
      <p:sp>
        <p:nvSpPr>
          <p:cNvPr id="297" name="Introduction to Politics, with reference to India"/>
          <p:cNvSpPr txBox="1">
            <a:spLocks noGrp="1"/>
          </p:cNvSpPr>
          <p:nvPr>
            <p:ph type="ctrTitle"/>
          </p:nvPr>
        </p:nvSpPr>
        <p:spPr>
          <a:prstGeom prst="rect">
            <a:avLst/>
          </a:prstGeom>
        </p:spPr>
        <p:txBody>
          <a:bodyPr/>
          <a:lstStyle/>
          <a:p>
            <a:r>
              <a:t>Introduction to Politics, with reference to India</a:t>
            </a:r>
          </a:p>
        </p:txBody>
      </p:sp>
      <p:sp>
        <p:nvSpPr>
          <p:cNvPr id="298" name="Justice"/>
          <p:cNvSpPr txBox="1">
            <a:spLocks noGrp="1"/>
          </p:cNvSpPr>
          <p:nvPr>
            <p:ph type="subTitle" sz="quarter" idx="1"/>
          </p:nvPr>
        </p:nvSpPr>
        <p:spPr>
          <a:prstGeom prst="rect">
            <a:avLst/>
          </a:prstGeom>
        </p:spPr>
        <p:txBody>
          <a:bodyPr>
            <a:normAutofit fontScale="92500" lnSpcReduction="10000"/>
          </a:bodyPr>
          <a:lstStyle>
            <a:lvl1pPr algn="r">
              <a:defRPr sz="6300"/>
            </a:lvl1pPr>
          </a:lstStyle>
          <a:p>
            <a:r>
              <a:t>Justice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Justice"/>
          <p:cNvSpPr txBox="1">
            <a:spLocks noGrp="1"/>
          </p:cNvSpPr>
          <p:nvPr>
            <p:ph type="title"/>
          </p:nvPr>
        </p:nvSpPr>
        <p:spPr>
          <a:prstGeom prst="rect">
            <a:avLst/>
          </a:prstGeom>
        </p:spPr>
        <p:txBody>
          <a:bodyPr/>
          <a:lstStyle/>
          <a:p>
            <a:r>
              <a:t>Justice</a:t>
            </a:r>
          </a:p>
        </p:txBody>
      </p:sp>
      <p:sp>
        <p:nvSpPr>
          <p:cNvPr id="301" name="Meaning and Interpreta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Meaning and Interpretation</a:t>
            </a:r>
          </a:p>
        </p:txBody>
      </p:sp>
      <p:sp>
        <p:nvSpPr>
          <p:cNvPr id="302" name="Justice has been of central importance to political philosophy for over two thousand years. Through the ages, political thinkers have portrayed the ‘good society’ as a ‘just’ society. However, there has been far less agreement about what justice stands f"/>
          <p:cNvSpPr txBox="1">
            <a:spLocks noGrp="1"/>
          </p:cNvSpPr>
          <p:nvPr>
            <p:ph type="body" idx="1"/>
          </p:nvPr>
        </p:nvSpPr>
        <p:spPr>
          <a:xfrm>
            <a:off x="603250" y="1691649"/>
            <a:ext cx="10985500" cy="4980614"/>
          </a:xfrm>
          <a:prstGeom prst="rect">
            <a:avLst/>
          </a:prstGeom>
        </p:spPr>
        <p:txBody>
          <a:bodyPr>
            <a:normAutofit fontScale="40000" lnSpcReduction="20000"/>
          </a:bodyPr>
          <a:lstStyle/>
          <a:p>
            <a:pPr marL="277368" indent="-277368" algn="just" defTabSz="1109444">
              <a:lnSpc>
                <a:spcPts val="3250"/>
              </a:lnSpc>
              <a:spcBef>
                <a:spcPts val="500"/>
              </a:spcBef>
              <a:defRPr sz="4368">
                <a:latin typeface="Times New Roman"/>
                <a:ea typeface="Times New Roman"/>
                <a:cs typeface="Times New Roman"/>
                <a:sym typeface="Times New Roman"/>
              </a:defRPr>
            </a:pPr>
            <a:r>
              <a:rPr dirty="0"/>
              <a:t>Justice has been of central importance to political philosophy for over two thousand years. Through the ages, political thinkers have portrayed the ‘good society’ as a ‘just’ society. However, there has been far less agreement about what justice stands for. </a:t>
            </a:r>
          </a:p>
          <a:p>
            <a:pPr marL="277368" indent="-277368" algn="just" defTabSz="1109444">
              <a:lnSpc>
                <a:spcPts val="3250"/>
              </a:lnSpc>
              <a:spcBef>
                <a:spcPts val="500"/>
              </a:spcBef>
              <a:defRPr sz="4368">
                <a:latin typeface="Times New Roman"/>
                <a:ea typeface="Times New Roman"/>
                <a:cs typeface="Times New Roman"/>
                <a:sym typeface="Times New Roman"/>
              </a:defRPr>
            </a:pPr>
            <a:r>
              <a:rPr dirty="0"/>
              <a:t>In everyday language, in fact, justice is used so imprecisely that it is taken to mean ‘fairness’, ‘rightness’ or, simply, that which is ‘morally correct’. Without doubt, justice is a moral or normative concept: that which is ‘just’ is certainly morally ‘good’, and to call something ‘unjust’ is to condemn it as morally ‘bad’  </a:t>
            </a:r>
          </a:p>
          <a:p>
            <a:pPr marL="277368" indent="-277368" algn="just" defTabSz="1109444">
              <a:lnSpc>
                <a:spcPts val="3250"/>
              </a:lnSpc>
              <a:spcBef>
                <a:spcPts val="500"/>
              </a:spcBef>
              <a:defRPr sz="4368">
                <a:latin typeface="Times New Roman"/>
                <a:ea typeface="Times New Roman"/>
                <a:cs typeface="Times New Roman"/>
                <a:sym typeface="Times New Roman"/>
              </a:defRPr>
            </a:pPr>
            <a:r>
              <a:rPr dirty="0"/>
              <a:t>But justice does not simply mean ‘moral’. Rather, it denotes a particular kind of moral judgement, in particular one about the distribution of rewards and punishments. Justice, in short, is about giving each person what he or she is ‘due’. However, it is much more difficult to define what that ‘due’ might be. </a:t>
            </a:r>
          </a:p>
          <a:p>
            <a:pPr marL="277368" indent="-277368" algn="just" defTabSz="1109444">
              <a:lnSpc>
                <a:spcPts val="3250"/>
              </a:lnSpc>
              <a:spcBef>
                <a:spcPts val="500"/>
              </a:spcBef>
              <a:defRPr sz="4368">
                <a:latin typeface="Times New Roman"/>
                <a:ea typeface="Times New Roman"/>
                <a:cs typeface="Times New Roman"/>
                <a:sym typeface="Times New Roman"/>
              </a:defRPr>
            </a:pPr>
            <a:r>
              <a:rPr dirty="0"/>
              <a:t>Justice is an ‘essentially contested’ concept. No settled or objective concept of justice exists, only a set of competing concepts. </a:t>
            </a:r>
            <a:endParaRPr sz="546"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Justice"/>
          <p:cNvSpPr txBox="1">
            <a:spLocks noGrp="1"/>
          </p:cNvSpPr>
          <p:nvPr>
            <p:ph type="title"/>
          </p:nvPr>
        </p:nvSpPr>
        <p:spPr>
          <a:prstGeom prst="rect">
            <a:avLst/>
          </a:prstGeom>
        </p:spPr>
        <p:txBody>
          <a:bodyPr/>
          <a:lstStyle/>
          <a:p>
            <a:r>
              <a:t>Justice</a:t>
            </a:r>
          </a:p>
        </p:txBody>
      </p:sp>
      <p:sp>
        <p:nvSpPr>
          <p:cNvPr id="305" name="Legal Justi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Legal Justice</a:t>
            </a:r>
          </a:p>
        </p:txBody>
      </p:sp>
      <p:sp>
        <p:nvSpPr>
          <p:cNvPr id="306" name="Legal justice is concerned with the way in which law distributes penalties for wrong- doing, or allocates compensation in the case of injury or damage. Justice in this sense clearly involves the creation and enforcement of a public set of rules, but to b"/>
          <p:cNvSpPr txBox="1">
            <a:spLocks noGrp="1"/>
          </p:cNvSpPr>
          <p:nvPr>
            <p:ph type="body" idx="1"/>
          </p:nvPr>
        </p:nvSpPr>
        <p:spPr>
          <a:xfrm>
            <a:off x="603250" y="1691649"/>
            <a:ext cx="10985500" cy="4560609"/>
          </a:xfrm>
          <a:prstGeom prst="rect">
            <a:avLst/>
          </a:prstGeom>
        </p:spPr>
        <p:txBody>
          <a:bodyPr>
            <a:normAutofit fontScale="55000" lnSpcReduction="20000"/>
          </a:bodyPr>
          <a:lstStyle/>
          <a:p>
            <a:pPr marL="286512" indent="-286512" algn="just" defTabSz="1146019">
              <a:spcBef>
                <a:spcPts val="2100"/>
              </a:spcBef>
              <a:defRPr sz="4512">
                <a:latin typeface="Times New Roman"/>
                <a:ea typeface="Times New Roman"/>
                <a:cs typeface="Times New Roman"/>
                <a:sym typeface="Times New Roman"/>
              </a:defRPr>
            </a:pPr>
            <a:r>
              <a:t>Legal justice is concerned with the way in which law distributes penalties for wrong- doing, or allocates compensation in the case of injury or damage. Justice in this sense clearly involves the creation and enforcement of a public set of rules, but to be ‘just’ these rules must themselves have a moral under- pinning. </a:t>
            </a:r>
          </a:p>
          <a:p>
            <a:pPr marL="286512" indent="-286512" algn="just" defTabSz="1146019">
              <a:spcBef>
                <a:spcPts val="2100"/>
              </a:spcBef>
              <a:defRPr sz="4512">
                <a:latin typeface="Times New Roman"/>
                <a:ea typeface="Times New Roman"/>
                <a:cs typeface="Times New Roman"/>
                <a:sym typeface="Times New Roman"/>
              </a:defRPr>
            </a:pPr>
            <a:r>
              <a:t>Two forms of justice can be identified at work in the legal process. </a:t>
            </a:r>
            <a:r>
              <a:rPr b="1"/>
              <a:t>First</a:t>
            </a:r>
            <a:r>
              <a:t>, there is procedural justice, which relates to how the rules are made and applied. </a:t>
            </a:r>
            <a:r>
              <a:rPr b="1"/>
              <a:t>Second, </a:t>
            </a:r>
            <a:r>
              <a:t>there is substantive justice, which is concerned with the rules themselves and whether they are ‘just’ or ‘unjust’. </a:t>
            </a:r>
          </a:p>
          <a:p>
            <a:pPr marL="286512" indent="-286512" algn="just" defTabSz="1146019">
              <a:spcBef>
                <a:spcPts val="2100"/>
              </a:spcBef>
              <a:defRPr sz="4512">
                <a:latin typeface="Times New Roman"/>
                <a:ea typeface="Times New Roman"/>
                <a:cs typeface="Times New Roman"/>
                <a:sym typeface="Times New Roman"/>
              </a:defRPr>
            </a:pPr>
            <a:r>
              <a:t>Questions about justice in either of these senses are crucial because they bear on the issue of legitimacy. People recognize law as binding, and so acknowledge an obligation to obey it, precisely because they believe it to be just. If, however, law is not administered in accordance with justice, or law itself is seen to be unjust, citizens may possess a moral justification for breaking the law.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Justice"/>
          <p:cNvSpPr txBox="1">
            <a:spLocks noGrp="1"/>
          </p:cNvSpPr>
          <p:nvPr>
            <p:ph type="title"/>
          </p:nvPr>
        </p:nvSpPr>
        <p:spPr>
          <a:prstGeom prst="rect">
            <a:avLst/>
          </a:prstGeom>
        </p:spPr>
        <p:txBody>
          <a:bodyPr/>
          <a:lstStyle/>
          <a:p>
            <a:r>
              <a:t>Justice</a:t>
            </a:r>
          </a:p>
        </p:txBody>
      </p:sp>
      <p:sp>
        <p:nvSpPr>
          <p:cNvPr id="309" name="Procedural Justi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Procedural Justice</a:t>
            </a:r>
          </a:p>
        </p:txBody>
      </p:sp>
      <p:sp>
        <p:nvSpPr>
          <p:cNvPr id="310" name="Procedural or ‘formal’ justice refers to the manner in which decisions or outcomes are achieved, as opposed to the content of the decisions themselves.…"/>
          <p:cNvSpPr txBox="1">
            <a:spLocks noGrp="1"/>
          </p:cNvSpPr>
          <p:nvPr>
            <p:ph type="body" idx="1"/>
          </p:nvPr>
        </p:nvSpPr>
        <p:spPr>
          <a:xfrm>
            <a:off x="603250" y="1691649"/>
            <a:ext cx="10985500" cy="4560609"/>
          </a:xfrm>
          <a:prstGeom prst="rect">
            <a:avLst/>
          </a:prstGeom>
        </p:spPr>
        <p:txBody>
          <a:bodyPr>
            <a:normAutofit fontScale="55000" lnSpcReduction="20000"/>
          </a:bodyPr>
          <a:lstStyle/>
          <a:p>
            <a:pPr marL="286512" indent="-286512" algn="just" defTabSz="1146019">
              <a:spcBef>
                <a:spcPts val="2100"/>
              </a:spcBef>
              <a:defRPr sz="4512">
                <a:latin typeface="Times New Roman"/>
                <a:ea typeface="Times New Roman"/>
                <a:cs typeface="Times New Roman"/>
                <a:sym typeface="Times New Roman"/>
              </a:defRPr>
            </a:pPr>
            <a:r>
              <a:t>Procedural or ‘formal’ justice refers to the manner in which decisions or outcomes are achieved, as opposed to the content of the decisions themselves. </a:t>
            </a:r>
          </a:p>
          <a:p>
            <a:pPr marL="286512" indent="-286512" algn="just" defTabSz="1146019">
              <a:spcBef>
                <a:spcPts val="2100"/>
              </a:spcBef>
              <a:defRPr sz="4512">
                <a:latin typeface="Times New Roman"/>
                <a:ea typeface="Times New Roman"/>
                <a:cs typeface="Times New Roman"/>
                <a:sym typeface="Times New Roman"/>
              </a:defRPr>
            </a:pPr>
            <a:r>
              <a:t>This clearly applies, for example, in the case of sporting competition. The object of a running race is to establish, quite simply, who is the fastest runner. Justice in this respect is achieved if procedural rules are applied which ensure that all factors other than running talent are irrelevant to the outcome of the race. Thus justice demands that every competitor runs the same distance, that they start at the same time, that none enjoys an unfair advantage gained through performance-enhancing drugs, that officials adjudicating the race are impartial, and so on. </a:t>
            </a:r>
            <a:endParaRPr sz="564"/>
          </a:p>
          <a:p>
            <a:pPr marL="286512" indent="-286512" algn="just" defTabSz="1146019">
              <a:spcBef>
                <a:spcPts val="2100"/>
              </a:spcBef>
              <a:defRPr sz="4512">
                <a:latin typeface="Times New Roman"/>
                <a:ea typeface="Times New Roman"/>
                <a:cs typeface="Times New Roman"/>
                <a:sym typeface="Times New Roman"/>
              </a:defRPr>
            </a:pPr>
            <a:r>
              <a:t>Legal systems can claim to be just in precisely the same way: they operate according to an established set of rules designed to ensure a just outcome. In short, justice is ‘seen to be done’. </a:t>
            </a:r>
            <a:endParaRPr sz="564"/>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Justice"/>
          <p:cNvSpPr txBox="1">
            <a:spLocks noGrp="1"/>
          </p:cNvSpPr>
          <p:nvPr>
            <p:ph type="title"/>
          </p:nvPr>
        </p:nvSpPr>
        <p:spPr>
          <a:prstGeom prst="rect">
            <a:avLst/>
          </a:prstGeom>
        </p:spPr>
        <p:txBody>
          <a:bodyPr/>
          <a:lstStyle/>
          <a:p>
            <a:r>
              <a:t>Justice</a:t>
            </a:r>
          </a:p>
        </p:txBody>
      </p:sp>
      <p:sp>
        <p:nvSpPr>
          <p:cNvPr id="313" name="Procedural Justi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Procedural Justice</a:t>
            </a:r>
          </a:p>
        </p:txBody>
      </p:sp>
      <p:sp>
        <p:nvSpPr>
          <p:cNvPr id="314" name="At the heart of procedural justice stands the principle of formal equality. The law should be applied in a manner that does not discriminate between individuals on grounds like gender, race, religion or social background. This, in turn, requires that law"/>
          <p:cNvSpPr txBox="1">
            <a:spLocks noGrp="1"/>
          </p:cNvSpPr>
          <p:nvPr>
            <p:ph type="body" idx="1"/>
          </p:nvPr>
        </p:nvSpPr>
        <p:spPr>
          <a:xfrm>
            <a:off x="603250" y="1691649"/>
            <a:ext cx="10985500" cy="5044986"/>
          </a:xfrm>
          <a:prstGeom prst="rect">
            <a:avLst/>
          </a:prstGeom>
        </p:spPr>
        <p:txBody>
          <a:bodyPr>
            <a:normAutofit fontScale="55000" lnSpcReduction="20000"/>
          </a:bodyPr>
          <a:lstStyle/>
          <a:p>
            <a:pPr marL="249936" indent="-249936" algn="just" defTabSz="999719">
              <a:spcBef>
                <a:spcPts val="1800"/>
              </a:spcBef>
              <a:defRPr sz="3936">
                <a:latin typeface="Times New Roman"/>
                <a:ea typeface="Times New Roman"/>
                <a:cs typeface="Times New Roman"/>
                <a:sym typeface="Times New Roman"/>
              </a:defRPr>
            </a:pPr>
            <a:r>
              <a:t>At the heart of procedural justice stands the principle of formal equality. The law should be applied in a manner that does not discriminate between individuals on grounds like gender, race, religion or social background. This, in turn, requires that law be impartially applied, which can only be achieved if judges are strictly independent and unbiased. </a:t>
            </a:r>
          </a:p>
          <a:p>
            <a:pPr marL="249936" indent="-249936" algn="just" defTabSz="999719">
              <a:spcBef>
                <a:spcPts val="1800"/>
              </a:spcBef>
              <a:defRPr sz="3936">
                <a:latin typeface="Times New Roman"/>
                <a:ea typeface="Times New Roman"/>
                <a:cs typeface="Times New Roman"/>
                <a:sym typeface="Times New Roman"/>
              </a:defRPr>
            </a:pPr>
            <a:r>
              <a:t>Moreover, the legal system must acknowledge the possibility that mistakes can be made and provide some machinery through which these can be rectified. This is achieved in practice through a hierarchy of courts, higher courts being able to consider appeals from lower courts. </a:t>
            </a:r>
          </a:p>
          <a:p>
            <a:pPr marL="249936" indent="-249936" algn="just" defTabSz="999719">
              <a:spcBef>
                <a:spcPts val="1800"/>
              </a:spcBef>
              <a:defRPr sz="3936">
                <a:latin typeface="Times New Roman"/>
                <a:ea typeface="Times New Roman"/>
                <a:cs typeface="Times New Roman"/>
                <a:sym typeface="Times New Roman"/>
              </a:defRPr>
            </a:pPr>
            <a:r>
              <a:t>Procedural justice is also said to require the presumption that the accused is ‘innocent until proved guilty’. This has been described as the ‘golden thread’ running through the English legal system and those derived from it. The presumption of innocence ensures that the mere fact of an accusation does not in itself constitute proof; the onus is on the prosecution to offer evidence which can prove guilt beyond ‘reasonable doubt’. This is also why certain evidence, for instance about the accused’s previous criminal record, may be inadmissible in court, since it could taint the jury’s views and prevent a verdict being reached on the ‘facts of the case’. </a:t>
            </a:r>
          </a:p>
          <a:p>
            <a:pPr marL="249936" indent="-249936" algn="just" defTabSz="999719">
              <a:spcBef>
                <a:spcPts val="1800"/>
              </a:spcBef>
              <a:defRPr sz="3936">
                <a:latin typeface="Times New Roman"/>
                <a:ea typeface="Times New Roman"/>
                <a:cs typeface="Times New Roman"/>
                <a:sym typeface="Times New Roman"/>
              </a:defRPr>
            </a:pPr>
            <a:r>
              <a:t>In the same way, an accused person has traditionally been accorded a right to silence, on the grounds that it is the prosecution’s job to establish guilt.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Justice"/>
          <p:cNvSpPr txBox="1">
            <a:spLocks noGrp="1"/>
          </p:cNvSpPr>
          <p:nvPr>
            <p:ph type="title"/>
          </p:nvPr>
        </p:nvSpPr>
        <p:spPr>
          <a:prstGeom prst="rect">
            <a:avLst/>
          </a:prstGeom>
        </p:spPr>
        <p:txBody>
          <a:bodyPr/>
          <a:lstStyle/>
          <a:p>
            <a:r>
              <a:t>Justice</a:t>
            </a:r>
          </a:p>
        </p:txBody>
      </p:sp>
      <p:sp>
        <p:nvSpPr>
          <p:cNvPr id="317" name="Substantive Justi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Substantive Justice</a:t>
            </a:r>
          </a:p>
        </p:txBody>
      </p:sp>
      <p:sp>
        <p:nvSpPr>
          <p:cNvPr id="318" name="The requirements of legal justice cannot be entirely met by the application of procedural rules, however fair these rules may be and however scrupulously they may be applied. This is the sense in which law is different from competitive sport; its outcome"/>
          <p:cNvSpPr txBox="1">
            <a:spLocks noGrp="1"/>
          </p:cNvSpPr>
          <p:nvPr>
            <p:ph type="body" idx="1"/>
          </p:nvPr>
        </p:nvSpPr>
        <p:spPr>
          <a:xfrm>
            <a:off x="603250" y="1691649"/>
            <a:ext cx="10985500" cy="5037764"/>
          </a:xfrm>
          <a:prstGeom prst="rect">
            <a:avLst/>
          </a:prstGeom>
        </p:spPr>
        <p:txBody>
          <a:bodyPr>
            <a:normAutofit fontScale="40000" lnSpcReduction="20000"/>
          </a:bodyPr>
          <a:lstStyle/>
          <a:p>
            <a:pPr marL="295656" indent="-295656" algn="just" defTabSz="1182594">
              <a:lnSpc>
                <a:spcPts val="3450"/>
              </a:lnSpc>
              <a:spcBef>
                <a:spcPts val="500"/>
              </a:spcBef>
              <a:defRPr sz="4656">
                <a:latin typeface="Times New Roman"/>
                <a:ea typeface="Times New Roman"/>
                <a:cs typeface="Times New Roman"/>
                <a:sym typeface="Times New Roman"/>
              </a:defRPr>
            </a:pPr>
            <a:r>
              <a:rPr dirty="0"/>
              <a:t>The requirements of legal justice cannot be entirely met by the application of procedural rules, however fair these rules may be and however scrupulously they may be applied. This is the sense in which law is different from competitive sport; its outcomes, and not merely its procedures, are claimed to be just. The legal process may thus generate injustice not because law is unfairly applied but because law itself is unjust. </a:t>
            </a:r>
          </a:p>
          <a:p>
            <a:pPr marL="295656" indent="-295656" algn="just" defTabSz="1182594">
              <a:lnSpc>
                <a:spcPts val="3450"/>
              </a:lnSpc>
              <a:spcBef>
                <a:spcPts val="500"/>
              </a:spcBef>
              <a:defRPr sz="4656">
                <a:latin typeface="Times New Roman"/>
                <a:ea typeface="Times New Roman"/>
                <a:cs typeface="Times New Roman"/>
                <a:sym typeface="Times New Roman"/>
              </a:defRPr>
            </a:pPr>
            <a:r>
              <a:rPr dirty="0"/>
              <a:t>For instance, laws which prohibit women from voting, or which ban ethnic minorities from owning property, are not made ‘just’ by the fact that they are applied by courts whose procedures are fair and impartial. The content of law must therefore be judged in the light of a principle of substantive or ‘concrete’ justice. </a:t>
            </a:r>
          </a:p>
          <a:p>
            <a:pPr marL="295656" indent="-295656" algn="just" defTabSz="1182594">
              <a:lnSpc>
                <a:spcPts val="3450"/>
              </a:lnSpc>
              <a:spcBef>
                <a:spcPts val="500"/>
              </a:spcBef>
              <a:defRPr sz="4656">
                <a:latin typeface="Times New Roman"/>
                <a:ea typeface="Times New Roman"/>
                <a:cs typeface="Times New Roman"/>
                <a:sym typeface="Times New Roman"/>
              </a:defRPr>
            </a:pPr>
            <a:r>
              <a:rPr dirty="0"/>
              <a:t>Like all normative principles, the idea of substantive justice is subjective; at heart, it is a matter of opinion. Notions of justice therefore vary from individual to individual, from group to group, from society to society, and from period to period. </a:t>
            </a:r>
            <a:endParaRPr sz="582" dirty="0"/>
          </a:p>
          <a:p>
            <a:pPr marL="295656" indent="-295656" algn="just" defTabSz="1182594">
              <a:lnSpc>
                <a:spcPts val="3450"/>
              </a:lnSpc>
              <a:spcBef>
                <a:spcPts val="500"/>
              </a:spcBef>
              <a:defRPr sz="4656">
                <a:latin typeface="Times New Roman"/>
                <a:ea typeface="Times New Roman"/>
                <a:cs typeface="Times New Roman"/>
                <a:sym typeface="Times New Roman"/>
              </a:defRPr>
            </a:pPr>
            <a:endParaRPr sz="582" dirty="0"/>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1056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Helvetica Neue</vt:lpstr>
      <vt:lpstr>Helvetica Neue Medium</vt:lpstr>
      <vt:lpstr>Times New Roman</vt:lpstr>
      <vt:lpstr>30_BasicColor</vt:lpstr>
      <vt:lpstr>Introduction to Politics, with reference to India</vt:lpstr>
      <vt:lpstr>Justice</vt:lpstr>
      <vt:lpstr>Justice</vt:lpstr>
      <vt:lpstr>Justice</vt:lpstr>
      <vt:lpstr>Justice</vt:lpstr>
      <vt:lpstr>Justice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Politics, with reference to India</dc:title>
  <dc:creator>Deepika Mohandas</dc:creator>
  <cp:lastModifiedBy>Deepika Mohandas</cp:lastModifiedBy>
  <cp:revision>1</cp:revision>
  <dcterms:created xsi:type="dcterms:W3CDTF">2023-08-25T13:43:18Z</dcterms:created>
  <dcterms:modified xsi:type="dcterms:W3CDTF">2023-08-25T13:43:49Z</dcterms:modified>
</cp:coreProperties>
</file>