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7" r:id="rId10"/>
    <p:sldId id="26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759"/>
    <p:restoredTop sz="96327"/>
  </p:normalViewPr>
  <p:slideViewPr>
    <p:cSldViewPr snapToGrid="0" snapToObjects="1">
      <p:cViewPr varScale="1">
        <p:scale>
          <a:sx n="126" d="100"/>
          <a:sy n="126"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1/28/20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1/28/20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1/28/20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1/28/20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1/28/20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orbicycle/world-foodfeed-p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4CCB-8D6D-234A-9D36-F43E56E7A3E9}"/>
              </a:ext>
            </a:extLst>
          </p:cNvPr>
          <p:cNvSpPr>
            <a:spLocks noGrp="1"/>
          </p:cNvSpPr>
          <p:nvPr>
            <p:ph type="ctrTitle"/>
          </p:nvPr>
        </p:nvSpPr>
        <p:spPr>
          <a:xfrm>
            <a:off x="1078523" y="1214438"/>
            <a:ext cx="10318418" cy="4278938"/>
          </a:xfrm>
        </p:spPr>
        <p:txBody>
          <a:bodyPr/>
          <a:lstStyle/>
          <a:p>
            <a:r>
              <a:rPr lang="en-US" sz="5700" dirty="0"/>
              <a:t>Production &amp; Consumption of food around the world</a:t>
            </a:r>
          </a:p>
        </p:txBody>
      </p:sp>
      <p:sp>
        <p:nvSpPr>
          <p:cNvPr id="3" name="Subtitle 2">
            <a:extLst>
              <a:ext uri="{FF2B5EF4-FFF2-40B4-BE49-F238E27FC236}">
                <a16:creationId xmlns:a16="http://schemas.microsoft.com/office/drawing/2014/main" id="{8F009F69-B6A6-6844-9EE2-0897C79C29FA}"/>
              </a:ext>
            </a:extLst>
          </p:cNvPr>
          <p:cNvSpPr>
            <a:spLocks noGrp="1"/>
          </p:cNvSpPr>
          <p:nvPr>
            <p:ph type="subTitle" idx="1"/>
          </p:nvPr>
        </p:nvSpPr>
        <p:spPr/>
        <p:txBody>
          <a:bodyPr>
            <a:normAutofit fontScale="92500" lnSpcReduction="10000"/>
          </a:bodyPr>
          <a:lstStyle/>
          <a:p>
            <a:r>
              <a:rPr lang="en-US" dirty="0"/>
              <a:t>A group effort by</a:t>
            </a:r>
          </a:p>
          <a:p>
            <a:r>
              <a:rPr lang="en-US" dirty="0"/>
              <a:t>Catherine, Charles, iryna (the group)</a:t>
            </a:r>
          </a:p>
        </p:txBody>
      </p:sp>
    </p:spTree>
    <p:extLst>
      <p:ext uri="{BB962C8B-B14F-4D97-AF65-F5344CB8AC3E}">
        <p14:creationId xmlns:p14="http://schemas.microsoft.com/office/powerpoint/2010/main" val="2928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E3D8-1772-624C-ACF8-9C061A42F8B0}"/>
              </a:ext>
            </a:extLst>
          </p:cNvPr>
          <p:cNvSpPr>
            <a:spLocks noGrp="1"/>
          </p:cNvSpPr>
          <p:nvPr>
            <p:ph type="title"/>
          </p:nvPr>
        </p:nvSpPr>
        <p:spPr/>
        <p:txBody>
          <a:bodyPr/>
          <a:lstStyle/>
          <a:p>
            <a:pPr algn="ctr"/>
            <a:r>
              <a:rPr lang="en-US" dirty="0"/>
              <a:t>Heatmap of produced food</a:t>
            </a:r>
          </a:p>
        </p:txBody>
      </p:sp>
      <p:sp>
        <p:nvSpPr>
          <p:cNvPr id="3" name="Content Placeholder 2">
            <a:extLst>
              <a:ext uri="{FF2B5EF4-FFF2-40B4-BE49-F238E27FC236}">
                <a16:creationId xmlns:a16="http://schemas.microsoft.com/office/drawing/2014/main" id="{2ACBA0B3-66C2-984C-A9A3-C13FCF3979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457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ED31-6216-E74B-97CE-256A45AF1774}"/>
              </a:ext>
            </a:extLst>
          </p:cNvPr>
          <p:cNvSpPr>
            <a:spLocks noGrp="1"/>
          </p:cNvSpPr>
          <p:nvPr>
            <p:ph type="title"/>
          </p:nvPr>
        </p:nvSpPr>
        <p:spPr/>
        <p:txBody>
          <a:bodyPr/>
          <a:lstStyle/>
          <a:p>
            <a:r>
              <a:rPr lang="en-US" dirty="0"/>
              <a:t>Issues we ran into: </a:t>
            </a:r>
            <a:br>
              <a:rPr lang="en-US" dirty="0"/>
            </a:br>
            <a:endParaRPr lang="en-US" dirty="0"/>
          </a:p>
        </p:txBody>
      </p:sp>
      <p:sp>
        <p:nvSpPr>
          <p:cNvPr id="3" name="Content Placeholder 2">
            <a:extLst>
              <a:ext uri="{FF2B5EF4-FFF2-40B4-BE49-F238E27FC236}">
                <a16:creationId xmlns:a16="http://schemas.microsoft.com/office/drawing/2014/main" id="{D9E4EA7E-D785-F843-9568-79E65D481AC6}"/>
              </a:ext>
            </a:extLst>
          </p:cNvPr>
          <p:cNvSpPr>
            <a:spLocks noGrp="1"/>
          </p:cNvSpPr>
          <p:nvPr>
            <p:ph idx="1"/>
          </p:nvPr>
        </p:nvSpPr>
        <p:spPr/>
        <p:txBody>
          <a:bodyPr/>
          <a:lstStyle/>
          <a:p>
            <a:pPr lvl="0"/>
            <a:r>
              <a:rPr lang="en-US" dirty="0"/>
              <a:t>Too much focus on the data clean up;</a:t>
            </a:r>
          </a:p>
          <a:p>
            <a:pPr lvl="0"/>
            <a:r>
              <a:rPr lang="en-US" dirty="0"/>
              <a:t>Problem/question we are trying to solve/answer;</a:t>
            </a:r>
          </a:p>
          <a:p>
            <a:pPr lvl="0"/>
            <a:r>
              <a:rPr lang="en-US" dirty="0"/>
              <a:t>Trying to drill down to a specific item in the data, due to lack of experience/lack of code knowledge;</a:t>
            </a:r>
          </a:p>
          <a:p>
            <a:endParaRPr lang="en-US" dirty="0"/>
          </a:p>
        </p:txBody>
      </p:sp>
    </p:spTree>
    <p:extLst>
      <p:ext uri="{BB962C8B-B14F-4D97-AF65-F5344CB8AC3E}">
        <p14:creationId xmlns:p14="http://schemas.microsoft.com/office/powerpoint/2010/main" val="355808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D5EA-51C5-4B45-B044-A6F2E6492DDF}"/>
              </a:ext>
            </a:extLst>
          </p:cNvPr>
          <p:cNvSpPr>
            <a:spLocks noGrp="1"/>
          </p:cNvSpPr>
          <p:nvPr>
            <p:ph type="title"/>
          </p:nvPr>
        </p:nvSpPr>
        <p:spPr/>
        <p:txBody>
          <a:bodyPr>
            <a:normAutofit fontScale="90000"/>
          </a:bodyPr>
          <a:lstStyle/>
          <a:p>
            <a:r>
              <a:rPr lang="en-US" dirty="0"/>
              <a:t>Questions we would work on if we had more time: </a:t>
            </a:r>
            <a:br>
              <a:rPr lang="en-US" dirty="0"/>
            </a:br>
            <a:endParaRPr lang="en-US" dirty="0"/>
          </a:p>
        </p:txBody>
      </p:sp>
      <p:sp>
        <p:nvSpPr>
          <p:cNvPr id="3" name="Content Placeholder 2">
            <a:extLst>
              <a:ext uri="{FF2B5EF4-FFF2-40B4-BE49-F238E27FC236}">
                <a16:creationId xmlns:a16="http://schemas.microsoft.com/office/drawing/2014/main" id="{F0319D77-C837-6943-B042-04545C3D1DE0}"/>
              </a:ext>
            </a:extLst>
          </p:cNvPr>
          <p:cNvSpPr>
            <a:spLocks noGrp="1"/>
          </p:cNvSpPr>
          <p:nvPr>
            <p:ph idx="1"/>
          </p:nvPr>
        </p:nvSpPr>
        <p:spPr/>
        <p:txBody>
          <a:bodyPr/>
          <a:lstStyle/>
          <a:p>
            <a:pPr lvl="0"/>
            <a:r>
              <a:rPr lang="en-US" dirty="0"/>
              <a:t>Add another dataset with the population information to try and predict the population growth vs the food production;</a:t>
            </a:r>
          </a:p>
          <a:p>
            <a:pPr lvl="0"/>
            <a:r>
              <a:rPr lang="en-US" dirty="0"/>
              <a:t>Compare the population growth vs food production over the past years;</a:t>
            </a:r>
          </a:p>
          <a:p>
            <a:pPr lvl="0"/>
            <a:r>
              <a:rPr lang="en-US" dirty="0"/>
              <a:t>Add hunger rates all over the World vs the food production and consumption.</a:t>
            </a:r>
          </a:p>
          <a:p>
            <a:endParaRPr lang="en-US" dirty="0"/>
          </a:p>
        </p:txBody>
      </p:sp>
    </p:spTree>
    <p:extLst>
      <p:ext uri="{BB962C8B-B14F-4D97-AF65-F5344CB8AC3E}">
        <p14:creationId xmlns:p14="http://schemas.microsoft.com/office/powerpoint/2010/main" val="338023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1CD6-B0FE-3640-92DA-DFCFB102318D}"/>
              </a:ext>
            </a:extLst>
          </p:cNvPr>
          <p:cNvSpPr>
            <a:spLocks noGrp="1"/>
          </p:cNvSpPr>
          <p:nvPr>
            <p:ph type="title"/>
          </p:nvPr>
        </p:nvSpPr>
        <p:spPr>
          <a:xfrm>
            <a:off x="1251678" y="600075"/>
            <a:ext cx="10178322" cy="1274442"/>
          </a:xfrm>
        </p:spPr>
        <p:txBody>
          <a:bodyPr/>
          <a:lstStyle/>
          <a:p>
            <a:pPr algn="ctr"/>
            <a:r>
              <a:rPr lang="en-US" dirty="0"/>
              <a:t>Scope of Research</a:t>
            </a:r>
          </a:p>
        </p:txBody>
      </p:sp>
      <p:sp>
        <p:nvSpPr>
          <p:cNvPr id="3" name="Content Placeholder 2">
            <a:extLst>
              <a:ext uri="{FF2B5EF4-FFF2-40B4-BE49-F238E27FC236}">
                <a16:creationId xmlns:a16="http://schemas.microsoft.com/office/drawing/2014/main" id="{4E256F1E-0288-E144-B19D-5C5AA6C4D3F2}"/>
              </a:ext>
            </a:extLst>
          </p:cNvPr>
          <p:cNvSpPr>
            <a:spLocks noGrp="1"/>
          </p:cNvSpPr>
          <p:nvPr>
            <p:ph idx="1"/>
          </p:nvPr>
        </p:nvSpPr>
        <p:spPr>
          <a:xfrm>
            <a:off x="1071563" y="1614488"/>
            <a:ext cx="10658475" cy="4861128"/>
          </a:xfrm>
        </p:spPr>
        <p:txBody>
          <a:bodyPr>
            <a:normAutofit fontScale="47500" lnSpcReduction="20000"/>
          </a:bodyPr>
          <a:lstStyle/>
          <a:p>
            <a:pPr marL="0" indent="0" algn="just">
              <a:buNone/>
            </a:pPr>
            <a:r>
              <a:rPr lang="en-US" sz="3800" dirty="0"/>
              <a:t>The Food and Agriculture Organization of the United Nations provides free access to food and agriculture data for over 245 countries and territories, from the year 1961 to the most recent update. It presents a comprehensive picture of the pattern of a country’s food supply during a specified reference period, the last time an update was loaded to the FAO database was in 2013. The food balance sheet shows for each food item the sources of supply and its utilization. This chunk of the dataset is focused on two utilizations of each food item available:</a:t>
            </a:r>
          </a:p>
          <a:p>
            <a:pPr marL="0" indent="0" algn="just">
              <a:buNone/>
            </a:pPr>
            <a:endParaRPr lang="en-US" sz="3800" dirty="0"/>
          </a:p>
          <a:p>
            <a:pPr algn="just"/>
            <a:r>
              <a:rPr lang="en-US" sz="3800" dirty="0"/>
              <a:t>Food - refers to the total amount of the food item available as human food during the reference period.</a:t>
            </a:r>
          </a:p>
          <a:p>
            <a:pPr algn="just"/>
            <a:r>
              <a:rPr lang="en-US" sz="3800" dirty="0"/>
              <a:t>Feed - refers to the quantity of the food item available for feeding to the livestock and poultry during the reference period.</a:t>
            </a:r>
          </a:p>
          <a:p>
            <a:pPr marL="0" indent="0" algn="just">
              <a:buNone/>
            </a:pPr>
            <a:endParaRPr lang="en-US" sz="3800" dirty="0"/>
          </a:p>
          <a:p>
            <a:pPr marL="0" indent="0" algn="just">
              <a:buNone/>
            </a:pPr>
            <a:r>
              <a:rPr lang="en-US" sz="3800" dirty="0"/>
              <a:t>We were going to focus on the data analysis of sugar vs. eggs.</a:t>
            </a:r>
          </a:p>
          <a:p>
            <a:pPr marL="0" indent="0" algn="just">
              <a:buNone/>
            </a:pPr>
            <a:r>
              <a:rPr lang="en-US" sz="3800" dirty="0"/>
              <a:t>However…..</a:t>
            </a:r>
          </a:p>
          <a:p>
            <a:pPr marL="0" indent="0" algn="just">
              <a:buNone/>
            </a:pPr>
            <a:r>
              <a:rPr lang="en-US" sz="3800" dirty="0"/>
              <a:t>Data: </a:t>
            </a:r>
            <a:r>
              <a:rPr lang="en-US" sz="3800" dirty="0">
                <a:hlinkClick r:id="rId2"/>
              </a:rPr>
              <a:t>Who eats the food we eat?</a:t>
            </a:r>
            <a:endParaRPr lang="en-US" sz="3800" dirty="0"/>
          </a:p>
          <a:p>
            <a:pPr marL="0" indent="0">
              <a:buNone/>
            </a:pPr>
            <a:endParaRPr lang="en-US" dirty="0"/>
          </a:p>
        </p:txBody>
      </p:sp>
    </p:spTree>
    <p:extLst>
      <p:ext uri="{BB962C8B-B14F-4D97-AF65-F5344CB8AC3E}">
        <p14:creationId xmlns:p14="http://schemas.microsoft.com/office/powerpoint/2010/main" val="393035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3D56-B299-6749-A9E6-E0C7FAEDED72}"/>
              </a:ext>
            </a:extLst>
          </p:cNvPr>
          <p:cNvSpPr>
            <a:spLocks noGrp="1"/>
          </p:cNvSpPr>
          <p:nvPr>
            <p:ph type="title"/>
          </p:nvPr>
        </p:nvSpPr>
        <p:spPr>
          <a:xfrm>
            <a:off x="1251678" y="671513"/>
            <a:ext cx="10178322" cy="1203003"/>
          </a:xfrm>
        </p:spPr>
        <p:txBody>
          <a:bodyPr/>
          <a:lstStyle/>
          <a:p>
            <a:pPr algn="ctr"/>
            <a:r>
              <a:rPr lang="en-US" dirty="0"/>
              <a:t>Questions to Answer</a:t>
            </a:r>
          </a:p>
        </p:txBody>
      </p:sp>
      <p:sp>
        <p:nvSpPr>
          <p:cNvPr id="3" name="Content Placeholder 2">
            <a:extLst>
              <a:ext uri="{FF2B5EF4-FFF2-40B4-BE49-F238E27FC236}">
                <a16:creationId xmlns:a16="http://schemas.microsoft.com/office/drawing/2014/main" id="{EB081101-29AA-C34F-9B55-725E8ED3DFD9}"/>
              </a:ext>
            </a:extLst>
          </p:cNvPr>
          <p:cNvSpPr>
            <a:spLocks noGrp="1"/>
          </p:cNvSpPr>
          <p:nvPr>
            <p:ph idx="1"/>
          </p:nvPr>
        </p:nvSpPr>
        <p:spPr/>
        <p:txBody>
          <a:bodyPr/>
          <a:lstStyle/>
          <a:p>
            <a:pPr algn="just"/>
            <a:r>
              <a:rPr lang="en-US" sz="3200" dirty="0"/>
              <a:t>Are the top 5 countries that consumes the most products also in the top 5 producing countries?</a:t>
            </a:r>
          </a:p>
          <a:p>
            <a:pPr algn="just"/>
            <a:r>
              <a:rPr lang="en-US" sz="3200" dirty="0"/>
              <a:t>What are the top 5 producing items and top 5 consumed items?</a:t>
            </a:r>
          </a:p>
          <a:p>
            <a:pPr algn="just"/>
            <a:r>
              <a:rPr lang="en-US" sz="3200" dirty="0"/>
              <a:t>Are the top 5 produced products also the top 5 consumed?</a:t>
            </a:r>
          </a:p>
          <a:p>
            <a:pPr marL="0" indent="0">
              <a:buNone/>
            </a:pPr>
            <a:endParaRPr lang="en-US" dirty="0"/>
          </a:p>
        </p:txBody>
      </p:sp>
    </p:spTree>
    <p:extLst>
      <p:ext uri="{BB962C8B-B14F-4D97-AF65-F5344CB8AC3E}">
        <p14:creationId xmlns:p14="http://schemas.microsoft.com/office/powerpoint/2010/main" val="15545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3" name="Rectangle 2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ECE9EBCF-F88F-DD4B-BCC6-2EF190437F45}"/>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4700" spc="800">
                <a:solidFill>
                  <a:srgbClr val="2A1A00"/>
                </a:solidFill>
              </a:rPr>
              <a:t>Cleaning the data. First findings</a:t>
            </a:r>
          </a:p>
        </p:txBody>
      </p:sp>
      <p:pic>
        <p:nvPicPr>
          <p:cNvPr id="5" name="Content Placeholder 4" descr="A close up of a logo&#10;&#10;Description automatically generated">
            <a:extLst>
              <a:ext uri="{FF2B5EF4-FFF2-40B4-BE49-F238E27FC236}">
                <a16:creationId xmlns:a16="http://schemas.microsoft.com/office/drawing/2014/main" id="{8068A393-33FE-8D4B-B60E-62A17DD6EA1E}"/>
              </a:ext>
            </a:extLst>
          </p:cNvPr>
          <p:cNvPicPr>
            <a:picLocks noChangeAspect="1"/>
          </p:cNvPicPr>
          <p:nvPr/>
        </p:nvPicPr>
        <p:blipFill>
          <a:blip r:embed="rId2"/>
          <a:stretch>
            <a:fillRect/>
          </a:stretch>
        </p:blipFill>
        <p:spPr>
          <a:xfrm>
            <a:off x="5340297" y="1821447"/>
            <a:ext cx="6220332" cy="3219022"/>
          </a:xfrm>
          <a:prstGeom prst="rect">
            <a:avLst/>
          </a:prstGeom>
        </p:spPr>
      </p:pic>
    </p:spTree>
    <p:extLst>
      <p:ext uri="{BB962C8B-B14F-4D97-AF65-F5344CB8AC3E}">
        <p14:creationId xmlns:p14="http://schemas.microsoft.com/office/powerpoint/2010/main" val="334783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88FF-830E-D340-B148-4A1913090ABE}"/>
              </a:ext>
            </a:extLst>
          </p:cNvPr>
          <p:cNvSpPr>
            <a:spLocks noGrp="1"/>
          </p:cNvSpPr>
          <p:nvPr>
            <p:ph type="title"/>
          </p:nvPr>
        </p:nvSpPr>
        <p:spPr/>
        <p:txBody>
          <a:bodyPr/>
          <a:lstStyle/>
          <a:p>
            <a:r>
              <a:rPr lang="en-US" dirty="0"/>
              <a:t>Since the overall picture did not tell us much…</a:t>
            </a:r>
          </a:p>
        </p:txBody>
      </p:sp>
      <p:pic>
        <p:nvPicPr>
          <p:cNvPr id="5" name="Content Placeholder 4">
            <a:extLst>
              <a:ext uri="{FF2B5EF4-FFF2-40B4-BE49-F238E27FC236}">
                <a16:creationId xmlns:a16="http://schemas.microsoft.com/office/drawing/2014/main" id="{6DA83538-CDE2-844B-955A-91E831C68F5E}"/>
              </a:ext>
            </a:extLst>
          </p:cNvPr>
          <p:cNvPicPr>
            <a:picLocks noGrp="1" noChangeAspect="1"/>
          </p:cNvPicPr>
          <p:nvPr>
            <p:ph idx="1"/>
          </p:nvPr>
        </p:nvPicPr>
        <p:blipFill>
          <a:blip r:embed="rId2"/>
          <a:stretch>
            <a:fillRect/>
          </a:stretch>
        </p:blipFill>
        <p:spPr>
          <a:xfrm>
            <a:off x="3317457" y="2343634"/>
            <a:ext cx="6046764" cy="3932252"/>
          </a:xfrm>
        </p:spPr>
      </p:pic>
    </p:spTree>
    <p:extLst>
      <p:ext uri="{BB962C8B-B14F-4D97-AF65-F5344CB8AC3E}">
        <p14:creationId xmlns:p14="http://schemas.microsoft.com/office/powerpoint/2010/main" val="12803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30FE-FABD-9348-8508-A28600DF7767}"/>
              </a:ext>
            </a:extLst>
          </p:cNvPr>
          <p:cNvSpPr>
            <a:spLocks noGrp="1"/>
          </p:cNvSpPr>
          <p:nvPr>
            <p:ph type="title"/>
          </p:nvPr>
        </p:nvSpPr>
        <p:spPr/>
        <p:txBody>
          <a:bodyPr/>
          <a:lstStyle/>
          <a:p>
            <a:pPr algn="ctr"/>
            <a:r>
              <a:rPr lang="en-US" dirty="0"/>
              <a:t>We went further in data</a:t>
            </a:r>
          </a:p>
        </p:txBody>
      </p:sp>
      <p:pic>
        <p:nvPicPr>
          <p:cNvPr id="5" name="Content Placeholder 4" descr="A screenshot of a cell phone&#10;&#10;Description automatically generated">
            <a:extLst>
              <a:ext uri="{FF2B5EF4-FFF2-40B4-BE49-F238E27FC236}">
                <a16:creationId xmlns:a16="http://schemas.microsoft.com/office/drawing/2014/main" id="{D26A7D4F-353D-9E47-AD14-55E794FB716A}"/>
              </a:ext>
            </a:extLst>
          </p:cNvPr>
          <p:cNvPicPr>
            <a:picLocks noGrp="1" noChangeAspect="1"/>
          </p:cNvPicPr>
          <p:nvPr>
            <p:ph idx="1"/>
          </p:nvPr>
        </p:nvPicPr>
        <p:blipFill>
          <a:blip r:embed="rId2"/>
          <a:stretch>
            <a:fillRect/>
          </a:stretch>
        </p:blipFill>
        <p:spPr>
          <a:xfrm>
            <a:off x="2788149" y="1569493"/>
            <a:ext cx="7105379" cy="4580242"/>
          </a:xfrm>
        </p:spPr>
      </p:pic>
    </p:spTree>
    <p:extLst>
      <p:ext uri="{BB962C8B-B14F-4D97-AF65-F5344CB8AC3E}">
        <p14:creationId xmlns:p14="http://schemas.microsoft.com/office/powerpoint/2010/main" val="7244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14E7-F619-5148-B990-0FA04930EE6A}"/>
              </a:ext>
            </a:extLst>
          </p:cNvPr>
          <p:cNvSpPr>
            <a:spLocks noGrp="1"/>
          </p:cNvSpPr>
          <p:nvPr>
            <p:ph type="title"/>
          </p:nvPr>
        </p:nvSpPr>
        <p:spPr/>
        <p:txBody>
          <a:bodyPr/>
          <a:lstStyle/>
          <a:p>
            <a:pPr algn="ctr"/>
            <a:r>
              <a:rPr lang="en-US"/>
              <a:t>To drill down even more…</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67484B2C-CD53-104E-8B30-4769FD9DFA5E}"/>
              </a:ext>
            </a:extLst>
          </p:cNvPr>
          <p:cNvPicPr>
            <a:picLocks noGrp="1" noChangeAspect="1"/>
          </p:cNvPicPr>
          <p:nvPr>
            <p:ph idx="1"/>
          </p:nvPr>
        </p:nvPicPr>
        <p:blipFill>
          <a:blip r:embed="rId2"/>
          <a:stretch>
            <a:fillRect/>
          </a:stretch>
        </p:blipFill>
        <p:spPr>
          <a:xfrm>
            <a:off x="2816890" y="1692321"/>
            <a:ext cx="6900315" cy="4406225"/>
          </a:xfrm>
        </p:spPr>
      </p:pic>
    </p:spTree>
    <p:extLst>
      <p:ext uri="{BB962C8B-B14F-4D97-AF65-F5344CB8AC3E}">
        <p14:creationId xmlns:p14="http://schemas.microsoft.com/office/powerpoint/2010/main" val="189412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47" name="Rectangle 4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9" name="Rectangle 48">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1309542-999F-264C-9F4D-27F52330F360}"/>
              </a:ext>
            </a:extLst>
          </p:cNvPr>
          <p:cNvSpPr>
            <a:spLocks noGrp="1"/>
          </p:cNvSpPr>
          <p:nvPr>
            <p:ph type="title"/>
          </p:nvPr>
        </p:nvSpPr>
        <p:spPr>
          <a:xfrm>
            <a:off x="177351" y="1053982"/>
            <a:ext cx="4340741" cy="4387378"/>
          </a:xfrm>
        </p:spPr>
        <p:txBody>
          <a:bodyPr vert="horz" lIns="91440" tIns="45720" rIns="91440" bIns="45720" rtlCol="0" anchor="ctr">
            <a:normAutofit/>
          </a:bodyPr>
          <a:lstStyle/>
          <a:p>
            <a:pPr algn="ctr"/>
            <a:r>
              <a:rPr lang="en-US" sz="3300" spc="800" dirty="0">
                <a:solidFill>
                  <a:srgbClr val="2A1A00"/>
                </a:solidFill>
              </a:rPr>
              <a:t>Finding the top producer of the top produced item</a:t>
            </a:r>
          </a:p>
        </p:txBody>
      </p:sp>
      <p:pic>
        <p:nvPicPr>
          <p:cNvPr id="11" name="Picture 10" descr="A screenshot of a cell phone&#10;&#10;Description automatically generated">
            <a:extLst>
              <a:ext uri="{FF2B5EF4-FFF2-40B4-BE49-F238E27FC236}">
                <a16:creationId xmlns:a16="http://schemas.microsoft.com/office/drawing/2014/main" id="{D4F50F71-9F11-F84A-8F83-8916F47A5F8C}"/>
              </a:ext>
            </a:extLst>
          </p:cNvPr>
          <p:cNvPicPr>
            <a:picLocks noChangeAspect="1"/>
          </p:cNvPicPr>
          <p:nvPr/>
        </p:nvPicPr>
        <p:blipFill rotWithShape="1">
          <a:blip r:embed="rId2"/>
          <a:srcRect r="4905"/>
          <a:stretch/>
        </p:blipFill>
        <p:spPr>
          <a:xfrm>
            <a:off x="6096000" y="630936"/>
            <a:ext cx="4665357" cy="5574989"/>
          </a:xfrm>
          <a:prstGeom prst="rect">
            <a:avLst/>
          </a:prstGeom>
        </p:spPr>
      </p:pic>
    </p:spTree>
    <p:extLst>
      <p:ext uri="{BB962C8B-B14F-4D97-AF65-F5344CB8AC3E}">
        <p14:creationId xmlns:p14="http://schemas.microsoft.com/office/powerpoint/2010/main" val="352714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47" name="Rectangle 4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9" name="Rectangle 48">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1309542-999F-264C-9F4D-27F52330F360}"/>
              </a:ext>
            </a:extLst>
          </p:cNvPr>
          <p:cNvSpPr>
            <a:spLocks noGrp="1"/>
          </p:cNvSpPr>
          <p:nvPr>
            <p:ph type="title"/>
          </p:nvPr>
        </p:nvSpPr>
        <p:spPr>
          <a:xfrm>
            <a:off x="177351" y="1053982"/>
            <a:ext cx="4340741" cy="4387378"/>
          </a:xfrm>
        </p:spPr>
        <p:txBody>
          <a:bodyPr vert="horz" lIns="91440" tIns="45720" rIns="91440" bIns="45720" rtlCol="0" anchor="ctr">
            <a:normAutofit/>
          </a:bodyPr>
          <a:lstStyle/>
          <a:p>
            <a:pPr algn="ctr"/>
            <a:r>
              <a:rPr lang="en-US" sz="3300" spc="800" dirty="0">
                <a:solidFill>
                  <a:srgbClr val="2A1A00"/>
                </a:solidFill>
              </a:rPr>
              <a:t>Finding the top consumer of the top produced item</a:t>
            </a:r>
          </a:p>
        </p:txBody>
      </p:sp>
      <p:pic>
        <p:nvPicPr>
          <p:cNvPr id="8" name="Content Placeholder 4" descr="A screenshot of a cell phone&#10;&#10;Description automatically generated">
            <a:extLst>
              <a:ext uri="{FF2B5EF4-FFF2-40B4-BE49-F238E27FC236}">
                <a16:creationId xmlns:a16="http://schemas.microsoft.com/office/drawing/2014/main" id="{146BE645-91A5-A94D-AEBF-6113D7DD52D0}"/>
              </a:ext>
            </a:extLst>
          </p:cNvPr>
          <p:cNvPicPr>
            <a:picLocks noChangeAspect="1"/>
          </p:cNvPicPr>
          <p:nvPr/>
        </p:nvPicPr>
        <p:blipFill>
          <a:blip r:embed="rId2"/>
          <a:stretch>
            <a:fillRect/>
          </a:stretch>
        </p:blipFill>
        <p:spPr>
          <a:xfrm>
            <a:off x="5653063" y="599770"/>
            <a:ext cx="5581317" cy="5260391"/>
          </a:xfrm>
          <a:prstGeom prst="rect">
            <a:avLst/>
          </a:prstGeom>
        </p:spPr>
      </p:pic>
    </p:spTree>
    <p:extLst>
      <p:ext uri="{BB962C8B-B14F-4D97-AF65-F5344CB8AC3E}">
        <p14:creationId xmlns:p14="http://schemas.microsoft.com/office/powerpoint/2010/main" val="221462375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280</TotalTime>
  <Words>395</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Production &amp; Consumption of food around the world</vt:lpstr>
      <vt:lpstr>Scope of Research</vt:lpstr>
      <vt:lpstr>Questions to Answer</vt:lpstr>
      <vt:lpstr>Cleaning the data. First findings</vt:lpstr>
      <vt:lpstr>Since the overall picture did not tell us much…</vt:lpstr>
      <vt:lpstr>We went further in data</vt:lpstr>
      <vt:lpstr>To drill down even more…</vt:lpstr>
      <vt:lpstr>Finding the top producer of the top produced item</vt:lpstr>
      <vt:lpstr>Finding the top consumer of the top produced item</vt:lpstr>
      <vt:lpstr>Heatmap of produced food</vt:lpstr>
      <vt:lpstr>Issues we ran into:  </vt:lpstr>
      <vt:lpstr>Questions we would work on if we had more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&amp; Consumption of food around the world</dc:title>
  <dc:creator>Iryna Korshunovych</dc:creator>
  <cp:lastModifiedBy>Iryna Korshunovych</cp:lastModifiedBy>
  <cp:revision>5</cp:revision>
  <dcterms:created xsi:type="dcterms:W3CDTF">2020-01-29T21:12:39Z</dcterms:created>
  <dcterms:modified xsi:type="dcterms:W3CDTF">2020-01-30T01:53:13Z</dcterms:modified>
</cp:coreProperties>
</file>