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26329834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26329834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S_API26329834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S_API26329834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SLIDES_API26329834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SLIDES_API26329834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SLIDES_API26329834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SLIDES_API26329834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SLIDES_API26329834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SLIDES_API26329834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DeleveryApp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application de livraison de colis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title="Introduction"/>
          <p:cNvSpPr txBox="1"/>
          <p:nvPr/>
        </p:nvSpPr>
        <p:spPr>
          <a:xfrm>
            <a:off x="571500" y="501000"/>
            <a:ext cx="80010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666666"/>
                </a:solidFill>
                <a:latin typeface="Roboto"/>
                <a:ea typeface="Roboto"/>
                <a:cs typeface="Roboto"/>
                <a:sym typeface="Roboto"/>
              </a:rPr>
              <a:t>Introduction</a:t>
            </a:r>
            <a:endParaRPr b="1" sz="3600">
              <a:solidFill>
                <a:srgbClr val="666666"/>
              </a:solidFill>
              <a:latin typeface="Roboto"/>
              <a:ea typeface="Roboto"/>
              <a:cs typeface="Roboto"/>
              <a:sym typeface="Roboto"/>
            </a:endParaRPr>
          </a:p>
        </p:txBody>
      </p:sp>
      <p:sp>
        <p:nvSpPr>
          <p:cNvPr id="61" name="Google Shape;61;p14"/>
          <p:cNvSpPr txBox="1"/>
          <p:nvPr/>
        </p:nvSpPr>
        <p:spPr>
          <a:xfrm>
            <a:off x="1200750" y="1450625"/>
            <a:ext cx="6742500" cy="247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Roboto"/>
                <a:ea typeface="Roboto"/>
                <a:cs typeface="Roboto"/>
                <a:sym typeface="Roboto"/>
              </a:rPr>
              <a:t>The project aims to develop a parcel delivery app connecting users who want to send packages with those making corresponding journeys. It is designed to be practical, secure, and intuitive to facilitate communication between senders and couriers.</a:t>
            </a:r>
            <a:endParaRPr sz="2400">
              <a:solidFill>
                <a:srgbClr val="4343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title="Problem Statement"/>
          <p:cNvSpPr txBox="1"/>
          <p:nvPr/>
        </p:nvSpPr>
        <p:spPr>
          <a:xfrm>
            <a:off x="571500" y="571500"/>
            <a:ext cx="3429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Roboto"/>
                <a:ea typeface="Roboto"/>
                <a:cs typeface="Roboto"/>
                <a:sym typeface="Roboto"/>
              </a:rPr>
              <a:t>Problem Statement</a:t>
            </a:r>
            <a:endParaRPr b="1" sz="2400">
              <a:solidFill>
                <a:schemeClr val="dk2"/>
              </a:solidFill>
              <a:latin typeface="Roboto"/>
              <a:ea typeface="Roboto"/>
              <a:cs typeface="Roboto"/>
              <a:sym typeface="Roboto"/>
            </a:endParaRPr>
          </a:p>
        </p:txBody>
      </p:sp>
      <p:sp>
        <p:nvSpPr>
          <p:cNvPr id="67" name="Google Shape;67;p15"/>
          <p:cNvSpPr txBox="1"/>
          <p:nvPr/>
        </p:nvSpPr>
        <p:spPr>
          <a:xfrm>
            <a:off x="571500" y="1428750"/>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Roboto"/>
                <a:ea typeface="Roboto"/>
                <a:cs typeface="Roboto"/>
                <a:sym typeface="Roboto"/>
              </a:rPr>
              <a:t>Traditional parcel shipping methods are often expensive and inflexible. Existing platforms lack features such as suspicious package reporting or an integrated messaging and rating system for shippers and couriers.</a:t>
            </a:r>
            <a:endParaRPr sz="1800">
              <a:solidFill>
                <a:srgbClr val="434343"/>
              </a:solidFill>
              <a:latin typeface="Roboto"/>
              <a:ea typeface="Roboto"/>
              <a:cs typeface="Roboto"/>
              <a:sym typeface="Roboto"/>
            </a:endParaRPr>
          </a:p>
        </p:txBody>
      </p:sp>
      <p:pic>
        <p:nvPicPr>
          <p:cNvPr id="68" name="Google Shape;68;p15"/>
          <p:cNvPicPr preferRelativeResize="0"/>
          <p:nvPr/>
        </p:nvPicPr>
        <p:blipFill rotWithShape="1">
          <a:blip r:embed="rId3">
            <a:alphaModFix/>
          </a:blip>
          <a:srcRect b="0" l="31127" r="31123" t="0"/>
          <a:stretch/>
        </p:blipFill>
        <p:spPr>
          <a:xfrm>
            <a:off x="5143500" y="0"/>
            <a:ext cx="40005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title="Proposed Solution"/>
          <p:cNvSpPr txBox="1"/>
          <p:nvPr/>
        </p:nvSpPr>
        <p:spPr>
          <a:xfrm>
            <a:off x="5127000" y="857175"/>
            <a:ext cx="3429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666666"/>
                </a:solidFill>
                <a:latin typeface="Roboto"/>
                <a:ea typeface="Roboto"/>
                <a:cs typeface="Roboto"/>
                <a:sym typeface="Roboto"/>
              </a:rPr>
              <a:t>Proposed Solution</a:t>
            </a:r>
            <a:endParaRPr b="1" sz="2400">
              <a:solidFill>
                <a:srgbClr val="666666"/>
              </a:solidFill>
              <a:latin typeface="Roboto"/>
              <a:ea typeface="Roboto"/>
              <a:cs typeface="Roboto"/>
              <a:sym typeface="Roboto"/>
            </a:endParaRPr>
          </a:p>
        </p:txBody>
      </p:sp>
      <p:sp>
        <p:nvSpPr>
          <p:cNvPr id="74" name="Google Shape;74;p16"/>
          <p:cNvSpPr txBox="1"/>
          <p:nvPr/>
        </p:nvSpPr>
        <p:spPr>
          <a:xfrm>
            <a:off x="5127000" y="1714425"/>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Roboto"/>
                <a:ea typeface="Roboto"/>
                <a:cs typeface="Roboto"/>
                <a:sym typeface="Roboto"/>
              </a:rPr>
              <a:t>The app offers an efficient solution by providing: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en" sz="1800">
                <a:solidFill>
                  <a:srgbClr val="434343"/>
                </a:solidFill>
                <a:latin typeface="Roboto"/>
                <a:ea typeface="Roboto"/>
                <a:cs typeface="Roboto"/>
                <a:sym typeface="Roboto"/>
              </a:rPr>
              <a:t>-A platform for posting parcel ads.</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en" sz="1800">
                <a:solidFill>
                  <a:srgbClr val="434343"/>
                </a:solidFill>
                <a:latin typeface="Roboto"/>
                <a:ea typeface="Roboto"/>
                <a:cs typeface="Roboto"/>
                <a:sym typeface="Roboto"/>
              </a:rPr>
              <a:t>-A search engine for users making trips to find parcels to deliver.</a:t>
            </a:r>
            <a:endParaRPr sz="1800">
              <a:solidFill>
                <a:srgbClr val="434343"/>
              </a:solidFill>
              <a:latin typeface="Roboto"/>
              <a:ea typeface="Roboto"/>
              <a:cs typeface="Roboto"/>
              <a:sym typeface="Roboto"/>
            </a:endParaRPr>
          </a:p>
        </p:txBody>
      </p:sp>
      <p:pic>
        <p:nvPicPr>
          <p:cNvPr id="75" name="Google Shape;75;p16"/>
          <p:cNvPicPr preferRelativeResize="0"/>
          <p:nvPr/>
        </p:nvPicPr>
        <p:blipFill rotWithShape="1">
          <a:blip r:embed="rId3">
            <a:alphaModFix/>
          </a:blip>
          <a:srcRect b="0" l="33256" r="33256" t="0"/>
          <a:stretch/>
        </p:blipFill>
        <p:spPr>
          <a:xfrm>
            <a:off x="0" y="0"/>
            <a:ext cx="40005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title="Tools and Technologies Used"/>
          <p:cNvSpPr txBox="1"/>
          <p:nvPr/>
        </p:nvSpPr>
        <p:spPr>
          <a:xfrm>
            <a:off x="571500" y="410325"/>
            <a:ext cx="80010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666666"/>
                </a:solidFill>
                <a:latin typeface="Roboto"/>
                <a:ea typeface="Roboto"/>
                <a:cs typeface="Roboto"/>
                <a:sym typeface="Roboto"/>
              </a:rPr>
              <a:t>Tools and Technologies Used</a:t>
            </a:r>
            <a:endParaRPr b="1" sz="3600">
              <a:solidFill>
                <a:srgbClr val="666666"/>
              </a:solidFill>
              <a:latin typeface="Roboto"/>
              <a:ea typeface="Roboto"/>
              <a:cs typeface="Roboto"/>
              <a:sym typeface="Roboto"/>
            </a:endParaRPr>
          </a:p>
        </p:txBody>
      </p:sp>
      <p:sp>
        <p:nvSpPr>
          <p:cNvPr id="81" name="Google Shape;81;p17"/>
          <p:cNvSpPr txBox="1"/>
          <p:nvPr/>
        </p:nvSpPr>
        <p:spPr>
          <a:xfrm>
            <a:off x="866250" y="1265250"/>
            <a:ext cx="7411500" cy="3294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Font typeface="Roboto"/>
              <a:buAutoNum type="alphaUcPeriod"/>
            </a:pPr>
            <a:r>
              <a:rPr lang="en" sz="2400">
                <a:solidFill>
                  <a:srgbClr val="434343"/>
                </a:solidFill>
                <a:latin typeface="Roboto"/>
                <a:ea typeface="Roboto"/>
                <a:cs typeface="Roboto"/>
                <a:sym typeface="Roboto"/>
              </a:rPr>
              <a:t>Front-End: </a:t>
            </a:r>
            <a:r>
              <a:rPr b="1" lang="en" sz="2400">
                <a:solidFill>
                  <a:srgbClr val="434343"/>
                </a:solidFill>
                <a:latin typeface="Roboto"/>
                <a:ea typeface="Roboto"/>
                <a:cs typeface="Roboto"/>
                <a:sym typeface="Roboto"/>
              </a:rPr>
              <a:t>Next.js</a:t>
            </a:r>
            <a:r>
              <a:rPr lang="en" sz="2400">
                <a:solidFill>
                  <a:srgbClr val="434343"/>
                </a:solidFill>
                <a:latin typeface="Roboto"/>
                <a:ea typeface="Roboto"/>
                <a:cs typeface="Roboto"/>
                <a:sym typeface="Roboto"/>
              </a:rPr>
              <a:t> with a responsive UI. </a:t>
            </a:r>
            <a:endParaRPr sz="2400">
              <a:solidFill>
                <a:srgbClr val="434343"/>
              </a:solidFill>
              <a:latin typeface="Roboto"/>
              <a:ea typeface="Roboto"/>
              <a:cs typeface="Roboto"/>
              <a:sym typeface="Roboto"/>
            </a:endParaRPr>
          </a:p>
          <a:p>
            <a:pPr indent="0" lvl="0" marL="457200" rtl="0" algn="l">
              <a:spcBef>
                <a:spcPts val="0"/>
              </a:spcBef>
              <a:spcAft>
                <a:spcPts val="0"/>
              </a:spcAft>
              <a:buNone/>
            </a:pPr>
            <a:r>
              <a:t/>
            </a:r>
            <a:endParaRPr sz="2400">
              <a:solidFill>
                <a:srgbClr val="434343"/>
              </a:solidFill>
              <a:latin typeface="Roboto"/>
              <a:ea typeface="Roboto"/>
              <a:cs typeface="Roboto"/>
              <a:sym typeface="Roboto"/>
            </a:endParaRPr>
          </a:p>
          <a:p>
            <a:pPr indent="-381000" lvl="0" marL="457200" rtl="0" algn="l">
              <a:spcBef>
                <a:spcPts val="0"/>
              </a:spcBef>
              <a:spcAft>
                <a:spcPts val="0"/>
              </a:spcAft>
              <a:buClr>
                <a:srgbClr val="434343"/>
              </a:buClr>
              <a:buSzPts val="2400"/>
              <a:buFont typeface="Roboto"/>
              <a:buAutoNum type="alphaUcPeriod"/>
            </a:pPr>
            <a:r>
              <a:rPr lang="en" sz="2400">
                <a:solidFill>
                  <a:srgbClr val="434343"/>
                </a:solidFill>
                <a:latin typeface="Roboto"/>
                <a:ea typeface="Roboto"/>
                <a:cs typeface="Roboto"/>
                <a:sym typeface="Roboto"/>
              </a:rPr>
              <a:t>Back-End: </a:t>
            </a:r>
            <a:r>
              <a:rPr b="1" lang="en" sz="2400">
                <a:solidFill>
                  <a:srgbClr val="434343"/>
                </a:solidFill>
                <a:latin typeface="Roboto"/>
                <a:ea typeface="Roboto"/>
                <a:cs typeface="Roboto"/>
                <a:sym typeface="Roboto"/>
              </a:rPr>
              <a:t>Node.js</a:t>
            </a:r>
            <a:r>
              <a:rPr lang="en" sz="2400">
                <a:solidFill>
                  <a:srgbClr val="434343"/>
                </a:solidFill>
                <a:latin typeface="Roboto"/>
                <a:ea typeface="Roboto"/>
                <a:cs typeface="Roboto"/>
                <a:sym typeface="Roboto"/>
              </a:rPr>
              <a:t> and Express.js for RESTful API.</a:t>
            </a:r>
            <a:endParaRPr sz="2400">
              <a:solidFill>
                <a:srgbClr val="434343"/>
              </a:solidFill>
              <a:latin typeface="Roboto"/>
              <a:ea typeface="Roboto"/>
              <a:cs typeface="Roboto"/>
              <a:sym typeface="Roboto"/>
            </a:endParaRPr>
          </a:p>
          <a:p>
            <a:pPr indent="0" lvl="0" marL="457200" rtl="0" algn="l">
              <a:spcBef>
                <a:spcPts val="0"/>
              </a:spcBef>
              <a:spcAft>
                <a:spcPts val="0"/>
              </a:spcAft>
              <a:buNone/>
            </a:pPr>
            <a:r>
              <a:rPr lang="en" sz="2400">
                <a:solidFill>
                  <a:srgbClr val="434343"/>
                </a:solidFill>
                <a:latin typeface="Roboto"/>
                <a:ea typeface="Roboto"/>
                <a:cs typeface="Roboto"/>
                <a:sym typeface="Roboto"/>
              </a:rPr>
              <a:t> </a:t>
            </a:r>
            <a:endParaRPr sz="2400">
              <a:solidFill>
                <a:srgbClr val="434343"/>
              </a:solidFill>
              <a:latin typeface="Roboto"/>
              <a:ea typeface="Roboto"/>
              <a:cs typeface="Roboto"/>
              <a:sym typeface="Roboto"/>
            </a:endParaRPr>
          </a:p>
          <a:p>
            <a:pPr indent="-381000" lvl="0" marL="457200" rtl="0" algn="l">
              <a:spcBef>
                <a:spcPts val="0"/>
              </a:spcBef>
              <a:spcAft>
                <a:spcPts val="0"/>
              </a:spcAft>
              <a:buClr>
                <a:srgbClr val="434343"/>
              </a:buClr>
              <a:buSzPts val="2400"/>
              <a:buFont typeface="Roboto"/>
              <a:buAutoNum type="alphaUcPeriod"/>
            </a:pPr>
            <a:r>
              <a:rPr lang="en" sz="2400">
                <a:solidFill>
                  <a:srgbClr val="434343"/>
                </a:solidFill>
                <a:latin typeface="Roboto"/>
                <a:ea typeface="Roboto"/>
                <a:cs typeface="Roboto"/>
                <a:sym typeface="Roboto"/>
              </a:rPr>
              <a:t>Database: </a:t>
            </a:r>
            <a:r>
              <a:rPr b="1" lang="en" sz="2400">
                <a:solidFill>
                  <a:srgbClr val="434343"/>
                </a:solidFill>
                <a:latin typeface="Roboto"/>
                <a:ea typeface="Roboto"/>
                <a:cs typeface="Roboto"/>
                <a:sym typeface="Roboto"/>
              </a:rPr>
              <a:t>MySQL</a:t>
            </a:r>
            <a:r>
              <a:rPr lang="en" sz="2400">
                <a:solidFill>
                  <a:srgbClr val="434343"/>
                </a:solidFill>
                <a:latin typeface="Roboto"/>
                <a:ea typeface="Roboto"/>
                <a:cs typeface="Roboto"/>
                <a:sym typeface="Roboto"/>
              </a:rPr>
              <a:t> with </a:t>
            </a:r>
            <a:r>
              <a:rPr b="1" lang="en" sz="2400">
                <a:solidFill>
                  <a:srgbClr val="434343"/>
                </a:solidFill>
                <a:latin typeface="Roboto"/>
                <a:ea typeface="Roboto"/>
                <a:cs typeface="Roboto"/>
                <a:sym typeface="Roboto"/>
              </a:rPr>
              <a:t>Prisma</a:t>
            </a:r>
            <a:r>
              <a:rPr lang="en" sz="2400">
                <a:solidFill>
                  <a:srgbClr val="434343"/>
                </a:solidFill>
                <a:latin typeface="Roboto"/>
                <a:ea typeface="Roboto"/>
                <a:cs typeface="Roboto"/>
                <a:sym typeface="Roboto"/>
              </a:rPr>
              <a:t>. </a:t>
            </a:r>
            <a:endParaRPr sz="2400">
              <a:solidFill>
                <a:srgbClr val="434343"/>
              </a:solidFill>
              <a:latin typeface="Roboto"/>
              <a:ea typeface="Roboto"/>
              <a:cs typeface="Roboto"/>
              <a:sym typeface="Roboto"/>
            </a:endParaRPr>
          </a:p>
          <a:p>
            <a:pPr indent="0" lvl="0" marL="457200" rtl="0" algn="l">
              <a:spcBef>
                <a:spcPts val="0"/>
              </a:spcBef>
              <a:spcAft>
                <a:spcPts val="0"/>
              </a:spcAft>
              <a:buNone/>
            </a:pPr>
            <a:r>
              <a:t/>
            </a:r>
            <a:endParaRPr sz="2400">
              <a:solidFill>
                <a:srgbClr val="434343"/>
              </a:solidFill>
              <a:latin typeface="Roboto"/>
              <a:ea typeface="Roboto"/>
              <a:cs typeface="Roboto"/>
              <a:sym typeface="Roboto"/>
            </a:endParaRPr>
          </a:p>
          <a:p>
            <a:pPr indent="-381000" lvl="0" marL="457200" rtl="0" algn="l">
              <a:spcBef>
                <a:spcPts val="0"/>
              </a:spcBef>
              <a:spcAft>
                <a:spcPts val="0"/>
              </a:spcAft>
              <a:buClr>
                <a:srgbClr val="434343"/>
              </a:buClr>
              <a:buSzPts val="2400"/>
              <a:buFont typeface="Roboto"/>
              <a:buAutoNum type="alphaUcPeriod"/>
            </a:pPr>
            <a:r>
              <a:rPr lang="en" sz="2400">
                <a:solidFill>
                  <a:srgbClr val="434343"/>
                </a:solidFill>
                <a:latin typeface="Roboto"/>
                <a:ea typeface="Roboto"/>
                <a:cs typeface="Roboto"/>
                <a:sym typeface="Roboto"/>
              </a:rPr>
              <a:t>Security: </a:t>
            </a:r>
            <a:r>
              <a:rPr b="1" lang="en" sz="2400">
                <a:solidFill>
                  <a:srgbClr val="434343"/>
                </a:solidFill>
                <a:latin typeface="Roboto"/>
                <a:ea typeface="Roboto"/>
                <a:cs typeface="Roboto"/>
                <a:sym typeface="Roboto"/>
              </a:rPr>
              <a:t>JWT</a:t>
            </a:r>
            <a:r>
              <a:rPr lang="en" sz="2400">
                <a:solidFill>
                  <a:srgbClr val="434343"/>
                </a:solidFill>
                <a:latin typeface="Roboto"/>
                <a:ea typeface="Roboto"/>
                <a:cs typeface="Roboto"/>
                <a:sym typeface="Roboto"/>
              </a:rPr>
              <a:t> for authentication, data validation.</a:t>
            </a:r>
            <a:endParaRPr sz="2400">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title="Conclusion"/>
          <p:cNvSpPr txBox="1"/>
          <p:nvPr/>
        </p:nvSpPr>
        <p:spPr>
          <a:xfrm>
            <a:off x="571500" y="1028700"/>
            <a:ext cx="80010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666666"/>
                </a:solidFill>
                <a:latin typeface="Roboto"/>
                <a:ea typeface="Roboto"/>
                <a:cs typeface="Roboto"/>
                <a:sym typeface="Roboto"/>
              </a:rPr>
              <a:t>Conclusion</a:t>
            </a:r>
            <a:endParaRPr b="1" sz="3600">
              <a:solidFill>
                <a:srgbClr val="666666"/>
              </a:solidFill>
              <a:latin typeface="Roboto"/>
              <a:ea typeface="Roboto"/>
              <a:cs typeface="Roboto"/>
              <a:sym typeface="Roboto"/>
            </a:endParaRPr>
          </a:p>
        </p:txBody>
      </p:sp>
      <p:sp>
        <p:nvSpPr>
          <p:cNvPr id="87" name="Google Shape;87;p18"/>
          <p:cNvSpPr txBox="1"/>
          <p:nvPr/>
        </p:nvSpPr>
        <p:spPr>
          <a:xfrm>
            <a:off x="1948650" y="1736400"/>
            <a:ext cx="5246700" cy="257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434343"/>
                </a:solidFill>
                <a:latin typeface="Roboto"/>
                <a:ea typeface="Roboto"/>
                <a:cs typeface="Roboto"/>
                <a:sym typeface="Roboto"/>
              </a:rPr>
              <a:t>This parcel delivery app promises to transform the shipping process by offering a simple, intuitive, and secure platform with integrated messaging, rating system, and package reporting.</a:t>
            </a:r>
            <a:endParaRPr sz="2400">
              <a:solidFill>
                <a:srgbClr val="43434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