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0" name="Slide Image Placeholder 1"/>
          <p:cNvSpPr>
            <a:spLocks noChangeAspect="1" noRot="1" noGrp="1"/>
          </p:cNvSpPr>
          <p:nvPr>
            <p:ph type="sldImg"/>
          </p:nvPr>
        </p:nvSpPr>
        <p:spPr/>
      </p:sp>
      <p:sp>
        <p:nvSpPr>
          <p:cNvPr id="1048661" name="Notes Placeholder 2"/>
          <p:cNvSpPr>
            <a:spLocks noGrp="1"/>
          </p:cNvSpPr>
          <p:nvPr>
            <p:ph type="body" idx="1"/>
          </p:nvPr>
        </p:nvSpPr>
        <p:spPr/>
        <p:txBody>
          <a:bodyPr/>
          <a:p>
            <a:endParaRPr dirty="0" lang="en-IN"/>
          </a:p>
        </p:txBody>
      </p:sp>
      <p:sp>
        <p:nvSpPr>
          <p:cNvPr id="1048662"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2" name=""/>
        <p:cNvGrpSpPr/>
        <p:nvPr/>
      </p:nvGrpSpPr>
      <p:grpSpPr>
        <a:xfrm>
          <a:off x="0" y="0"/>
          <a:ext cx="0" cy="0"/>
          <a:chOff x="0" y="0"/>
          <a:chExt cx="0" cy="0"/>
        </a:xfrm>
      </p:grpSpPr>
      <p:sp>
        <p:nvSpPr>
          <p:cNvPr id="1048648"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49"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5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5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image" Target="../media/image13.jpeg"/><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76299" y="990600"/>
            <a:ext cx="1743075" cy="1333500"/>
            <a:chOff x="742950" y="1104900"/>
            <a:chExt cx="1743075" cy="1333500"/>
          </a:xfrm>
        </p:grpSpPr>
        <p:sp>
          <p:nvSpPr>
            <p:cNvPr id="1048653"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54"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55"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56"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57" name="object 7"/>
          <p:cNvSpPr txBox="1">
            <a:spLocks noGrp="1"/>
          </p:cNvSpPr>
          <p:nvPr>
            <p:ph type="ctrTitle"/>
          </p:nvPr>
        </p:nvSpPr>
        <p:spPr>
          <a:xfrm>
            <a:off x="1523998" y="689847"/>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6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58"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59" name="TextBox 13"/>
          <p:cNvSpPr txBox="1"/>
          <p:nvPr/>
        </p:nvSpPr>
        <p:spPr>
          <a:xfrm>
            <a:off x="1523999" y="2716529"/>
            <a:ext cx="9541028" cy="2606040"/>
          </a:xfrm>
          <a:prstGeom prst="rect"/>
          <a:noFill/>
        </p:spPr>
        <p:txBody>
          <a:bodyPr anchor="t" bIns="45720" lIns="91440" rIns="91440" rtlCol="0" tIns="45720" wrap="square">
            <a:spAutoFit/>
          </a:bodyPr>
          <a:p>
            <a:r>
              <a:rPr b="1" dirty="0" sz="2800" lang="en-US"/>
              <a:t>STUDENT NAME:</a:t>
            </a:r>
            <a:r>
              <a:rPr dirty="0" sz="2800" lang="en-US"/>
              <a:t> </a:t>
            </a:r>
            <a:r>
              <a:rPr altLang="en-GB" dirty="0" sz="2800" lang="en-US"/>
              <a:t>Y</a:t>
            </a:r>
            <a:r>
              <a:rPr altLang="en-GB" dirty="0" sz="2800" lang="en-US"/>
              <a:t>A</a:t>
            </a:r>
            <a:r>
              <a:rPr altLang="en-GB" dirty="0" sz="2800" lang="en-US"/>
              <a:t>S</a:t>
            </a:r>
            <a:r>
              <a:rPr altLang="en-GB" dirty="0" sz="2800" lang="en-US"/>
              <a:t>M</a:t>
            </a:r>
            <a:r>
              <a:rPr altLang="en-GB" dirty="0" sz="2800" lang="en-US"/>
              <a:t>I</a:t>
            </a:r>
            <a:r>
              <a:rPr altLang="en-GB" dirty="0" sz="2800" lang="en-US"/>
              <a:t>N</a:t>
            </a:r>
            <a:r>
              <a:rPr altLang="en-GB" dirty="0" sz="2800" lang="en-US"/>
              <a:t>E</a:t>
            </a:r>
            <a:r>
              <a:rPr altLang="en-GB" dirty="0" sz="2800" lang="en-US"/>
              <a:t>.</a:t>
            </a:r>
            <a:r>
              <a:rPr altLang="en-GB" dirty="0" sz="2800" lang="en-US"/>
              <a:t>M</a:t>
            </a:r>
            <a:r>
              <a:rPr altLang="en-GB" dirty="0" sz="2800" lang="en-US"/>
              <a:t>.</a:t>
            </a:r>
            <a:r>
              <a:rPr altLang="en-GB" dirty="0" sz="2800" lang="en-US"/>
              <a:t>B</a:t>
            </a:r>
            <a:endParaRPr altLang="en-US" sz="3200" lang="zh-CN"/>
          </a:p>
          <a:p>
            <a:r>
              <a:rPr b="1" dirty="0" sz="2800" lang="en-US"/>
              <a:t>REGISTER NO AND NMID: </a:t>
            </a:r>
            <a:endParaRPr b="1" dirty="0" sz="3200" lang="en-US">
              <a:cs typeface="Calibri"/>
            </a:endParaRPr>
          </a:p>
          <a:p>
            <a:r>
              <a:rPr b="1" dirty="0" sz="2800" lang="en-US"/>
              <a:t>DEPARTMENT: </a:t>
            </a:r>
            <a:r>
              <a:rPr altLang="en-GB" dirty="0" sz="2800" lang="en-US"/>
              <a:t>B</a:t>
            </a:r>
            <a:r>
              <a:rPr altLang="en-GB" dirty="0" sz="2800" lang="en-US"/>
              <a:t>S</a:t>
            </a:r>
            <a:r>
              <a:rPr altLang="en-GB" dirty="0" sz="2800" lang="en-US"/>
              <a:t>C</a:t>
            </a:r>
            <a:r>
              <a:rPr altLang="en-GB" dirty="0" sz="2800" lang="en-US"/>
              <a:t>.</a:t>
            </a:r>
            <a:r>
              <a:rPr altLang="en-GB" dirty="0" sz="2800" lang="en-US"/>
              <a:t>C</a:t>
            </a:r>
            <a:r>
              <a:rPr altLang="en-GB" dirty="0" sz="2800" lang="en-US"/>
              <a:t>O</a:t>
            </a:r>
            <a:r>
              <a:rPr altLang="en-GB" dirty="0" sz="2800" lang="en-US"/>
              <a:t>M</a:t>
            </a:r>
            <a:r>
              <a:rPr altLang="en-GB" dirty="0" sz="2800" lang="en-US"/>
              <a:t>P</a:t>
            </a:r>
            <a:r>
              <a:rPr altLang="en-GB" dirty="0" sz="2800" lang="en-US"/>
              <a:t>U</a:t>
            </a:r>
            <a:r>
              <a:rPr altLang="en-GB" dirty="0" sz="2800" lang="en-US"/>
              <a:t>T</a:t>
            </a:r>
            <a:r>
              <a:rPr altLang="en-GB" dirty="0" sz="2800" lang="en-US"/>
              <a:t>E</a:t>
            </a:r>
            <a:r>
              <a:rPr altLang="en-GB" dirty="0" sz="2800" lang="en-US"/>
              <a:t>R</a:t>
            </a:r>
            <a:r>
              <a:rPr altLang="en-GB" dirty="0" sz="2800" lang="en-US"/>
              <a:t> </a:t>
            </a:r>
            <a:r>
              <a:rPr altLang="en-GB" dirty="0" sz="2800" lang="en-US"/>
              <a:t>S</a:t>
            </a:r>
            <a:r>
              <a:rPr altLang="en-GB" dirty="0" sz="2800" lang="en-US"/>
              <a:t>C</a:t>
            </a:r>
            <a:r>
              <a:rPr altLang="en-GB" dirty="0" sz="2800" lang="en-US"/>
              <a:t>I</a:t>
            </a:r>
            <a:r>
              <a:rPr altLang="en-GB" dirty="0" sz="2800" lang="en-US"/>
              <a:t>ENCE </a:t>
            </a:r>
            <a:endParaRPr altLang="en-US" sz="3200" lang="zh-CN"/>
          </a:p>
          <a:p>
            <a:r>
              <a:rPr b="1" dirty="0" sz="2800" lang="en-US"/>
              <a:t>COLLEGE: COLLEGE/ UNIVERSITY</a:t>
            </a:r>
            <a:r>
              <a:rPr altLang="en-GB" b="1" dirty="0" sz="2800" lang="en-US"/>
              <a:t> </a:t>
            </a:r>
            <a:r>
              <a:rPr altLang="en-GB" dirty="0" sz="2800" lang="en-US"/>
              <a:t>T</a:t>
            </a:r>
            <a:r>
              <a:rPr altLang="en-GB" dirty="0" sz="2800" lang="en-US"/>
              <a:t>I</a:t>
            </a:r>
            <a:r>
              <a:rPr altLang="en-GB" dirty="0" sz="2800" lang="en-US"/>
              <a:t>R</a:t>
            </a:r>
            <a:r>
              <a:rPr altLang="en-GB" dirty="0" sz="2800" lang="en-US"/>
              <a:t>U</a:t>
            </a:r>
            <a:r>
              <a:rPr altLang="en-GB" dirty="0" sz="2800" lang="en-US"/>
              <a:t>PPUR </a:t>
            </a:r>
            <a:r>
              <a:rPr altLang="en-GB" dirty="0" sz="2800" lang="en-US"/>
              <a:t>KUMARAN </a:t>
            </a:r>
            <a:r>
              <a:rPr altLang="en-GB" dirty="0" sz="2800" lang="en-US"/>
              <a:t>COLLEGE </a:t>
            </a:r>
            <a:r>
              <a:rPr altLang="en-GB" dirty="0" sz="2800" lang="en-US"/>
              <a:t>FOR </a:t>
            </a:r>
            <a:r>
              <a:rPr altLang="en-GB" dirty="0" sz="2800" lang="en-US"/>
              <a:t>WOMEN </a:t>
            </a:r>
            <a:r>
              <a:rPr altLang="en-GB" dirty="0" sz="2800" lang="en-US"/>
              <a:t>BHARATHIYAR </a:t>
            </a:r>
            <a:r>
              <a:rPr altLang="en-GB" dirty="0" sz="2800" lang="en-US"/>
              <a:t>U</a:t>
            </a:r>
            <a:r>
              <a:rPr altLang="en-GB" dirty="0" sz="2800" lang="en-US"/>
              <a:t>N</a:t>
            </a:r>
            <a:r>
              <a:rPr altLang="en-GB" dirty="0" sz="2800" lang="en-US"/>
              <a:t>I</a:t>
            </a:r>
            <a:r>
              <a:rPr altLang="en-GB" dirty="0" sz="2800" lang="en-US"/>
              <a:t>VERSITY </a:t>
            </a:r>
            <a:endParaRPr altLang="en-US" sz="3200" lang="zh-CN"/>
          </a:p>
          <a:p>
            <a:r>
              <a:rPr dirty="0" sz="28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0" y="2657474"/>
            <a:ext cx="1901377" cy="3419475"/>
          </a:xfrm>
          <a:prstGeom prst="rect"/>
        </p:spPr>
      </p:pic>
      <p:sp>
        <p:nvSpPr>
          <p:cNvPr id="104867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73" name=""/>
          <p:cNvPicPr>
            <a:picLocks/>
          </p:cNvPicPr>
          <p:nvPr/>
        </p:nvPicPr>
        <p:blipFill>
          <a:blip xmlns:r="http://schemas.openxmlformats.org/officeDocument/2006/relationships" r:embed="rId2"/>
          <a:stretch>
            <a:fillRect/>
          </a:stretch>
        </p:blipFill>
        <p:spPr>
          <a:xfrm rot="21600000">
            <a:off x="1954102" y="1729425"/>
            <a:ext cx="4610163" cy="5030709"/>
          </a:xfrm>
          <a:prstGeom prst="rect"/>
        </p:spPr>
      </p:pic>
      <p:pic>
        <p:nvPicPr>
          <p:cNvPr id="2097174" name=""/>
          <p:cNvPicPr>
            <a:picLocks/>
          </p:cNvPicPr>
          <p:nvPr/>
        </p:nvPicPr>
        <p:blipFill>
          <a:blip xmlns:r="http://schemas.openxmlformats.org/officeDocument/2006/relationships" r:embed="rId3"/>
          <a:stretch>
            <a:fillRect/>
          </a:stretch>
        </p:blipFill>
        <p:spPr>
          <a:xfrm rot="0">
            <a:off x="6871363" y="1494143"/>
            <a:ext cx="4591216" cy="530670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6" name=""/>
          <p:cNvSpPr txBox="1"/>
          <p:nvPr/>
        </p:nvSpPr>
        <p:spPr>
          <a:xfrm>
            <a:off x="1034632" y="1352696"/>
            <a:ext cx="10122736" cy="5120641"/>
          </a:xfrm>
          <a:prstGeom prst="rect"/>
        </p:spPr>
        <p:txBody>
          <a:bodyPr rtlCol="0" wrap="square">
            <a:spAutoFit/>
          </a:bodyPr>
          <a:p>
            <a:r>
              <a:rPr sz="2800" lang="en-GB">
                <a:solidFill>
                  <a:srgbClr val="000000"/>
                </a:solidFill>
              </a:rPr>
              <a:t>The IT Project Manager portfolio website successfully provides a professional, responsive, and interactive platform to showcase skills, achievements, and projects. It enhances digital presence and creates an easy way for employers and clients to connect.
It highlights both technical and managerial expertise in a structured format.
The responsive design ensures accessibility across devices.
Interactive features improve user engagement and usability.
Overall, the project strengthens professional branding in the digital era.</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7" name="object 2"/>
          <p:cNvSpPr/>
          <p:nvPr/>
        </p:nvSpPr>
        <p:spPr>
          <a:xfrm>
            <a:off x="914400" y="161924"/>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9"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1" name="object 17"/>
          <p:cNvSpPr txBox="1">
            <a:spLocks noGrp="1"/>
          </p:cNvSpPr>
          <p:nvPr>
            <p:ph type="title"/>
          </p:nvPr>
        </p:nvSpPr>
        <p:spPr>
          <a:xfrm>
            <a:off x="3373155" y="792399"/>
            <a:ext cx="6004271"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60"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1"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pic>
        <p:nvPicPr>
          <p:cNvPr id="2097176" name=""/>
          <p:cNvPicPr>
            <a:picLocks/>
          </p:cNvPicPr>
          <p:nvPr/>
        </p:nvPicPr>
        <p:blipFill>
          <a:blip xmlns:r="http://schemas.openxmlformats.org/officeDocument/2006/relationships" r:embed="rId3"/>
          <a:stretch>
            <a:fillRect/>
          </a:stretch>
        </p:blipFill>
        <p:spPr>
          <a:xfrm rot="0">
            <a:off x="864612" y="1894351"/>
            <a:ext cx="9670221" cy="4573124"/>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0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5" name="object 3"/>
          <p:cNvGrpSpPr/>
          <p:nvPr/>
        </p:nvGrpSpPr>
        <p:grpSpPr>
          <a:xfrm>
            <a:off x="7443849" y="0"/>
            <a:ext cx="4752975" cy="6863080"/>
            <a:chOff x="7443849" y="0"/>
            <a:chExt cx="4752975" cy="6863080"/>
          </a:xfrm>
        </p:grpSpPr>
        <p:sp>
          <p:nvSpPr>
            <p:cNvPr id="104860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0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0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0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1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1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6" name="object 18"/>
          <p:cNvGrpSpPr/>
          <p:nvPr/>
        </p:nvGrpSpPr>
        <p:grpSpPr>
          <a:xfrm>
            <a:off x="47625" y="3819523"/>
            <a:ext cx="4124325" cy="3009900"/>
            <a:chOff x="47625" y="3819523"/>
            <a:chExt cx="4124325" cy="3009900"/>
          </a:xfrm>
        </p:grpSpPr>
        <p:pic>
          <p:nvPicPr>
            <p:cNvPr id="2097157"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8"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19" name="object 21"/>
          <p:cNvSpPr txBox="1">
            <a:spLocks noGrp="1"/>
          </p:cNvSpPr>
          <p:nvPr>
            <p:ph type="title"/>
          </p:nvPr>
        </p:nvSpPr>
        <p:spPr>
          <a:xfrm>
            <a:off x="3000408" y="28579"/>
            <a:ext cx="4819584"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21" name="TextBox 22"/>
          <p:cNvSpPr txBox="1"/>
          <p:nvPr/>
        </p:nvSpPr>
        <p:spPr>
          <a:xfrm>
            <a:off x="3000408" y="1106809"/>
            <a:ext cx="6388676" cy="5336540"/>
          </a:xfrm>
          <a:prstGeom prst="rect"/>
          <a:noFill/>
        </p:spPr>
        <p:txBody>
          <a:bodyPr rtlCol="0" wrap="square">
            <a:spAutoFit/>
          </a:bodyPr>
          <a:p>
            <a:pPr algn="l"/>
            <a:endParaRPr b="0"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200" i="0" lang="en-US">
                <a:solidFill>
                  <a:srgbClr val="0D0D0D"/>
                </a:solidFill>
                <a:effectLst/>
                <a:latin typeface="Times New Roman" panose="02020603050405020304" pitchFamily="18" charset="0"/>
                <a:cs typeface="Times New Roman" panose="02020603050405020304" pitchFamily="18" charset="0"/>
              </a:rPr>
              <a:t>Problem Statement</a:t>
            </a:r>
            <a:endParaRPr sz="3600"/>
          </a:p>
          <a:p>
            <a:pPr algn="l">
              <a:buFont typeface="+mj-lt"/>
              <a:buAutoNum type="arabicPeriod"/>
            </a:pPr>
            <a:r>
              <a:rPr b="0" dirty="0" sz="3200" i="0" lang="en-US">
                <a:solidFill>
                  <a:srgbClr val="0D0D0D"/>
                </a:solidFill>
                <a:effectLst/>
                <a:latin typeface="Times New Roman" panose="02020603050405020304" pitchFamily="18" charset="0"/>
                <a:cs typeface="Times New Roman" panose="02020603050405020304" pitchFamily="18" charset="0"/>
              </a:rPr>
              <a:t>Project Overview</a:t>
            </a:r>
            <a:endParaRPr sz="3600"/>
          </a:p>
          <a:p>
            <a:pPr algn="l">
              <a:buFont typeface="+mj-lt"/>
              <a:buAutoNum type="arabicPeriod"/>
            </a:pPr>
            <a:r>
              <a:rPr b="0" dirty="0" sz="3200" i="0" lang="en-US">
                <a:solidFill>
                  <a:srgbClr val="0D0D0D"/>
                </a:solidFill>
                <a:effectLst/>
                <a:latin typeface="Times New Roman" panose="02020603050405020304" pitchFamily="18" charset="0"/>
                <a:cs typeface="Times New Roman" panose="02020603050405020304" pitchFamily="18" charset="0"/>
              </a:rPr>
              <a:t>End Users</a:t>
            </a:r>
            <a:endParaRPr sz="3600"/>
          </a:p>
          <a:p>
            <a:pPr algn="l">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Tools and Technologies</a:t>
            </a:r>
            <a:endParaRPr b="0"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200" i="0" lang="en-US">
                <a:solidFill>
                  <a:srgbClr val="0D0D0D"/>
                </a:solidFill>
                <a:effectLst/>
                <a:latin typeface="Times New Roman" panose="02020603050405020304" pitchFamily="18" charset="0"/>
                <a:cs typeface="Times New Roman" panose="02020603050405020304" pitchFamily="18" charset="0"/>
              </a:rPr>
              <a:t>Portfolio design and Layout</a:t>
            </a:r>
            <a:endParaRPr sz="3600"/>
          </a:p>
          <a:p>
            <a:pPr algn="l">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Features and Functionality</a:t>
            </a:r>
            <a:endParaRPr b="0"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200" i="0" lang="en-US">
                <a:solidFill>
                  <a:srgbClr val="0D0D0D"/>
                </a:solidFill>
                <a:effectLst/>
                <a:latin typeface="Times New Roman" panose="02020603050405020304" pitchFamily="18" charset="0"/>
                <a:cs typeface="Times New Roman" panose="02020603050405020304" pitchFamily="18" charset="0"/>
              </a:rPr>
              <a:t>Results and </a:t>
            </a:r>
            <a:r>
              <a:rPr dirty="0" sz="3200" lang="en-US">
                <a:solidFill>
                  <a:srgbClr val="0D0D0D"/>
                </a:solidFill>
                <a:latin typeface="Times New Roman" panose="02020603050405020304" pitchFamily="18" charset="0"/>
                <a:cs typeface="Times New Roman" panose="02020603050405020304" pitchFamily="18" charset="0"/>
              </a:rPr>
              <a:t>Screenshots</a:t>
            </a:r>
            <a:endParaRPr b="0"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200" i="0" lang="en-US">
                <a:solidFill>
                  <a:srgbClr val="0D0D0D"/>
                </a:solidFill>
                <a:effectLst/>
                <a:latin typeface="Times New Roman" panose="02020603050405020304" pitchFamily="18" charset="0"/>
                <a:cs typeface="Times New Roman" panose="02020603050405020304" pitchFamily="18" charset="0"/>
              </a:rPr>
              <a:t>Conclusion</a:t>
            </a:r>
            <a:endParaRPr sz="3600"/>
          </a:p>
          <a:p>
            <a:pPr algn="l">
              <a:buFont typeface="+mj-lt"/>
              <a:buAutoNum type="arabicPeriod"/>
            </a:pPr>
            <a:r>
              <a:rPr dirty="0" sz="3200" lang="en-US" err="1">
                <a:solidFill>
                  <a:srgbClr val="0D0D0D"/>
                </a:solidFill>
                <a:latin typeface="Times New Roman" panose="02020603050405020304" pitchFamily="18" charset="0"/>
                <a:cs typeface="Times New Roman" panose="02020603050405020304" pitchFamily="18" charset="0"/>
              </a:rPr>
              <a:t>Github</a:t>
            </a:r>
            <a:r>
              <a:rPr dirty="0" sz="3200" lang="en-US">
                <a:solidFill>
                  <a:srgbClr val="0D0D0D"/>
                </a:solidFill>
                <a:latin typeface="Times New Roman" panose="02020603050405020304" pitchFamily="18" charset="0"/>
                <a:cs typeface="Times New Roman" panose="02020603050405020304" pitchFamily="18" charset="0"/>
              </a:rPr>
              <a:t> Link</a:t>
            </a:r>
            <a:endParaRPr b="0" dirty="0" sz="36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952432" y="2855107"/>
            <a:ext cx="3394266" cy="4002893"/>
            <a:chOff x="7991475" y="2933700"/>
            <a:chExt cx="2762250" cy="325755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59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7"/>
          <p:cNvSpPr txBox="1">
            <a:spLocks noGrp="1"/>
          </p:cNvSpPr>
          <p:nvPr>
            <p:ph type="title"/>
          </p:nvPr>
        </p:nvSpPr>
        <p:spPr>
          <a:xfrm>
            <a:off x="834072" y="575055"/>
            <a:ext cx="7691191"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59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0" name=""/>
          <p:cNvSpPr txBox="1"/>
          <p:nvPr/>
        </p:nvSpPr>
        <p:spPr>
          <a:xfrm>
            <a:off x="676275" y="1695450"/>
            <a:ext cx="8795782" cy="5120640"/>
          </a:xfrm>
          <a:prstGeom prst="rect"/>
        </p:spPr>
        <p:txBody>
          <a:bodyPr rtlCol="0" wrap="square">
            <a:spAutoFit/>
          </a:bodyPr>
          <a:p>
            <a:r>
              <a:rPr sz="2800" lang="en-GB">
                <a:solidFill>
                  <a:srgbClr val="000000"/>
                </a:solidFill>
              </a:rPr>
              <a:t>IT Project Managers often struggle to showcase their skills, achievements, and projects effectively through traditional resumes. There is a need for a professional, interactive, and responsive portfolio website that highlights their expertise and provides an easy way for employers and clients to connect.
Many resumes fail to communicate leadership ability, teamwork, and project outcomes in a visually engaging way.
Without an online presence, professionals risk being overlooked in a technology-driven job market.</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grpSp>
        <p:nvGrpSpPr>
          <p:cNvPr id="23" name="object 2"/>
          <p:cNvGrpSpPr/>
          <p:nvPr/>
        </p:nvGrpSpPr>
        <p:grpSpPr>
          <a:xfrm>
            <a:off x="9353550" y="1221394"/>
            <a:ext cx="3917885" cy="5446105"/>
            <a:chOff x="9353550" y="1221394"/>
            <a:chExt cx="3917885" cy="5446105"/>
          </a:xfrm>
        </p:grpSpPr>
        <p:sp>
          <p:nvSpPr>
            <p:cNvPr id="104860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5"/>
            <p:cNvPicPr>
              <a:picLocks/>
            </p:cNvPicPr>
            <p:nvPr/>
          </p:nvPicPr>
          <p:blipFill>
            <a:blip xmlns:r="http://schemas.openxmlformats.org/officeDocument/2006/relationships" r:embed="rId1" cstate="print"/>
            <a:stretch>
              <a:fillRect/>
            </a:stretch>
          </p:blipFill>
          <p:spPr>
            <a:xfrm>
              <a:off x="9737660" y="1221394"/>
              <a:ext cx="3533775" cy="5446105"/>
            </a:xfrm>
            <a:prstGeom prst="rect"/>
          </p:spPr>
        </p:pic>
      </p:grpSp>
      <p:sp>
        <p:nvSpPr>
          <p:cNvPr id="104860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0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1" name=""/>
          <p:cNvSpPr txBox="1"/>
          <p:nvPr/>
        </p:nvSpPr>
        <p:spPr>
          <a:xfrm>
            <a:off x="739774" y="1857375"/>
            <a:ext cx="9769608" cy="5120640"/>
          </a:xfrm>
          <a:prstGeom prst="rect"/>
        </p:spPr>
        <p:txBody>
          <a:bodyPr rtlCol="0" wrap="square">
            <a:spAutoFit/>
          </a:bodyPr>
          <a:p>
            <a:r>
              <a:rPr sz="2800" lang="en-GB">
                <a:solidFill>
                  <a:srgbClr val="000000"/>
                </a:solidFill>
              </a:rPr>
              <a:t>This project involves developing a personal portfolio website for an IT Project Manager using HTML, CSS, and JavaScript. The website showcases professional background, technical and managerial skills, project achievements, and provides a contact form for direct communication. It is designed to be responsive, user-friendly, and visually appealing.
The portfolio highlights career achievements in a structured way.
It allows easy navigation across About, Skills, Projects, and Contact sections.
</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2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9"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2" name=""/>
          <p:cNvSpPr txBox="1"/>
          <p:nvPr/>
        </p:nvSpPr>
        <p:spPr>
          <a:xfrm>
            <a:off x="1142046" y="2049780"/>
            <a:ext cx="9813395" cy="4282441"/>
          </a:xfrm>
          <a:prstGeom prst="rect"/>
        </p:spPr>
        <p:txBody>
          <a:bodyPr rtlCol="0" wrap="square">
            <a:spAutoFit/>
          </a:bodyPr>
          <a:p>
            <a:r>
              <a:rPr sz="2800" lang="en-GB">
                <a:solidFill>
                  <a:srgbClr val="000000"/>
                </a:solidFill>
              </a:rPr>
              <a:t>The primary end users of this portfolio website are IT Project Managers who want to showcase their professional expertise, career achievements, and skills in an engaging digital format. Additionally, it serves as a platform for employers and clients to learn more about the individual.
Employers and recruiters who are searching for skilled IT Project Managers.
Clients seeking professionals to lead or consult on IT projects.</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pic>
        <p:nvPicPr>
          <p:cNvPr id="2097162" name="object 2"/>
          <p:cNvPicPr>
            <a:picLocks/>
          </p:cNvPicPr>
          <p:nvPr/>
        </p:nvPicPr>
        <p:blipFill>
          <a:blip xmlns:r="http://schemas.openxmlformats.org/officeDocument/2006/relationships" r:embed="rId1" cstate="print"/>
          <a:stretch>
            <a:fillRect/>
          </a:stretch>
        </p:blipFill>
        <p:spPr>
          <a:xfrm>
            <a:off x="400049" y="1695449"/>
            <a:ext cx="2693720" cy="4743116"/>
          </a:xfrm>
          <a:prstGeom prst="rect"/>
        </p:spPr>
      </p:pic>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3"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3" name=""/>
          <p:cNvSpPr txBox="1"/>
          <p:nvPr/>
        </p:nvSpPr>
        <p:spPr>
          <a:xfrm>
            <a:off x="3800475" y="1404620"/>
            <a:ext cx="7810710" cy="5120639"/>
          </a:xfrm>
          <a:prstGeom prst="rect"/>
        </p:spPr>
        <p:txBody>
          <a:bodyPr rtlCol="0" wrap="square">
            <a:spAutoFit/>
          </a:bodyPr>
          <a:p>
            <a:r>
              <a:rPr sz="2800" lang="en-GB">
                <a:solidFill>
                  <a:srgbClr val="000000"/>
                </a:solidFill>
              </a:rPr>
              <a:t>This project is developed using HTML for structure, CSS for styling, and JavaScript for interactivity. Responsive design techniques ensure compatibility across devices. Basic form validation is implemented using JavaScript. Visual hierarchy, grid layouts, and hover effects are applied to improve user experience.
Version control can be managed using Git and GitHub for collaboration.
Testing is carried out on multiple browsers to ensure compatibility.</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4" name=""/>
          <p:cNvSpPr txBox="1"/>
          <p:nvPr/>
        </p:nvSpPr>
        <p:spPr>
          <a:xfrm>
            <a:off x="1146213" y="1642110"/>
            <a:ext cx="9899575" cy="4434839"/>
          </a:xfrm>
          <a:prstGeom prst="rect"/>
        </p:spPr>
        <p:txBody>
          <a:bodyPr rtlCol="0" wrap="square">
            <a:spAutoFit/>
          </a:bodyPr>
          <a:p>
            <a:r>
              <a:rPr sz="3200" lang="en-GB">
                <a:solidFill>
                  <a:srgbClr val="000000"/>
                </a:solidFill>
              </a:rPr>
              <a:t>The portfolio is designed with a clean, professional, and responsive layout. It contains sections such as About, Skills, Projects, and Contact, arranged for easy navigation. The design focuses on simplicity, readability, and a modern look to highlight the IT Project Manager’s profile effectively.
The About section introduces the professional with a profile image and summary.</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FEATURES AND FUNCTIONALITY</a:t>
            </a:r>
          </a:p>
        </p:txBody>
      </p:sp>
      <p:sp>
        <p:nvSpPr>
          <p:cNvPr id="1048705" name=""/>
          <p:cNvSpPr txBox="1"/>
          <p:nvPr/>
        </p:nvSpPr>
        <p:spPr>
          <a:xfrm>
            <a:off x="755332" y="1310949"/>
            <a:ext cx="10952321" cy="5958840"/>
          </a:xfrm>
          <a:prstGeom prst="rect"/>
        </p:spPr>
        <p:txBody>
          <a:bodyPr rtlCol="0" wrap="square">
            <a:spAutoFit/>
          </a:bodyPr>
          <a:p>
            <a:r>
              <a:rPr sz="2800" lang="en-GB">
                <a:solidFill>
                  <a:srgbClr val="000000"/>
                </a:solidFill>
              </a:rPr>
              <a:t>The portfolio website provides a professional platform to showcase an IT Project Manager’s profile, skills, and projects. It ensures a responsive design, smooth navigation, and a simple contact form for user interaction.
Key features include:
About section with profile summary and image.
Skills section displaying technical and managerial expertise.
Projects section outlining major accomplishments.
Contact form with JavaScript validation for user communication.</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2024-03-28T17:07:22Z</dcterms:created>
  <dcterms:modified xsi:type="dcterms:W3CDTF">2025-09-02T08:55:59Z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40d7f1a21f604271b97d7a6dfcc11a82</vt:lpwstr>
  </property>
</Properties>
</file>