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B581E-4679-D729-5CEA-C7F63A43C415}" v="340" dt="2025-06-21T00:39:28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5C380F-B986-440E-A941-F81B9E0984E3}" type="datetime1">
              <a:rPr lang="es-ES" smtClean="0"/>
              <a:t>20/06/2025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8ED417-72B0-400E-9505-0FABEF441596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3FD88-36EB-4292-BB42-746973C0F48E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3" name="Cuadro de texto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65914-9746-4B75-A8B7-635113FF0084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á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93BF7E-FEBA-41D9-8183-422E96B995DE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A7F79-F7AA-4C8C-9186-21D11DCBB42B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7" name="Cuadro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á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uadro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736BC-87A6-4A7F-992B-09556D9CE345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á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FC19E-8E84-4F9B-8254-611B6042A7AD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0" name="Cuadro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á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uadro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EFA77-04B7-424E-B99A-3AB1D0021EAF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á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7D41E-8EB7-41ED-96B9-F8DE5319F0FD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8" name="Cuadro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E8EB80-1712-4AE0-9696-FFF05A466073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á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uadro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23E2C1-0BF4-4450-8FCA-2D9C05211E03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á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s-ES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20CF75-C9EB-4923-8504-823E1357C133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  <a:p>
            <a:pPr lvl="5" rtl="0"/>
            <a:r>
              <a:rPr lang="es-ES" noProof="0"/>
              <a:t>Sexto nivel</a:t>
            </a:r>
          </a:p>
          <a:p>
            <a:pPr lvl="6" rtl="0"/>
            <a:r>
              <a:rPr lang="es-ES" noProof="0"/>
              <a:t>Séptimo nivel</a:t>
            </a:r>
          </a:p>
          <a:p>
            <a:pPr lvl="7" rtl="0"/>
            <a:r>
              <a:rPr lang="es-ES" noProof="0"/>
              <a:t>Octavo nivel</a:t>
            </a:r>
          </a:p>
          <a:p>
            <a:pPr lvl="8" rtl="0"/>
            <a:r>
              <a:rPr lang="es-ES" noProof="0"/>
              <a:t>Noveno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6CA7AF09-DB89-44A4-ACD6-360CE1A220F1}" type="datetime1">
              <a:rPr lang="es-ES" noProof="0" smtClean="0"/>
              <a:t>20/06/2025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57" name="Rectá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4431-C9AD-376B-269D-77A8F851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cs typeface="Arial"/>
              </a:rPr>
              <a:t>Trabajo</a:t>
            </a:r>
            <a:r>
              <a:rPr lang="en-US" dirty="0">
                <a:cs typeface="Arial"/>
              </a:rPr>
              <a:t> Pratico 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integral </a:t>
            </a:r>
            <a:br>
              <a:rPr lang="en-US" dirty="0"/>
            </a:br>
            <a:r>
              <a:rPr lang="en-US" dirty="0">
                <a:cs typeface="Arial"/>
              </a:rPr>
              <a:t>programacion1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48C1-22F1-2ED2-39A6-714BFB95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 algn="r">
              <a:buNone/>
            </a:pPr>
            <a:r>
              <a:rPr lang="es-ES" b="1" dirty="0">
                <a:cs typeface="Arial"/>
              </a:rPr>
              <a:t>Algoritmos de Búsqueda y Ordenamiento en Python</a:t>
            </a:r>
            <a:br>
              <a:rPr lang="es-ES" b="1" dirty="0">
                <a:cs typeface="Arial"/>
              </a:rPr>
            </a:br>
            <a:r>
              <a:rPr lang="es-ES" b="1" dirty="0">
                <a:cs typeface="Arial"/>
              </a:rPr>
              <a:t> Implementación de un Menú Interactivo para Restaurante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0" indent="0">
              <a:buNone/>
            </a:pPr>
            <a:endParaRPr lang="en-US" sz="2800" dirty="0">
              <a:cs typeface="Arial"/>
            </a:endParaRPr>
          </a:p>
          <a:p>
            <a:pPr marL="344170" indent="-344170"/>
            <a:r>
              <a:rPr lang="en-US" sz="2800" dirty="0" err="1">
                <a:cs typeface="Arial"/>
              </a:rPr>
              <a:t>Alumnas</a:t>
            </a:r>
            <a:r>
              <a:rPr lang="en-US" sz="2800" dirty="0">
                <a:cs typeface="Arial"/>
              </a:rPr>
              <a:t>: </a:t>
            </a:r>
            <a:r>
              <a:rPr lang="en-US" sz="2800" dirty="0" err="1">
                <a:cs typeface="Arial"/>
              </a:rPr>
              <a:t>Ahumada,Alicia</a:t>
            </a:r>
            <a:r>
              <a:rPr lang="en-US" sz="2800" dirty="0">
                <a:cs typeface="Arial"/>
              </a:rPr>
              <a:t> Yasmin</a:t>
            </a:r>
          </a:p>
          <a:p>
            <a:pPr marL="344170" indent="-344170"/>
            <a:r>
              <a:rPr lang="en-US" sz="2800" dirty="0">
                <a:cs typeface="Arial"/>
              </a:rPr>
              <a:t>               </a:t>
            </a:r>
            <a:r>
              <a:rPr lang="en-US" sz="2800" dirty="0" err="1">
                <a:cs typeface="Arial"/>
              </a:rPr>
              <a:t>Cabñas</a:t>
            </a:r>
            <a:r>
              <a:rPr lang="en-US" sz="2800" dirty="0">
                <a:cs typeface="Arial"/>
              </a:rPr>
              <a:t>, Araceli, Jazmin</a:t>
            </a:r>
          </a:p>
        </p:txBody>
      </p:sp>
    </p:spTree>
    <p:extLst>
      <p:ext uri="{BB962C8B-B14F-4D97-AF65-F5344CB8AC3E}">
        <p14:creationId xmlns:p14="http://schemas.microsoft.com/office/powerpoint/2010/main" val="283275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5516-699C-90B5-9081-324A72C9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en-US" sz="1200" b="1" err="1"/>
              <a:t>Otros</a:t>
            </a:r>
            <a:r>
              <a:rPr lang="en-US" sz="1200" b="1" dirty="0"/>
              <a:t> </a:t>
            </a:r>
            <a:r>
              <a:rPr lang="en-US" sz="1200" b="1" err="1"/>
              <a:t>Algoritmos</a:t>
            </a:r>
            <a:r>
              <a:rPr lang="en-US" sz="1200" b="1" dirty="0"/>
              <a:t> de </a:t>
            </a:r>
            <a:r>
              <a:rPr lang="en-US" sz="1200" b="1" err="1"/>
              <a:t>Ordenamiento</a:t>
            </a:r>
            <a:endParaRPr lang="en-US" sz="1200">
              <a:cs typeface="Arial" panose="020B0604020202020204"/>
            </a:endParaRPr>
          </a:p>
          <a:p>
            <a:pPr marL="344170" indent="-344170"/>
            <a:r>
              <a:rPr lang="en-US" sz="1200" b="1" dirty="0">
                <a:solidFill>
                  <a:schemeClr val="accent5"/>
                </a:solidFill>
                <a:ea typeface="+mn-lt"/>
                <a:cs typeface="+mn-lt"/>
              </a:rPr>
              <a:t>Insertion Sort:</a:t>
            </a:r>
            <a:endParaRPr lang="en-US" sz="1200" dirty="0">
              <a:solidFill>
                <a:schemeClr val="accent5"/>
              </a:solidFill>
              <a:cs typeface="Arial"/>
            </a:endParaRPr>
          </a:p>
          <a:p>
            <a:pPr marL="344170" indent="-344170"/>
            <a:r>
              <a:rPr lang="en-US" sz="1200" err="1">
                <a:ea typeface="+mn-lt"/>
                <a:cs typeface="+mn-lt"/>
              </a:rPr>
              <a:t>Inserta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cada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elemento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la </a:t>
            </a:r>
            <a:r>
              <a:rPr lang="en-US" sz="1200" err="1">
                <a:ea typeface="+mn-lt"/>
                <a:cs typeface="+mn-lt"/>
              </a:rPr>
              <a:t>posición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correcta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>
              <a:cs typeface="Arial"/>
            </a:endParaRPr>
          </a:p>
          <a:p>
            <a:pPr marL="344170" indent="-344170"/>
            <a:r>
              <a:rPr lang="en-US" sz="1200" dirty="0">
                <a:ea typeface="+mn-lt"/>
                <a:cs typeface="+mn-lt"/>
              </a:rPr>
              <a:t>Bueno </a:t>
            </a:r>
            <a:r>
              <a:rPr lang="en-US" sz="120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listas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pequeñas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>
              <a:cs typeface="Arial"/>
            </a:endParaRPr>
          </a:p>
          <a:p>
            <a:pPr marL="344170" indent="-344170"/>
            <a:r>
              <a:rPr lang="en-US" sz="1200" b="1" dirty="0">
                <a:solidFill>
                  <a:schemeClr val="accent5"/>
                </a:solidFill>
                <a:ea typeface="+mn-lt"/>
                <a:cs typeface="+mn-lt"/>
              </a:rPr>
              <a:t>Selection Sort:</a:t>
            </a:r>
            <a:endParaRPr lang="en-US" sz="1200">
              <a:solidFill>
                <a:schemeClr val="accent5"/>
              </a:solidFill>
              <a:cs typeface="Arial"/>
            </a:endParaRPr>
          </a:p>
          <a:p>
            <a:pPr marL="344170" indent="-344170"/>
            <a:r>
              <a:rPr lang="en-US" sz="1200" dirty="0" err="1">
                <a:ea typeface="+mn-lt"/>
                <a:cs typeface="+mn-lt"/>
              </a:rPr>
              <a:t>Encuentra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el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menor</a:t>
            </a:r>
            <a:r>
              <a:rPr lang="en-US" sz="1200" dirty="0">
                <a:ea typeface="+mn-lt"/>
                <a:cs typeface="+mn-lt"/>
              </a:rPr>
              <a:t> y lo </a:t>
            </a:r>
            <a:r>
              <a:rPr lang="en-US" sz="1200" dirty="0" err="1">
                <a:ea typeface="+mn-lt"/>
                <a:cs typeface="+mn-lt"/>
              </a:rPr>
              <a:t>mueve</a:t>
            </a:r>
            <a:r>
              <a:rPr lang="en-US" sz="1200" dirty="0">
                <a:ea typeface="+mn-lt"/>
                <a:cs typeface="+mn-lt"/>
              </a:rPr>
              <a:t> a </a:t>
            </a:r>
            <a:r>
              <a:rPr lang="en-US" sz="1200" dirty="0" err="1">
                <a:ea typeface="+mn-lt"/>
                <a:cs typeface="+mn-lt"/>
              </a:rPr>
              <a:t>su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lugar</a:t>
            </a:r>
            <a:r>
              <a:rPr lang="en-US" sz="1200" dirty="0">
                <a:ea typeface="+mn-lt"/>
                <a:cs typeface="+mn-lt"/>
              </a:rPr>
              <a:t> final.</a:t>
            </a:r>
            <a:endParaRPr lang="en-US" sz="1200">
              <a:cs typeface="Arial"/>
            </a:endParaRPr>
          </a:p>
          <a:p>
            <a:pPr marL="344170" indent="-344170"/>
            <a:r>
              <a:rPr lang="en-US" sz="1200" dirty="0" err="1">
                <a:ea typeface="+mn-lt"/>
                <a:cs typeface="+mn-lt"/>
              </a:rPr>
              <a:t>Fácil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dirty="0" err="1">
                <a:ea typeface="+mn-lt"/>
                <a:cs typeface="+mn-lt"/>
              </a:rPr>
              <a:t>entender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pero</a:t>
            </a:r>
            <a:r>
              <a:rPr lang="en-US" sz="1200" dirty="0">
                <a:ea typeface="+mn-lt"/>
                <a:cs typeface="+mn-lt"/>
              </a:rPr>
              <a:t> lento.</a:t>
            </a:r>
            <a:endParaRPr lang="en-US" sz="1200">
              <a:cs typeface="Arial"/>
            </a:endParaRPr>
          </a:p>
          <a:p>
            <a:pPr marL="344170" indent="-344170"/>
            <a:r>
              <a:rPr lang="en-US" sz="1200" b="1" dirty="0">
                <a:solidFill>
                  <a:schemeClr val="accent5"/>
                </a:solidFill>
                <a:ea typeface="+mn-lt"/>
                <a:cs typeface="+mn-lt"/>
              </a:rPr>
              <a:t>Quick Sort:</a:t>
            </a:r>
            <a:endParaRPr lang="en-US" sz="1200">
              <a:solidFill>
                <a:schemeClr val="accent5"/>
              </a:solidFill>
              <a:cs typeface="Arial"/>
            </a:endParaRPr>
          </a:p>
          <a:p>
            <a:pPr marL="344170" indent="-344170"/>
            <a:r>
              <a:rPr lang="en-US" sz="1200" dirty="0">
                <a:ea typeface="+mn-lt"/>
                <a:cs typeface="+mn-lt"/>
              </a:rPr>
              <a:t>Usa </a:t>
            </a:r>
            <a:r>
              <a:rPr lang="en-US" sz="1200" err="1">
                <a:ea typeface="+mn-lt"/>
                <a:cs typeface="+mn-lt"/>
              </a:rPr>
              <a:t>pivote</a:t>
            </a:r>
            <a:r>
              <a:rPr lang="en-US" sz="1200" dirty="0">
                <a:ea typeface="+mn-lt"/>
                <a:cs typeface="+mn-lt"/>
              </a:rPr>
              <a:t> para </a:t>
            </a:r>
            <a:r>
              <a:rPr lang="en-US" sz="1200" err="1">
                <a:ea typeface="+mn-lt"/>
                <a:cs typeface="+mn-lt"/>
              </a:rPr>
              <a:t>dividir</a:t>
            </a:r>
            <a:r>
              <a:rPr lang="en-US" sz="1200" dirty="0">
                <a:ea typeface="+mn-lt"/>
                <a:cs typeface="+mn-lt"/>
              </a:rPr>
              <a:t> y </a:t>
            </a:r>
            <a:r>
              <a:rPr lang="en-US" sz="1200" err="1">
                <a:ea typeface="+mn-lt"/>
                <a:cs typeface="+mn-lt"/>
              </a:rPr>
              <a:t>ordenar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recursivamente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>
              <a:cs typeface="Arial"/>
            </a:endParaRPr>
          </a:p>
          <a:p>
            <a:pPr marL="344170" indent="-344170"/>
            <a:r>
              <a:rPr lang="en-US" sz="1200" dirty="0">
                <a:ea typeface="+mn-lt"/>
                <a:cs typeface="+mn-lt"/>
              </a:rPr>
              <a:t>Muy </a:t>
            </a:r>
            <a:r>
              <a:rPr lang="en-US" sz="1200" err="1">
                <a:ea typeface="+mn-lt"/>
                <a:cs typeface="+mn-lt"/>
              </a:rPr>
              <a:t>eficiente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promedio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>
              <a:cs typeface="Arial"/>
            </a:endParaRPr>
          </a:p>
          <a:p>
            <a:pPr marL="344170" indent="-344170"/>
            <a:r>
              <a:rPr lang="en-US" sz="1200" b="1" dirty="0">
                <a:solidFill>
                  <a:schemeClr val="accent5"/>
                </a:solidFill>
                <a:ea typeface="+mn-lt"/>
                <a:cs typeface="+mn-lt"/>
              </a:rPr>
              <a:t>Merge Sort:</a:t>
            </a:r>
            <a:endParaRPr lang="en-US" sz="1200">
              <a:solidFill>
                <a:schemeClr val="accent5"/>
              </a:solidFill>
              <a:cs typeface="Arial"/>
            </a:endParaRPr>
          </a:p>
          <a:p>
            <a:pPr marL="344170" indent="-344170"/>
            <a:r>
              <a:rPr lang="en-US" sz="1200" dirty="0">
                <a:ea typeface="+mn-lt"/>
                <a:cs typeface="+mn-lt"/>
              </a:rPr>
              <a:t>Divide y </a:t>
            </a:r>
            <a:r>
              <a:rPr lang="en-US" sz="1200" err="1">
                <a:ea typeface="+mn-lt"/>
                <a:cs typeface="+mn-lt"/>
              </a:rPr>
              <a:t>fusiona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listas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ordenadas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>
              <a:cs typeface="Arial"/>
            </a:endParaRPr>
          </a:p>
          <a:p>
            <a:pPr marL="344170" indent="-344170"/>
            <a:r>
              <a:rPr lang="en-US" sz="1200" err="1">
                <a:ea typeface="+mn-lt"/>
                <a:cs typeface="+mn-lt"/>
              </a:rPr>
              <a:t>Estable</a:t>
            </a:r>
            <a:r>
              <a:rPr lang="en-US" sz="1200" dirty="0">
                <a:ea typeface="+mn-lt"/>
                <a:cs typeface="+mn-lt"/>
              </a:rPr>
              <a:t> y </a:t>
            </a:r>
            <a:r>
              <a:rPr lang="en-US" sz="1200" err="1">
                <a:ea typeface="+mn-lt"/>
                <a:cs typeface="+mn-lt"/>
              </a:rPr>
              <a:t>predecible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04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7E4110-8D57-6499-D248-B1C90D888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800757"/>
              </p:ext>
            </p:extLst>
          </p:nvPr>
        </p:nvGraphicFramePr>
        <p:xfrm>
          <a:off x="-475920" y="1707581"/>
          <a:ext cx="7796206" cy="411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9222">
                  <a:extLst>
                    <a:ext uri="{9D8B030D-6E8A-4147-A177-3AD203B41FA5}">
                      <a16:colId xmlns:a16="http://schemas.microsoft.com/office/drawing/2014/main" val="1900900869"/>
                    </a:ext>
                  </a:extLst>
                </a:gridCol>
                <a:gridCol w="2218880">
                  <a:extLst>
                    <a:ext uri="{9D8B030D-6E8A-4147-A177-3AD203B41FA5}">
                      <a16:colId xmlns:a16="http://schemas.microsoft.com/office/drawing/2014/main" val="2547015628"/>
                    </a:ext>
                  </a:extLst>
                </a:gridCol>
                <a:gridCol w="1949052">
                  <a:extLst>
                    <a:ext uri="{9D8B030D-6E8A-4147-A177-3AD203B41FA5}">
                      <a16:colId xmlns:a16="http://schemas.microsoft.com/office/drawing/2014/main" val="386238660"/>
                    </a:ext>
                  </a:extLst>
                </a:gridCol>
                <a:gridCol w="1949052">
                  <a:extLst>
                    <a:ext uri="{9D8B030D-6E8A-4147-A177-3AD203B41FA5}">
                      <a16:colId xmlns:a16="http://schemas.microsoft.com/office/drawing/2014/main" val="3067627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Algoritmo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Ventajas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>
                          <a:solidFill>
                            <a:schemeClr val="accent5"/>
                          </a:solidFill>
                        </a:rPr>
                        <a:t>Desventajas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56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accent3">
                              <a:lumMod val="76000"/>
                            </a:schemeClr>
                          </a:solidFill>
                        </a:rPr>
                        <a:t>Bubble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Simple, </a:t>
                      </a:r>
                      <a:r>
                        <a:rPr lang="en-US" dirty="0" err="1"/>
                        <a:t>didáctico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Ineficiente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listas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grandes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accent3">
                              <a:lumMod val="76000"/>
                            </a:schemeClr>
                          </a:solidFill>
                        </a:rPr>
                        <a:t>Insertion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Bueno con </a:t>
                      </a:r>
                      <a:r>
                        <a:rPr lang="en-US" dirty="0" err="1"/>
                        <a:t>listas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ordenadas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</a:t>
                      </a:r>
                      <a:r>
                        <a:rPr lang="en-US" dirty="0" err="1"/>
                        <a:t>escala</a:t>
                      </a:r>
                      <a:r>
                        <a:rPr lang="en-US" dirty="0"/>
                        <a:t> bien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0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accent3">
                              <a:lumMod val="76000"/>
                            </a:schemeClr>
                          </a:solidFill>
                        </a:rPr>
                        <a:t>Selection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Fácil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implementar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Siempre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muchas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comparaciones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03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accent3">
                              <a:lumMod val="76000"/>
                            </a:schemeClr>
                          </a:solidFill>
                        </a:rPr>
                        <a:t>Quick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Rápido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práctica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</a:t>
                      </a:r>
                      <a:r>
                        <a:rPr lang="en-US" dirty="0" err="1"/>
                        <a:t>estable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depende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pivote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73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accent3">
                              <a:lumMod val="76000"/>
                            </a:schemeClr>
                          </a:solidFill>
                        </a:rPr>
                        <a:t>Merge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Rendimiento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constante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Usa </a:t>
                      </a:r>
                      <a:r>
                        <a:rPr lang="en-US" err="1"/>
                        <a:t>más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memoria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9383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6F8ECF-6487-16BA-6B4A-A8B710E3B45B}"/>
              </a:ext>
            </a:extLst>
          </p:cNvPr>
          <p:cNvSpPr txBox="1"/>
          <p:nvPr/>
        </p:nvSpPr>
        <p:spPr>
          <a:xfrm>
            <a:off x="3588589" y="94315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Comparación de Algoritmos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C501-AA6F-CFF1-B4ED-B93F0727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b="1" dirty="0">
                <a:solidFill>
                  <a:schemeClr val="accent3">
                    <a:lumMod val="76000"/>
                  </a:schemeClr>
                </a:solidFill>
              </a:rPr>
              <a:t>¿Por </a:t>
            </a:r>
            <a:r>
              <a:rPr lang="en-US" b="1" err="1">
                <a:solidFill>
                  <a:schemeClr val="accent3">
                    <a:lumMod val="76000"/>
                  </a:schemeClr>
                </a:solidFill>
              </a:rPr>
              <a:t>qué</a:t>
            </a:r>
            <a:r>
              <a:rPr lang="en-US" b="1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b="1" err="1">
                <a:solidFill>
                  <a:schemeClr val="accent3">
                    <a:lumMod val="76000"/>
                  </a:schemeClr>
                </a:solidFill>
              </a:rPr>
              <a:t>elegir</a:t>
            </a:r>
            <a:r>
              <a:rPr lang="en-US" b="1" dirty="0">
                <a:solidFill>
                  <a:schemeClr val="accent3">
                    <a:lumMod val="76000"/>
                  </a:schemeClr>
                </a:solidFill>
              </a:rPr>
              <a:t> Bubble Sort?</a:t>
            </a:r>
            <a:endParaRPr lang="en-US" dirty="0">
              <a:solidFill>
                <a:schemeClr val="accent3">
                  <a:lumMod val="76000"/>
                </a:schemeClr>
              </a:solidFill>
              <a:cs typeface="Arial" panose="020B0604020202020204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Ideal para </a:t>
            </a:r>
            <a:r>
              <a:rPr lang="en-US" b="1" dirty="0" err="1">
                <a:ea typeface="+mn-lt"/>
                <a:cs typeface="+mn-lt"/>
              </a:rPr>
              <a:t>aprendizaje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muestra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claramente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Muy </a:t>
            </a:r>
            <a:r>
              <a:rPr lang="en-US" dirty="0" err="1">
                <a:ea typeface="+mn-lt"/>
                <a:cs typeface="+mn-lt"/>
              </a:rPr>
              <a:t>fácil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implementar</a:t>
            </a:r>
            <a:r>
              <a:rPr lang="en-US" dirty="0">
                <a:ea typeface="+mn-lt"/>
                <a:cs typeface="+mn-lt"/>
              </a:rPr>
              <a:t>: poco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, sin </a:t>
            </a:r>
            <a:r>
              <a:rPr lang="en-US" dirty="0" err="1">
                <a:ea typeface="+mn-lt"/>
                <a:cs typeface="+mn-lt"/>
              </a:rPr>
              <a:t>estructuras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complejas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Bueno para </a:t>
            </a:r>
            <a:r>
              <a:rPr lang="en-US" b="1" dirty="0" err="1">
                <a:ea typeface="+mn-lt"/>
                <a:cs typeface="+mn-lt"/>
              </a:rPr>
              <a:t>listas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pequeñas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rendimiento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aceptable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Estable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mantiene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relativo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similares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optimizar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casos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ordenados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43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05EE-8DBA-CBBB-C2E1-8EE0DDB7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b="1" err="1">
                <a:solidFill>
                  <a:schemeClr val="accent3">
                    <a:lumMod val="76000"/>
                  </a:schemeClr>
                </a:solidFill>
              </a:rPr>
              <a:t>Conclusión</a:t>
            </a:r>
            <a:endParaRPr lang="en-US" err="1">
              <a:solidFill>
                <a:schemeClr val="accent3">
                  <a:lumMod val="76000"/>
                </a:schemeClr>
              </a:solidFill>
              <a:cs typeface="Arial" panose="020B0604020202020204"/>
            </a:endParaRPr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Comprender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clásicos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fortalece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análisis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La </a:t>
            </a:r>
            <a:r>
              <a:rPr lang="en-US" dirty="0" err="1">
                <a:ea typeface="+mn-lt"/>
                <a:cs typeface="+mn-lt"/>
              </a:rPr>
              <a:t>implementación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práctica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facilita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asimilación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conceptos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Elegir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correcto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depende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contexto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Python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integrar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teoría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práctica</a:t>
            </a:r>
            <a:r>
              <a:rPr lang="en-US" dirty="0">
                <a:ea typeface="+mn-lt"/>
                <a:cs typeface="+mn-lt"/>
              </a:rPr>
              <a:t> de forma </a:t>
            </a:r>
            <a:r>
              <a:rPr lang="en-US" dirty="0" err="1">
                <a:ea typeface="+mn-lt"/>
                <a:cs typeface="+mn-lt"/>
              </a:rPr>
              <a:t>accesible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81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A996-250B-621C-E7F5-993C6EC3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170" indent="-344170"/>
            <a:r>
              <a:rPr lang="en-US" b="1" dirty="0" err="1"/>
              <a:t>Introducción</a:t>
            </a:r>
            <a:endParaRPr lang="en-US" dirty="0" err="1">
              <a:cs typeface="Arial" panose="020B0604020202020204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Las </a:t>
            </a:r>
            <a:r>
              <a:rPr lang="en-US" dirty="0" err="1">
                <a:ea typeface="+mn-lt"/>
                <a:cs typeface="+mn-lt"/>
              </a:rPr>
              <a:t>operaciones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búsqueda</a:t>
            </a:r>
            <a:r>
              <a:rPr lang="en-US" b="1" dirty="0">
                <a:ea typeface="+mn-lt"/>
                <a:cs typeface="+mn-lt"/>
              </a:rPr>
              <a:t> y </a:t>
            </a:r>
            <a:r>
              <a:rPr lang="en-US" b="1" dirty="0" err="1">
                <a:ea typeface="+mn-lt"/>
                <a:cs typeface="+mn-lt"/>
              </a:rPr>
              <a:t>ordenamiento</a:t>
            </a:r>
            <a:r>
              <a:rPr lang="en-US" dirty="0">
                <a:ea typeface="+mn-lt"/>
                <a:cs typeface="+mn-lt"/>
              </a:rPr>
              <a:t> son </a:t>
            </a:r>
            <a:r>
              <a:rPr lang="en-US" dirty="0" err="1">
                <a:ea typeface="+mn-lt"/>
                <a:cs typeface="+mn-lt"/>
              </a:rPr>
              <a:t>esenciales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manejar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organizar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eficientemente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localizar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reordenar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estructuras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diccionarios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Este </a:t>
            </a:r>
            <a:r>
              <a:rPr lang="en-US" dirty="0" err="1">
                <a:ea typeface="+mn-lt"/>
                <a:cs typeface="+mn-lt"/>
              </a:rPr>
              <a:t>proyecto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algoritmos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Python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aplicados</a:t>
            </a:r>
            <a:r>
              <a:rPr lang="en-US" dirty="0">
                <a:ea typeface="+mn-lt"/>
                <a:cs typeface="+mn-lt"/>
              </a:rPr>
              <a:t> a un </a:t>
            </a:r>
            <a:r>
              <a:rPr lang="en-US" dirty="0" err="1">
                <a:ea typeface="+mn-lt"/>
                <a:cs typeface="+mn-lt"/>
              </a:rPr>
              <a:t>menú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restaurante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Objetivo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fortalecer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pensamiento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lógico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aplicar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conocimientos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programación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caso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práctico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43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D74F-65B2-833C-56B5-FD8E5332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b="1" dirty="0"/>
              <a:t>Marco </a:t>
            </a:r>
            <a:r>
              <a:rPr lang="en-US" b="1" dirty="0" err="1"/>
              <a:t>Teórico</a:t>
            </a:r>
            <a:r>
              <a:rPr lang="en-US" b="1" dirty="0"/>
              <a:t> - </a:t>
            </a:r>
            <a:r>
              <a:rPr lang="en-US" b="1" dirty="0" err="1"/>
              <a:t>Generalidades</a:t>
            </a:r>
            <a:endParaRPr lang="en-US" dirty="0" err="1">
              <a:cs typeface="Arial" panose="020B0604020202020204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Los </a:t>
            </a:r>
            <a:r>
              <a:rPr lang="en-US" dirty="0" err="1">
                <a:ea typeface="+mn-lt"/>
                <a:cs typeface="+mn-lt"/>
              </a:rPr>
              <a:t>algoritmos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búsqueda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ordenamiento</a:t>
            </a:r>
            <a:r>
              <a:rPr lang="en-US" dirty="0">
                <a:ea typeface="+mn-lt"/>
                <a:cs typeface="+mn-lt"/>
              </a:rPr>
              <a:t> son </a:t>
            </a:r>
            <a:r>
              <a:rPr lang="en-US" dirty="0" err="1">
                <a:ea typeface="+mn-lt"/>
                <a:cs typeface="+mn-lt"/>
              </a:rPr>
              <a:t>fundamentales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informáticos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Su </a:t>
            </a:r>
            <a:r>
              <a:rPr lang="en-US" dirty="0" err="1">
                <a:ea typeface="+mn-lt"/>
                <a:cs typeface="+mn-lt"/>
              </a:rPr>
              <a:t>correcta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selección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mejora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rendimiento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aplicaciones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especialmente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b="1" dirty="0" err="1">
                <a:ea typeface="+mn-lt"/>
                <a:cs typeface="+mn-lt"/>
              </a:rPr>
              <a:t>grandes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volúmenes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analizan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aplican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práctico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educativo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Python.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82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90D3-2774-ADCF-37F0-08D7A7B3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b="1" dirty="0" err="1"/>
              <a:t>Algoritmos</a:t>
            </a:r>
            <a:r>
              <a:rPr lang="en-US" b="1" dirty="0"/>
              <a:t> de </a:t>
            </a:r>
            <a:r>
              <a:rPr lang="en-US" b="1" dirty="0" err="1"/>
              <a:t>Búsqueda</a:t>
            </a:r>
            <a:r>
              <a:rPr lang="en-US" b="1" dirty="0"/>
              <a:t> - </a:t>
            </a:r>
            <a:r>
              <a:rPr lang="en-US" b="1" dirty="0" err="1"/>
              <a:t>Definición</a:t>
            </a:r>
            <a:endParaRPr lang="en-US" dirty="0" err="1">
              <a:cs typeface="Arial" panose="020B0604020202020204"/>
            </a:endParaRPr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Búsqueda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localizar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estructura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Depende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cómo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organizados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árboles</a:t>
            </a:r>
            <a:r>
              <a:rPr lang="en-US" dirty="0">
                <a:ea typeface="+mn-lt"/>
                <a:cs typeface="+mn-lt"/>
              </a:rPr>
              <a:t>, etc.).</a:t>
            </a:r>
            <a:endParaRPr lang="en-US" dirty="0"/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Existen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técnicas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niveles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eficiencia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9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AF6F-D0EF-9950-1340-70DE2BCE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b="1" dirty="0" err="1"/>
              <a:t>Búsqueda</a:t>
            </a:r>
            <a:r>
              <a:rPr lang="en-US" b="1" dirty="0"/>
              <a:t> Lineal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Recorre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hasta </a:t>
            </a:r>
            <a:r>
              <a:rPr lang="en-US" dirty="0" err="1">
                <a:ea typeface="+mn-lt"/>
                <a:cs typeface="+mn-lt"/>
              </a:rPr>
              <a:t>encontrar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deseado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Ventajas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simple y </a:t>
            </a:r>
            <a:r>
              <a:rPr lang="en-US" dirty="0" err="1">
                <a:ea typeface="+mn-lt"/>
                <a:cs typeface="+mn-lt"/>
              </a:rPr>
              <a:t>útil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ordenadas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Desventajas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ineficiente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muchos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Complejidad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O(n)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34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3555-4FC9-84D6-D4F4-80C5B06B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b="1" dirty="0" err="1"/>
              <a:t>Búsqueda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endParaRPr lang="en-US" dirty="0" err="1">
              <a:cs typeface="Arial" panose="020B0604020202020204"/>
            </a:endParaRPr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Requiere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ordenados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Divide la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sucesivamente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compara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valor central.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Ventajas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eficiente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Desventajas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funciona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ordenada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Complejidad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O(log n)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32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5A23-BE26-DC76-E71E-266AEBA4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b="1" dirty="0" err="1"/>
              <a:t>Algoritmos</a:t>
            </a:r>
            <a:r>
              <a:rPr lang="en-US" b="1" dirty="0"/>
              <a:t> de </a:t>
            </a:r>
            <a:r>
              <a:rPr lang="en-US" b="1" dirty="0" err="1"/>
              <a:t>Ordenamiento</a:t>
            </a:r>
            <a:r>
              <a:rPr lang="en-US" b="1" dirty="0"/>
              <a:t> - </a:t>
            </a:r>
            <a:r>
              <a:rPr lang="en-US" b="1" dirty="0" err="1"/>
              <a:t>Definición</a:t>
            </a:r>
            <a:endParaRPr lang="en-US" dirty="0" err="1">
              <a:cs typeface="Arial" panose="020B0604020202020204"/>
            </a:endParaRPr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Reorganiza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según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criterio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precio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, etc.).</a:t>
            </a:r>
            <a:endParaRPr lang="en-US" dirty="0"/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Mejora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eficiencia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operaciones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búsqueda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Evaluamos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complejidad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computacional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3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F16A50-859C-55D6-D089-838394B5E5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3363" y="2052638"/>
          <a:ext cx="7796212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361213728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2823974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Significado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12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Tiempo constante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89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Tiempo lineal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65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Tiempo logarítmico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Tiempo cuadrático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577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62DB8D-1CCA-725B-D66C-6D1DFF2FB07F}"/>
              </a:ext>
            </a:extLst>
          </p:cNvPr>
          <p:cNvSpPr txBox="1"/>
          <p:nvPr/>
        </p:nvSpPr>
        <p:spPr>
          <a:xfrm>
            <a:off x="3933645" y="79938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Complejidad Computacional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002A-6D70-76AF-EC46-4CE86531D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b="1" dirty="0" err="1"/>
              <a:t>Ordenamiento</a:t>
            </a:r>
            <a:r>
              <a:rPr lang="en-US" b="1" dirty="0"/>
              <a:t> </a:t>
            </a:r>
            <a:r>
              <a:rPr lang="en-US" b="1" dirty="0" err="1"/>
              <a:t>Burbuja</a:t>
            </a:r>
            <a:r>
              <a:rPr lang="en-US" b="1" dirty="0"/>
              <a:t> (Bubble Sort)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Compara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adyacentes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intercambia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están</a:t>
            </a:r>
            <a:r>
              <a:rPr lang="en-US" dirty="0">
                <a:ea typeface="+mn-lt"/>
                <a:cs typeface="+mn-lt"/>
              </a:rPr>
              <a:t> mal </a:t>
            </a:r>
            <a:r>
              <a:rPr lang="en-US" dirty="0" err="1">
                <a:ea typeface="+mn-lt"/>
                <a:cs typeface="+mn-lt"/>
              </a:rPr>
              <a:t>ordenados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Ventajas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simple y </a:t>
            </a:r>
            <a:r>
              <a:rPr lang="en-US" dirty="0" err="1">
                <a:ea typeface="+mn-lt"/>
                <a:cs typeface="+mn-lt"/>
              </a:rPr>
              <a:t>didáctico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Desventajas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lento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r>
              <a:rPr lang="en-US" b="1" dirty="0" err="1">
                <a:ea typeface="+mn-lt"/>
                <a:cs typeface="+mn-lt"/>
              </a:rPr>
              <a:t>Complejidad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O(n²)</a:t>
            </a:r>
            <a:endParaRPr lang="en-US" dirty="0"/>
          </a:p>
          <a:p>
            <a:pPr marL="344170" indent="-344170"/>
            <a:r>
              <a:rPr lang="en-US" dirty="0" err="1">
                <a:ea typeface="+mn-lt"/>
                <a:cs typeface="+mn-lt"/>
              </a:rPr>
              <a:t>Usado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proyecto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valor </a:t>
            </a:r>
            <a:r>
              <a:rPr lang="en-US" dirty="0" err="1">
                <a:ea typeface="+mn-lt"/>
                <a:cs typeface="+mn-lt"/>
              </a:rPr>
              <a:t>pedagógico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078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Trabajo Pratico  integral  programacion1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2025-06-20T22:23:28Z</dcterms:created>
  <dcterms:modified xsi:type="dcterms:W3CDTF">2025-06-21T00:45:52Z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