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2" r:id="rId5"/>
    <p:sldId id="263" r:id="rId6"/>
    <p:sldId id="265" r:id="rId7"/>
    <p:sldId id="266" r:id="rId8"/>
    <p:sldId id="267" r:id="rId9"/>
    <p:sldId id="258" r:id="rId10"/>
    <p:sldId id="268" r:id="rId11"/>
    <p:sldId id="25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pacy.io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87" y="0"/>
            <a:ext cx="5655213" cy="976604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Rectangle 3"/>
          <p:cNvSpPr/>
          <p:nvPr/>
        </p:nvSpPr>
        <p:spPr>
          <a:xfrm>
            <a:off x="0" y="909128"/>
            <a:ext cx="12192000" cy="295422"/>
          </a:xfrm>
          <a:prstGeom prst="rect">
            <a:avLst/>
          </a:prstGeom>
          <a:solidFill>
            <a:srgbClr val="D2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" y="104601"/>
            <a:ext cx="3153924" cy="68758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traight Connector 8"/>
          <p:cNvSpPr/>
          <p:nvPr/>
        </p:nvSpPr>
        <p:spPr>
          <a:xfrm flipH="1">
            <a:off x="3477481" y="226840"/>
            <a:ext cx="368521" cy="562708"/>
          </a:xfrm>
          <a:prstGeom prst="line">
            <a:avLst/>
          </a:prstGeom>
          <a:ln w="44450">
            <a:solidFill>
              <a:srgbClr val="DF030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TextBox 12"/>
          <p:cNvSpPr txBox="1"/>
          <p:nvPr/>
        </p:nvSpPr>
        <p:spPr>
          <a:xfrm>
            <a:off x="3891720" y="139255"/>
            <a:ext cx="2651762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E0202"/>
                </a:solidFill>
              </a:defRPr>
            </a:lvl1pPr>
          </a:lstStyle>
          <a:p>
            <a:r>
              <a:t> Department of Computer Engineering</a:t>
            </a:r>
          </a:p>
        </p:txBody>
      </p:sp>
      <p:sp>
        <p:nvSpPr>
          <p:cNvPr id="99" name="TextBox 13"/>
          <p:cNvSpPr txBox="1"/>
          <p:nvPr/>
        </p:nvSpPr>
        <p:spPr>
          <a:xfrm>
            <a:off x="9569547" y="879674"/>
            <a:ext cx="16037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Fall-2022 |</a:t>
            </a:r>
          </a:p>
        </p:txBody>
      </p:sp>
      <p:sp>
        <p:nvSpPr>
          <p:cNvPr id="100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039992" y="913994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1" name="TextBox 18"/>
          <p:cNvSpPr txBox="1"/>
          <p:nvPr/>
        </p:nvSpPr>
        <p:spPr>
          <a:xfrm>
            <a:off x="10499194" y="6287315"/>
            <a:ext cx="149337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t>Session-4</a:t>
            </a:r>
          </a:p>
        </p:txBody>
      </p:sp>
      <p:sp>
        <p:nvSpPr>
          <p:cNvPr id="102" name="TextBox 19"/>
          <p:cNvSpPr txBox="1"/>
          <p:nvPr/>
        </p:nvSpPr>
        <p:spPr>
          <a:xfrm>
            <a:off x="482936" y="1544298"/>
            <a:ext cx="9469329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t>Measuring Pdfs Similarity</a:t>
            </a:r>
          </a:p>
        </p:txBody>
      </p:sp>
      <p:sp>
        <p:nvSpPr>
          <p:cNvPr id="103" name="TextBox 20"/>
          <p:cNvSpPr txBox="1"/>
          <p:nvPr/>
        </p:nvSpPr>
        <p:spPr>
          <a:xfrm>
            <a:off x="308282" y="6287315"/>
            <a:ext cx="1031161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404040"/>
                </a:solidFill>
              </a:defRPr>
            </a:lvl1pPr>
          </a:lstStyle>
          <a:p>
            <a:r>
              <a:t>By: Yasaman Golshan - Sara Asadi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4"/>
          <a:srcRect l="21515" t="21357" r="18817" b="18840"/>
          <a:stretch>
            <a:fillRect/>
          </a:stretch>
        </p:blipFill>
        <p:spPr>
          <a:xfrm>
            <a:off x="7684223" y="1924907"/>
            <a:ext cx="4091969" cy="410121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Pdfs similarity, as the name suggests determines how similar are the two given Pdfs.…"/>
          <p:cNvSpPr txBox="1"/>
          <p:nvPr/>
        </p:nvSpPr>
        <p:spPr>
          <a:xfrm>
            <a:off x="445227" y="2609040"/>
            <a:ext cx="6165097" cy="273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000"/>
              </a:spcBef>
              <a:defRPr sz="2000">
                <a:solidFill>
                  <a:srgbClr val="27323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Pdfs similarity, as the name suggests determines how similar are the two given Pdfs.</a:t>
            </a:r>
          </a:p>
          <a:p>
            <a:pPr defTabSz="457200">
              <a:spcBef>
                <a:spcPts val="1000"/>
              </a:spcBef>
              <a:defRPr sz="2000">
                <a:solidFill>
                  <a:srgbClr val="273239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defTabSz="457200">
              <a:spcBef>
                <a:spcPts val="1000"/>
              </a:spcBef>
              <a:defRPr sz="2000">
                <a:solidFill>
                  <a:srgbClr val="27323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 this session, we will discuss:</a:t>
            </a:r>
          </a:p>
          <a:p>
            <a:pPr marL="775368" lvl="1" indent="-267368" defTabSz="457200">
              <a:spcBef>
                <a:spcPts val="1000"/>
              </a:spcBef>
              <a:buSzPct val="100000"/>
              <a:buAutoNum type="arabicPeriod"/>
              <a:defRPr sz="2000">
                <a:solidFill>
                  <a:srgbClr val="27323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How to extract the contents of Pdfs.</a:t>
            </a:r>
          </a:p>
          <a:p>
            <a:pPr marL="775368" lvl="1" indent="-267368" defTabSz="457200">
              <a:spcBef>
                <a:spcPts val="1000"/>
              </a:spcBef>
              <a:buSzPct val="100000"/>
              <a:buAutoNum type="arabicPeriod"/>
              <a:defRPr sz="2000">
                <a:solidFill>
                  <a:srgbClr val="27323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Introducing a library to check the similarity between contents.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65739" y="940139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21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87" y="0"/>
            <a:ext cx="5655213" cy="97660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3"/>
          <p:cNvSpPr/>
          <p:nvPr/>
        </p:nvSpPr>
        <p:spPr>
          <a:xfrm>
            <a:off x="0" y="909128"/>
            <a:ext cx="12192000" cy="295422"/>
          </a:xfrm>
          <a:prstGeom prst="rect">
            <a:avLst/>
          </a:prstGeom>
          <a:solidFill>
            <a:srgbClr val="D2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" y="104601"/>
            <a:ext cx="3153924" cy="68758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traight Connector 8"/>
          <p:cNvSpPr/>
          <p:nvPr/>
        </p:nvSpPr>
        <p:spPr>
          <a:xfrm flipH="1">
            <a:off x="3477481" y="226840"/>
            <a:ext cx="368521" cy="562708"/>
          </a:xfrm>
          <a:prstGeom prst="line">
            <a:avLst/>
          </a:prstGeom>
          <a:ln w="44450">
            <a:solidFill>
              <a:srgbClr val="DF030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TextBox 12"/>
          <p:cNvSpPr txBox="1"/>
          <p:nvPr/>
        </p:nvSpPr>
        <p:spPr>
          <a:xfrm>
            <a:off x="3891720" y="139255"/>
            <a:ext cx="2651762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E0202"/>
                </a:solidFill>
              </a:defRPr>
            </a:lvl1pPr>
          </a:lstStyle>
          <a:p>
            <a:r>
              <a:t> Department of Computer Engineering</a:t>
            </a:r>
          </a:p>
        </p:txBody>
      </p:sp>
      <p:sp>
        <p:nvSpPr>
          <p:cNvPr id="126" name="TextBox 13"/>
          <p:cNvSpPr txBox="1"/>
          <p:nvPr/>
        </p:nvSpPr>
        <p:spPr>
          <a:xfrm>
            <a:off x="9569547" y="879674"/>
            <a:ext cx="16037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Fall-2022 |</a:t>
            </a:r>
          </a:p>
        </p:txBody>
      </p:sp>
      <p:sp>
        <p:nvSpPr>
          <p:cNvPr id="127" name="TextBox 18"/>
          <p:cNvSpPr txBox="1"/>
          <p:nvPr/>
        </p:nvSpPr>
        <p:spPr>
          <a:xfrm>
            <a:off x="10499194" y="6287315"/>
            <a:ext cx="149337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t>Session-4</a:t>
            </a:r>
          </a:p>
        </p:txBody>
      </p:sp>
      <p:sp>
        <p:nvSpPr>
          <p:cNvPr id="128" name="TextBox 19"/>
          <p:cNvSpPr txBox="1"/>
          <p:nvPr/>
        </p:nvSpPr>
        <p:spPr>
          <a:xfrm>
            <a:off x="482936" y="1544298"/>
            <a:ext cx="9469329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t>Measuring Pdfs Similarity</a:t>
            </a:r>
          </a:p>
        </p:txBody>
      </p:sp>
      <p:pic>
        <p:nvPicPr>
          <p:cNvPr id="129" name="2.png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63" y="2636724"/>
            <a:ext cx="4015264" cy="3891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4B49A2-C366-CEA4-826B-46A62804F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34" y="2202353"/>
            <a:ext cx="4773582" cy="45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22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35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87" y="0"/>
            <a:ext cx="5655213" cy="97660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 3"/>
          <p:cNvSpPr/>
          <p:nvPr/>
        </p:nvSpPr>
        <p:spPr>
          <a:xfrm>
            <a:off x="0" y="909128"/>
            <a:ext cx="12192000" cy="295422"/>
          </a:xfrm>
          <a:prstGeom prst="rect">
            <a:avLst/>
          </a:prstGeom>
          <a:solidFill>
            <a:srgbClr val="D2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" y="104601"/>
            <a:ext cx="3153924" cy="68758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traight Connector 8"/>
          <p:cNvSpPr/>
          <p:nvPr/>
        </p:nvSpPr>
        <p:spPr>
          <a:xfrm flipH="1">
            <a:off x="3477481" y="226840"/>
            <a:ext cx="368521" cy="562708"/>
          </a:xfrm>
          <a:prstGeom prst="line">
            <a:avLst/>
          </a:prstGeom>
          <a:ln w="44450">
            <a:solidFill>
              <a:srgbClr val="DF030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extBox 12"/>
          <p:cNvSpPr txBox="1"/>
          <p:nvPr/>
        </p:nvSpPr>
        <p:spPr>
          <a:xfrm>
            <a:off x="3891720" y="139255"/>
            <a:ext cx="2651762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E0202"/>
                </a:solidFill>
              </a:defRPr>
            </a:lvl1pPr>
          </a:lstStyle>
          <a:p>
            <a:r>
              <a:t> Department of Computer Engineering</a:t>
            </a:r>
          </a:p>
        </p:txBody>
      </p:sp>
      <p:sp>
        <p:nvSpPr>
          <p:cNvPr id="140" name="TextBox 13"/>
          <p:cNvSpPr txBox="1"/>
          <p:nvPr/>
        </p:nvSpPr>
        <p:spPr>
          <a:xfrm>
            <a:off x="9569547" y="879674"/>
            <a:ext cx="16037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Fall-2022 |</a:t>
            </a:r>
          </a:p>
        </p:txBody>
      </p:sp>
      <p:sp>
        <p:nvSpPr>
          <p:cNvPr id="141" name="TextBox 18"/>
          <p:cNvSpPr txBox="1"/>
          <p:nvPr/>
        </p:nvSpPr>
        <p:spPr>
          <a:xfrm>
            <a:off x="10499194" y="6287315"/>
            <a:ext cx="149337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t>Session-4</a:t>
            </a:r>
          </a:p>
        </p:txBody>
      </p:sp>
      <p:sp>
        <p:nvSpPr>
          <p:cNvPr id="142" name="Text"/>
          <p:cNvSpPr txBox="1"/>
          <p:nvPr/>
        </p:nvSpPr>
        <p:spPr>
          <a:xfrm>
            <a:off x="11065739" y="940139"/>
            <a:ext cx="181383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4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173" y="3570309"/>
            <a:ext cx="2393431" cy="228691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Questions?"/>
          <p:cNvSpPr txBox="1"/>
          <p:nvPr/>
        </p:nvSpPr>
        <p:spPr>
          <a:xfrm>
            <a:off x="3163528" y="2015214"/>
            <a:ext cx="6562843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0"/>
            </a:lvl1pPr>
          </a:lstStyle>
          <a:p>
            <a:r>
              <a:t>Questions?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87" y="0"/>
            <a:ext cx="5655213" cy="97660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Rectangle 3"/>
          <p:cNvSpPr/>
          <p:nvPr/>
        </p:nvSpPr>
        <p:spPr>
          <a:xfrm>
            <a:off x="0" y="909128"/>
            <a:ext cx="12192000" cy="295422"/>
          </a:xfrm>
          <a:prstGeom prst="rect">
            <a:avLst/>
          </a:prstGeom>
          <a:solidFill>
            <a:srgbClr val="D2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" y="104601"/>
            <a:ext cx="3153924" cy="68758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traight Connector 8"/>
          <p:cNvSpPr/>
          <p:nvPr/>
        </p:nvSpPr>
        <p:spPr>
          <a:xfrm flipH="1">
            <a:off x="3477481" y="226840"/>
            <a:ext cx="368521" cy="562708"/>
          </a:xfrm>
          <a:prstGeom prst="line">
            <a:avLst/>
          </a:prstGeom>
          <a:ln w="44450">
            <a:solidFill>
              <a:srgbClr val="DF030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TextBox 12"/>
          <p:cNvSpPr txBox="1"/>
          <p:nvPr/>
        </p:nvSpPr>
        <p:spPr>
          <a:xfrm>
            <a:off x="3891720" y="139255"/>
            <a:ext cx="2651762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E0202"/>
                </a:solidFill>
              </a:defRPr>
            </a:lvl1pPr>
          </a:lstStyle>
          <a:p>
            <a:r>
              <a:t> Department of Computer Engineering</a:t>
            </a:r>
          </a:p>
        </p:txBody>
      </p:sp>
      <p:sp>
        <p:nvSpPr>
          <p:cNvPr id="112" name="TextBox 13"/>
          <p:cNvSpPr txBox="1"/>
          <p:nvPr/>
        </p:nvSpPr>
        <p:spPr>
          <a:xfrm>
            <a:off x="9569547" y="879674"/>
            <a:ext cx="16037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Fall-2022 |</a:t>
            </a:r>
          </a:p>
        </p:txBody>
      </p:sp>
      <p:sp>
        <p:nvSpPr>
          <p:cNvPr id="11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039992" y="913994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4" name="TextBox 18"/>
          <p:cNvSpPr txBox="1"/>
          <p:nvPr/>
        </p:nvSpPr>
        <p:spPr>
          <a:xfrm>
            <a:off x="10499194" y="6287315"/>
            <a:ext cx="149337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t>Session-4</a:t>
            </a:r>
          </a:p>
        </p:txBody>
      </p:sp>
      <p:sp>
        <p:nvSpPr>
          <p:cNvPr id="115" name="TextBox 19"/>
          <p:cNvSpPr txBox="1"/>
          <p:nvPr/>
        </p:nvSpPr>
        <p:spPr>
          <a:xfrm>
            <a:off x="377438" y="1569911"/>
            <a:ext cx="946932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rPr dirty="0"/>
              <a:t> </a:t>
            </a:r>
            <a:r>
              <a:rPr lang="en-US" dirty="0"/>
              <a:t>Install required library</a:t>
            </a:r>
          </a:p>
          <a:p>
            <a:endParaRPr dirty="0"/>
          </a:p>
        </p:txBody>
      </p:sp>
      <p:pic>
        <p:nvPicPr>
          <p:cNvPr id="116" name="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404" y="3167314"/>
            <a:ext cx="5260477" cy="129825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Import PyPDF2 “ A pure-python PDF library capable of…"/>
          <p:cNvSpPr txBox="1"/>
          <p:nvPr/>
        </p:nvSpPr>
        <p:spPr>
          <a:xfrm>
            <a:off x="393012" y="2325683"/>
            <a:ext cx="5379997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  <a:defRPr b="1"/>
            </a:pPr>
            <a:r>
              <a:rPr lang="en-US" dirty="0"/>
              <a:t>Install</a:t>
            </a:r>
            <a:r>
              <a:rPr dirty="0"/>
              <a:t> PyPDF2 </a:t>
            </a:r>
            <a:r>
              <a:rPr b="0" dirty="0"/>
              <a:t>“ A pure-python PDF library capable of</a:t>
            </a:r>
          </a:p>
          <a:p>
            <a:r>
              <a:rPr dirty="0"/>
              <a:t>splitting, merging, cropping, and transforming PDF files”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pip install PyPDF2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7A656-123A-FC67-6C64-051A6483AFAD}"/>
              </a:ext>
            </a:extLst>
          </p:cNvPr>
          <p:cNvSpPr txBox="1"/>
          <p:nvPr/>
        </p:nvSpPr>
        <p:spPr>
          <a:xfrm>
            <a:off x="7898780" y="4450035"/>
            <a:ext cx="241250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Install required library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87" y="0"/>
            <a:ext cx="5655213" cy="97660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Rectangle 3"/>
          <p:cNvSpPr/>
          <p:nvPr/>
        </p:nvSpPr>
        <p:spPr>
          <a:xfrm>
            <a:off x="0" y="909128"/>
            <a:ext cx="12192000" cy="295422"/>
          </a:xfrm>
          <a:prstGeom prst="rect">
            <a:avLst/>
          </a:prstGeom>
          <a:solidFill>
            <a:srgbClr val="D2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" y="104601"/>
            <a:ext cx="3153924" cy="68758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traight Connector 8"/>
          <p:cNvSpPr/>
          <p:nvPr/>
        </p:nvSpPr>
        <p:spPr>
          <a:xfrm flipH="1">
            <a:off x="3477481" y="226840"/>
            <a:ext cx="368521" cy="562708"/>
          </a:xfrm>
          <a:prstGeom prst="line">
            <a:avLst/>
          </a:prstGeom>
          <a:ln w="44450">
            <a:solidFill>
              <a:srgbClr val="DF030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TextBox 12"/>
          <p:cNvSpPr txBox="1"/>
          <p:nvPr/>
        </p:nvSpPr>
        <p:spPr>
          <a:xfrm>
            <a:off x="3891720" y="139255"/>
            <a:ext cx="2651762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E0202"/>
                </a:solidFill>
              </a:defRPr>
            </a:lvl1pPr>
          </a:lstStyle>
          <a:p>
            <a:r>
              <a:t> Department of Computer Engineering</a:t>
            </a:r>
          </a:p>
        </p:txBody>
      </p:sp>
      <p:sp>
        <p:nvSpPr>
          <p:cNvPr id="112" name="TextBox 13"/>
          <p:cNvSpPr txBox="1"/>
          <p:nvPr/>
        </p:nvSpPr>
        <p:spPr>
          <a:xfrm>
            <a:off x="9569547" y="879674"/>
            <a:ext cx="16037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Fall-2022 |</a:t>
            </a:r>
          </a:p>
        </p:txBody>
      </p:sp>
      <p:sp>
        <p:nvSpPr>
          <p:cNvPr id="11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039992" y="913994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4" name="TextBox 18"/>
          <p:cNvSpPr txBox="1"/>
          <p:nvPr/>
        </p:nvSpPr>
        <p:spPr>
          <a:xfrm>
            <a:off x="10499194" y="6287315"/>
            <a:ext cx="149337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t>Session-4</a:t>
            </a:r>
          </a:p>
        </p:txBody>
      </p:sp>
      <p:sp>
        <p:nvSpPr>
          <p:cNvPr id="115" name="TextBox 19"/>
          <p:cNvSpPr txBox="1"/>
          <p:nvPr/>
        </p:nvSpPr>
        <p:spPr>
          <a:xfrm>
            <a:off x="377438" y="1569911"/>
            <a:ext cx="946932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rPr dirty="0"/>
              <a:t> </a:t>
            </a:r>
            <a:r>
              <a:rPr lang="en-US" dirty="0"/>
              <a:t>Install required library</a:t>
            </a:r>
          </a:p>
          <a:p>
            <a:endParaRPr dirty="0"/>
          </a:p>
        </p:txBody>
      </p:sp>
      <p:pic>
        <p:nvPicPr>
          <p:cNvPr id="116" name="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" r="94361" b="95254"/>
          <a:stretch/>
        </p:blipFill>
        <p:spPr>
          <a:xfrm>
            <a:off x="6887607" y="3223034"/>
            <a:ext cx="4437402" cy="107721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Import PyPDF2 “ A pure-python PDF library capable of…"/>
          <p:cNvSpPr txBox="1"/>
          <p:nvPr/>
        </p:nvSpPr>
        <p:spPr>
          <a:xfrm>
            <a:off x="393012" y="2325683"/>
            <a:ext cx="373275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  <a:defRPr b="1"/>
            </a:pPr>
            <a:r>
              <a:rPr dirty="0"/>
              <a:t>Import PyPDF2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/>
              <a:t> PyPDF2 </a:t>
            </a:r>
            <a:r>
              <a:rPr lang="en-US" dirty="0">
                <a:solidFill>
                  <a:srgbClr val="00B050"/>
                </a:solidFill>
              </a:rPr>
              <a:t>as</a:t>
            </a:r>
            <a:r>
              <a:rPr lang="en-US" dirty="0"/>
              <a:t> pd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7A656-123A-FC67-6C64-051A6483AFAD}"/>
              </a:ext>
            </a:extLst>
          </p:cNvPr>
          <p:cNvSpPr txBox="1"/>
          <p:nvPr/>
        </p:nvSpPr>
        <p:spPr>
          <a:xfrm>
            <a:off x="7898780" y="4450035"/>
            <a:ext cx="241250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Import installed library</a:t>
            </a:r>
          </a:p>
        </p:txBody>
      </p:sp>
    </p:spTree>
    <p:extLst>
      <p:ext uri="{BB962C8B-B14F-4D97-AF65-F5344CB8AC3E}">
        <p14:creationId xmlns:p14="http://schemas.microsoft.com/office/powerpoint/2010/main" val="127734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87" y="0"/>
            <a:ext cx="5655213" cy="97660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Rectangle 3"/>
          <p:cNvSpPr/>
          <p:nvPr/>
        </p:nvSpPr>
        <p:spPr>
          <a:xfrm>
            <a:off x="0" y="909128"/>
            <a:ext cx="12192000" cy="295422"/>
          </a:xfrm>
          <a:prstGeom prst="rect">
            <a:avLst/>
          </a:prstGeom>
          <a:solidFill>
            <a:srgbClr val="D2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" y="104601"/>
            <a:ext cx="3153924" cy="68758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traight Connector 8"/>
          <p:cNvSpPr/>
          <p:nvPr/>
        </p:nvSpPr>
        <p:spPr>
          <a:xfrm flipH="1">
            <a:off x="3477481" y="226840"/>
            <a:ext cx="368521" cy="562708"/>
          </a:xfrm>
          <a:prstGeom prst="line">
            <a:avLst/>
          </a:prstGeom>
          <a:ln w="44450">
            <a:solidFill>
              <a:srgbClr val="DF030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TextBox 12"/>
          <p:cNvSpPr txBox="1"/>
          <p:nvPr/>
        </p:nvSpPr>
        <p:spPr>
          <a:xfrm>
            <a:off x="3891720" y="139255"/>
            <a:ext cx="2651762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E0202"/>
                </a:solidFill>
              </a:defRPr>
            </a:lvl1pPr>
          </a:lstStyle>
          <a:p>
            <a:r>
              <a:t> Department of Computer Engineering</a:t>
            </a:r>
          </a:p>
        </p:txBody>
      </p:sp>
      <p:sp>
        <p:nvSpPr>
          <p:cNvPr id="112" name="TextBox 13"/>
          <p:cNvSpPr txBox="1"/>
          <p:nvPr/>
        </p:nvSpPr>
        <p:spPr>
          <a:xfrm>
            <a:off x="9569547" y="879674"/>
            <a:ext cx="16037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Fall-2022 |</a:t>
            </a:r>
          </a:p>
        </p:txBody>
      </p:sp>
      <p:sp>
        <p:nvSpPr>
          <p:cNvPr id="11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039992" y="913994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14" name="TextBox 18"/>
          <p:cNvSpPr txBox="1"/>
          <p:nvPr/>
        </p:nvSpPr>
        <p:spPr>
          <a:xfrm>
            <a:off x="10499194" y="6287315"/>
            <a:ext cx="149337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t>Session-4</a:t>
            </a:r>
          </a:p>
        </p:txBody>
      </p:sp>
      <p:sp>
        <p:nvSpPr>
          <p:cNvPr id="115" name="TextBox 19"/>
          <p:cNvSpPr txBox="1"/>
          <p:nvPr/>
        </p:nvSpPr>
        <p:spPr>
          <a:xfrm>
            <a:off x="377438" y="1569911"/>
            <a:ext cx="946932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rPr dirty="0"/>
              <a:t> </a:t>
            </a:r>
            <a:r>
              <a:rPr lang="en-US" dirty="0"/>
              <a:t>Read .pdf files</a:t>
            </a:r>
            <a:endParaRPr dirty="0"/>
          </a:p>
        </p:txBody>
      </p:sp>
      <p:sp>
        <p:nvSpPr>
          <p:cNvPr id="117" name="Import PyPDF2 “ A pure-python PDF library capable of…"/>
          <p:cNvSpPr txBox="1"/>
          <p:nvPr/>
        </p:nvSpPr>
        <p:spPr>
          <a:xfrm>
            <a:off x="393012" y="2325683"/>
            <a:ext cx="5542541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Use relative address if you saved your .pdf file in directory</a:t>
            </a:r>
          </a:p>
          <a:p>
            <a:r>
              <a:rPr lang="en-US" dirty="0"/>
              <a:t>To find directory address, type “%pwd”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pdfFileObjec1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>
                <a:solidFill>
                  <a:srgbClr val="00B050"/>
                </a:solidFill>
              </a:rPr>
              <a:t>open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'1.pdf'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'rb'</a:t>
            </a:r>
            <a:r>
              <a:rPr lang="en-US" dirty="0"/>
              <a:t>)</a:t>
            </a:r>
          </a:p>
          <a:p>
            <a:r>
              <a:rPr lang="en-US" dirty="0"/>
              <a:t>pdfFileObjec2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>
                <a:solidFill>
                  <a:srgbClr val="00B050"/>
                </a:solidFill>
              </a:rPr>
              <a:t>open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'2.pdf'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'rb'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18" name="1.pdf &amp; 2.pdf are the target documents for making the comparison."/>
          <p:cNvSpPr txBox="1"/>
          <p:nvPr/>
        </p:nvSpPr>
        <p:spPr>
          <a:xfrm>
            <a:off x="383487" y="4237544"/>
            <a:ext cx="429172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 marL="0" indent="0">
              <a:buNone/>
            </a:pPr>
            <a:r>
              <a:rPr lang="en-US" dirty="0"/>
              <a:t>“1.pdf ”</a:t>
            </a:r>
            <a:r>
              <a:rPr dirty="0"/>
              <a:t> &amp; </a:t>
            </a:r>
            <a:r>
              <a:rPr lang="en-US" dirty="0"/>
              <a:t>“2.pdf ”</a:t>
            </a:r>
            <a:r>
              <a:rPr dirty="0"/>
              <a:t> are the target documents for making the comparison.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7A656-123A-FC67-6C64-051A6483AFAD}"/>
              </a:ext>
            </a:extLst>
          </p:cNvPr>
          <p:cNvSpPr txBox="1"/>
          <p:nvPr/>
        </p:nvSpPr>
        <p:spPr>
          <a:xfrm>
            <a:off x="8086687" y="4699209"/>
            <a:ext cx="241250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Read .pdf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15068-8B09-317A-FCC4-8F549C0A1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9306" y="3878986"/>
            <a:ext cx="3874044" cy="755910"/>
          </a:xfrm>
          <a:prstGeom prst="rect">
            <a:avLst/>
          </a:prstGeom>
        </p:spPr>
      </p:pic>
      <p:sp>
        <p:nvSpPr>
          <p:cNvPr id="2" name="1.pdf &amp; 2.pdf are the target documents for making the comparison.">
            <a:extLst>
              <a:ext uri="{FF2B5EF4-FFF2-40B4-BE49-F238E27FC236}">
                <a16:creationId xmlns:a16="http://schemas.microsoft.com/office/drawing/2014/main" id="{D7A3E735-E12B-358D-2E73-B1D3F6531B13}"/>
              </a:ext>
            </a:extLst>
          </p:cNvPr>
          <p:cNvSpPr txBox="1"/>
          <p:nvPr/>
        </p:nvSpPr>
        <p:spPr>
          <a:xfrm>
            <a:off x="393011" y="5002897"/>
            <a:ext cx="48448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rb</a:t>
            </a:r>
            <a:r>
              <a:rPr lang="en-US" dirty="0"/>
              <a:t>’ reads the .pdf file in read binary mode and does not consider other objects like images.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6641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87" y="0"/>
            <a:ext cx="5655213" cy="97660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Rectangle 3"/>
          <p:cNvSpPr/>
          <p:nvPr/>
        </p:nvSpPr>
        <p:spPr>
          <a:xfrm>
            <a:off x="0" y="909128"/>
            <a:ext cx="12192000" cy="295422"/>
          </a:xfrm>
          <a:prstGeom prst="rect">
            <a:avLst/>
          </a:prstGeom>
          <a:solidFill>
            <a:srgbClr val="D2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" y="104601"/>
            <a:ext cx="3153924" cy="68758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traight Connector 8"/>
          <p:cNvSpPr/>
          <p:nvPr/>
        </p:nvSpPr>
        <p:spPr>
          <a:xfrm flipH="1">
            <a:off x="3477481" y="226840"/>
            <a:ext cx="368521" cy="562708"/>
          </a:xfrm>
          <a:prstGeom prst="line">
            <a:avLst/>
          </a:prstGeom>
          <a:ln w="44450">
            <a:solidFill>
              <a:srgbClr val="DF030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TextBox 12"/>
          <p:cNvSpPr txBox="1"/>
          <p:nvPr/>
        </p:nvSpPr>
        <p:spPr>
          <a:xfrm>
            <a:off x="3891720" y="139255"/>
            <a:ext cx="2651762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E0202"/>
                </a:solidFill>
              </a:defRPr>
            </a:lvl1pPr>
          </a:lstStyle>
          <a:p>
            <a:r>
              <a:t> Department of Computer Engineering</a:t>
            </a:r>
          </a:p>
        </p:txBody>
      </p:sp>
      <p:sp>
        <p:nvSpPr>
          <p:cNvPr id="112" name="TextBox 13"/>
          <p:cNvSpPr txBox="1"/>
          <p:nvPr/>
        </p:nvSpPr>
        <p:spPr>
          <a:xfrm>
            <a:off x="9569547" y="879674"/>
            <a:ext cx="16037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Fall-2022 |</a:t>
            </a:r>
          </a:p>
        </p:txBody>
      </p:sp>
      <p:sp>
        <p:nvSpPr>
          <p:cNvPr id="11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039992" y="913994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14" name="TextBox 18"/>
          <p:cNvSpPr txBox="1"/>
          <p:nvPr/>
        </p:nvSpPr>
        <p:spPr>
          <a:xfrm>
            <a:off x="10499194" y="6287315"/>
            <a:ext cx="149337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t>Session-4</a:t>
            </a:r>
          </a:p>
        </p:txBody>
      </p:sp>
      <p:sp>
        <p:nvSpPr>
          <p:cNvPr id="115" name="TextBox 19"/>
          <p:cNvSpPr txBox="1"/>
          <p:nvPr/>
        </p:nvSpPr>
        <p:spPr>
          <a:xfrm>
            <a:off x="377438" y="1569911"/>
            <a:ext cx="946932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rPr dirty="0"/>
              <a:t> </a:t>
            </a:r>
            <a:r>
              <a:rPr lang="en-US" dirty="0"/>
              <a:t>Creating a .pdf reader object</a:t>
            </a:r>
            <a:endParaRPr dirty="0"/>
          </a:p>
        </p:txBody>
      </p:sp>
      <p:sp>
        <p:nvSpPr>
          <p:cNvPr id="117" name="Import PyPDF2 “ A pure-python PDF library capable of…"/>
          <p:cNvSpPr txBox="1"/>
          <p:nvPr/>
        </p:nvSpPr>
        <p:spPr>
          <a:xfrm>
            <a:off x="393012" y="2325683"/>
            <a:ext cx="4029306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pdfReader1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pd.PdfReader(pdfFileObjec1)</a:t>
            </a:r>
          </a:p>
          <a:p>
            <a:r>
              <a:rPr lang="en-US" dirty="0"/>
              <a:t>pdfReader2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pd.PdfReader(pdfFileObjec2)</a:t>
            </a:r>
            <a:endParaRPr dirty="0"/>
          </a:p>
        </p:txBody>
      </p:sp>
      <p:sp>
        <p:nvSpPr>
          <p:cNvPr id="118" name="1.pdf &amp; 2.pdf are the target documents for making the comparison."/>
          <p:cNvSpPr txBox="1"/>
          <p:nvPr/>
        </p:nvSpPr>
        <p:spPr>
          <a:xfrm>
            <a:off x="393012" y="5103423"/>
            <a:ext cx="42917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We use Objects in Python?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7A656-123A-FC67-6C64-051A6483AFAD}"/>
              </a:ext>
            </a:extLst>
          </p:cNvPr>
          <p:cNvSpPr txBox="1"/>
          <p:nvPr/>
        </p:nvSpPr>
        <p:spPr>
          <a:xfrm>
            <a:off x="7705817" y="4699209"/>
            <a:ext cx="279337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Create .pdf reader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15068-8B09-317A-FCC4-8F549C0A1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1483" y="3902350"/>
            <a:ext cx="3874044" cy="70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712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87" y="0"/>
            <a:ext cx="5655213" cy="97660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Rectangle 3"/>
          <p:cNvSpPr/>
          <p:nvPr/>
        </p:nvSpPr>
        <p:spPr>
          <a:xfrm>
            <a:off x="0" y="909128"/>
            <a:ext cx="12192000" cy="295422"/>
          </a:xfrm>
          <a:prstGeom prst="rect">
            <a:avLst/>
          </a:prstGeom>
          <a:solidFill>
            <a:srgbClr val="D2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" y="104601"/>
            <a:ext cx="3153924" cy="68758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traight Connector 8"/>
          <p:cNvSpPr/>
          <p:nvPr/>
        </p:nvSpPr>
        <p:spPr>
          <a:xfrm flipH="1">
            <a:off x="3477481" y="226840"/>
            <a:ext cx="368521" cy="562708"/>
          </a:xfrm>
          <a:prstGeom prst="line">
            <a:avLst/>
          </a:prstGeom>
          <a:ln w="44450">
            <a:solidFill>
              <a:srgbClr val="DF030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TextBox 12"/>
          <p:cNvSpPr txBox="1"/>
          <p:nvPr/>
        </p:nvSpPr>
        <p:spPr>
          <a:xfrm>
            <a:off x="3891720" y="139255"/>
            <a:ext cx="2651762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E0202"/>
                </a:solidFill>
              </a:defRPr>
            </a:lvl1pPr>
          </a:lstStyle>
          <a:p>
            <a:r>
              <a:t> Department of Computer Engineering</a:t>
            </a:r>
          </a:p>
        </p:txBody>
      </p:sp>
      <p:sp>
        <p:nvSpPr>
          <p:cNvPr id="112" name="TextBox 13"/>
          <p:cNvSpPr txBox="1"/>
          <p:nvPr/>
        </p:nvSpPr>
        <p:spPr>
          <a:xfrm>
            <a:off x="9569547" y="879674"/>
            <a:ext cx="16037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Fall-2022 |</a:t>
            </a:r>
          </a:p>
        </p:txBody>
      </p:sp>
      <p:sp>
        <p:nvSpPr>
          <p:cNvPr id="11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039992" y="913994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14" name="TextBox 18"/>
          <p:cNvSpPr txBox="1"/>
          <p:nvPr/>
        </p:nvSpPr>
        <p:spPr>
          <a:xfrm>
            <a:off x="10499194" y="6287315"/>
            <a:ext cx="149337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t>Session-4</a:t>
            </a:r>
          </a:p>
        </p:txBody>
      </p:sp>
      <p:sp>
        <p:nvSpPr>
          <p:cNvPr id="115" name="TextBox 19"/>
          <p:cNvSpPr txBox="1"/>
          <p:nvPr/>
        </p:nvSpPr>
        <p:spPr>
          <a:xfrm>
            <a:off x="377438" y="1569911"/>
            <a:ext cx="946932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rPr dirty="0"/>
              <a:t> </a:t>
            </a:r>
            <a:r>
              <a:rPr lang="en-US" dirty="0"/>
              <a:t>Creating a page object</a:t>
            </a:r>
            <a:endParaRPr dirty="0"/>
          </a:p>
        </p:txBody>
      </p:sp>
      <p:sp>
        <p:nvSpPr>
          <p:cNvPr id="117" name="Import PyPDF2 “ A pure-python PDF library capable of…"/>
          <p:cNvSpPr txBox="1"/>
          <p:nvPr/>
        </p:nvSpPr>
        <p:spPr>
          <a:xfrm>
            <a:off x="393012" y="2325683"/>
            <a:ext cx="3072314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pageObj1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pdfReader1.pages[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]</a:t>
            </a:r>
          </a:p>
          <a:p>
            <a:r>
              <a:rPr lang="en-US" dirty="0"/>
              <a:t>pageObj2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pdfReader2.pages[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7A656-123A-FC67-6C64-051A6483AFAD}"/>
              </a:ext>
            </a:extLst>
          </p:cNvPr>
          <p:cNvSpPr txBox="1"/>
          <p:nvPr/>
        </p:nvSpPr>
        <p:spPr>
          <a:xfrm>
            <a:off x="7705817" y="4699209"/>
            <a:ext cx="279337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dirty="0"/>
              <a:t>Create page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15068-8B09-317A-FCC4-8F549C0A1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8382" y="3814673"/>
            <a:ext cx="2960246" cy="8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151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87" y="0"/>
            <a:ext cx="5655213" cy="97660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Rectangle 3"/>
          <p:cNvSpPr/>
          <p:nvPr/>
        </p:nvSpPr>
        <p:spPr>
          <a:xfrm>
            <a:off x="0" y="909128"/>
            <a:ext cx="12192000" cy="295422"/>
          </a:xfrm>
          <a:prstGeom prst="rect">
            <a:avLst/>
          </a:prstGeom>
          <a:solidFill>
            <a:srgbClr val="D2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" y="104601"/>
            <a:ext cx="3153924" cy="68758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traight Connector 8"/>
          <p:cNvSpPr/>
          <p:nvPr/>
        </p:nvSpPr>
        <p:spPr>
          <a:xfrm flipH="1">
            <a:off x="3477481" y="226840"/>
            <a:ext cx="368521" cy="562708"/>
          </a:xfrm>
          <a:prstGeom prst="line">
            <a:avLst/>
          </a:prstGeom>
          <a:ln w="44450">
            <a:solidFill>
              <a:srgbClr val="DF030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TextBox 12"/>
          <p:cNvSpPr txBox="1"/>
          <p:nvPr/>
        </p:nvSpPr>
        <p:spPr>
          <a:xfrm>
            <a:off x="3891720" y="139255"/>
            <a:ext cx="2651762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E0202"/>
                </a:solidFill>
              </a:defRPr>
            </a:lvl1pPr>
          </a:lstStyle>
          <a:p>
            <a:r>
              <a:t> Department of Computer Engineering</a:t>
            </a:r>
          </a:p>
        </p:txBody>
      </p:sp>
      <p:sp>
        <p:nvSpPr>
          <p:cNvPr id="112" name="TextBox 13"/>
          <p:cNvSpPr txBox="1"/>
          <p:nvPr/>
        </p:nvSpPr>
        <p:spPr>
          <a:xfrm>
            <a:off x="9569547" y="879674"/>
            <a:ext cx="16037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Fall-2022 |</a:t>
            </a:r>
          </a:p>
        </p:txBody>
      </p:sp>
      <p:sp>
        <p:nvSpPr>
          <p:cNvPr id="11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039992" y="913994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14" name="TextBox 18"/>
          <p:cNvSpPr txBox="1"/>
          <p:nvPr/>
        </p:nvSpPr>
        <p:spPr>
          <a:xfrm>
            <a:off x="10499194" y="6287315"/>
            <a:ext cx="149337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t>Session-4</a:t>
            </a:r>
          </a:p>
        </p:txBody>
      </p:sp>
      <p:sp>
        <p:nvSpPr>
          <p:cNvPr id="115" name="TextBox 19"/>
          <p:cNvSpPr txBox="1"/>
          <p:nvPr/>
        </p:nvSpPr>
        <p:spPr>
          <a:xfrm>
            <a:off x="377438" y="1569911"/>
            <a:ext cx="946932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rPr dirty="0"/>
              <a:t> </a:t>
            </a:r>
            <a:r>
              <a:rPr lang="en-US" dirty="0"/>
              <a:t>Extracting text from page</a:t>
            </a:r>
            <a:endParaRPr dirty="0"/>
          </a:p>
        </p:txBody>
      </p:sp>
      <p:sp>
        <p:nvSpPr>
          <p:cNvPr id="117" name="Import PyPDF2 “ A pure-python PDF library capable of…"/>
          <p:cNvSpPr txBox="1"/>
          <p:nvPr/>
        </p:nvSpPr>
        <p:spPr>
          <a:xfrm>
            <a:off x="393012" y="2325683"/>
            <a:ext cx="2936058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text1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pageObj1.extract_text()</a:t>
            </a:r>
          </a:p>
          <a:p>
            <a:r>
              <a:rPr lang="en-US" dirty="0"/>
              <a:t>text2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pageObj2.extract_text()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7A656-123A-FC67-6C64-051A6483AFAD}"/>
              </a:ext>
            </a:extLst>
          </p:cNvPr>
          <p:cNvSpPr txBox="1"/>
          <p:nvPr/>
        </p:nvSpPr>
        <p:spPr>
          <a:xfrm>
            <a:off x="7705817" y="4699209"/>
            <a:ext cx="279337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Extract text from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15068-8B09-317A-FCC4-8F549C0A1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8382" y="3820936"/>
            <a:ext cx="2960246" cy="8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512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87" y="0"/>
            <a:ext cx="5655213" cy="97660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Rectangle 3"/>
          <p:cNvSpPr/>
          <p:nvPr/>
        </p:nvSpPr>
        <p:spPr>
          <a:xfrm>
            <a:off x="0" y="909128"/>
            <a:ext cx="12192000" cy="295422"/>
          </a:xfrm>
          <a:prstGeom prst="rect">
            <a:avLst/>
          </a:prstGeom>
          <a:solidFill>
            <a:srgbClr val="D2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" y="104601"/>
            <a:ext cx="3153924" cy="68758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traight Connector 8"/>
          <p:cNvSpPr/>
          <p:nvPr/>
        </p:nvSpPr>
        <p:spPr>
          <a:xfrm flipH="1">
            <a:off x="3477481" y="226840"/>
            <a:ext cx="368521" cy="562708"/>
          </a:xfrm>
          <a:prstGeom prst="line">
            <a:avLst/>
          </a:prstGeom>
          <a:ln w="44450">
            <a:solidFill>
              <a:srgbClr val="DF030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TextBox 12"/>
          <p:cNvSpPr txBox="1"/>
          <p:nvPr/>
        </p:nvSpPr>
        <p:spPr>
          <a:xfrm>
            <a:off x="3891720" y="139255"/>
            <a:ext cx="2651762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E0202"/>
                </a:solidFill>
              </a:defRPr>
            </a:lvl1pPr>
          </a:lstStyle>
          <a:p>
            <a:r>
              <a:t> Department of Computer Engineering</a:t>
            </a:r>
          </a:p>
        </p:txBody>
      </p:sp>
      <p:sp>
        <p:nvSpPr>
          <p:cNvPr id="112" name="TextBox 13"/>
          <p:cNvSpPr txBox="1"/>
          <p:nvPr/>
        </p:nvSpPr>
        <p:spPr>
          <a:xfrm>
            <a:off x="9569547" y="879674"/>
            <a:ext cx="16037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Fall-2022 |</a:t>
            </a:r>
          </a:p>
        </p:txBody>
      </p:sp>
      <p:sp>
        <p:nvSpPr>
          <p:cNvPr id="11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039992" y="913994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4" name="TextBox 18"/>
          <p:cNvSpPr txBox="1"/>
          <p:nvPr/>
        </p:nvSpPr>
        <p:spPr>
          <a:xfrm>
            <a:off x="10499194" y="6287315"/>
            <a:ext cx="149337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t>Session-4</a:t>
            </a:r>
          </a:p>
        </p:txBody>
      </p:sp>
      <p:sp>
        <p:nvSpPr>
          <p:cNvPr id="115" name="TextBox 19"/>
          <p:cNvSpPr txBox="1"/>
          <p:nvPr/>
        </p:nvSpPr>
        <p:spPr>
          <a:xfrm>
            <a:off x="377438" y="1569911"/>
            <a:ext cx="946932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Close the .pdf file object</a:t>
            </a:r>
            <a:endParaRPr dirty="0"/>
          </a:p>
        </p:txBody>
      </p:sp>
      <p:sp>
        <p:nvSpPr>
          <p:cNvPr id="117" name="Import PyPDF2 “ A pure-python PDF library capable of…"/>
          <p:cNvSpPr txBox="1"/>
          <p:nvPr/>
        </p:nvSpPr>
        <p:spPr>
          <a:xfrm>
            <a:off x="393012" y="2325683"/>
            <a:ext cx="2068834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pdfFileObjec1.close()</a:t>
            </a:r>
          </a:p>
          <a:p>
            <a:r>
              <a:rPr lang="en-US" dirty="0"/>
              <a:t>pdfFileObjec2.close()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7A656-123A-FC67-6C64-051A6483AFAD}"/>
              </a:ext>
            </a:extLst>
          </p:cNvPr>
          <p:cNvSpPr txBox="1"/>
          <p:nvPr/>
        </p:nvSpPr>
        <p:spPr>
          <a:xfrm>
            <a:off x="7705817" y="4699209"/>
            <a:ext cx="279337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dirty="0"/>
              <a:t>Close .pdf file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15068-8B09-317A-FCC4-8F549C0A1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8382" y="3828485"/>
            <a:ext cx="2960246" cy="8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247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65739" y="940139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21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87" y="0"/>
            <a:ext cx="5655213" cy="97660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3"/>
          <p:cNvSpPr/>
          <p:nvPr/>
        </p:nvSpPr>
        <p:spPr>
          <a:xfrm>
            <a:off x="0" y="909128"/>
            <a:ext cx="12192000" cy="295422"/>
          </a:xfrm>
          <a:prstGeom prst="rect">
            <a:avLst/>
          </a:prstGeom>
          <a:solidFill>
            <a:srgbClr val="D2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2" y="104601"/>
            <a:ext cx="3153924" cy="68758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traight Connector 8"/>
          <p:cNvSpPr/>
          <p:nvPr/>
        </p:nvSpPr>
        <p:spPr>
          <a:xfrm flipH="1">
            <a:off x="3477481" y="226840"/>
            <a:ext cx="368521" cy="562708"/>
          </a:xfrm>
          <a:prstGeom prst="line">
            <a:avLst/>
          </a:prstGeom>
          <a:ln w="44450">
            <a:solidFill>
              <a:srgbClr val="DF030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TextBox 12"/>
          <p:cNvSpPr txBox="1"/>
          <p:nvPr/>
        </p:nvSpPr>
        <p:spPr>
          <a:xfrm>
            <a:off x="3891720" y="139255"/>
            <a:ext cx="2651762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E0202"/>
                </a:solidFill>
              </a:defRPr>
            </a:lvl1pPr>
          </a:lstStyle>
          <a:p>
            <a:r>
              <a:t> Department of Computer Engineering</a:t>
            </a:r>
          </a:p>
        </p:txBody>
      </p:sp>
      <p:sp>
        <p:nvSpPr>
          <p:cNvPr id="126" name="TextBox 13"/>
          <p:cNvSpPr txBox="1"/>
          <p:nvPr/>
        </p:nvSpPr>
        <p:spPr>
          <a:xfrm>
            <a:off x="9569547" y="879674"/>
            <a:ext cx="16037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Fall-2022 |</a:t>
            </a:r>
          </a:p>
        </p:txBody>
      </p:sp>
      <p:sp>
        <p:nvSpPr>
          <p:cNvPr id="127" name="TextBox 18"/>
          <p:cNvSpPr txBox="1"/>
          <p:nvPr/>
        </p:nvSpPr>
        <p:spPr>
          <a:xfrm>
            <a:off x="10499194" y="6287315"/>
            <a:ext cx="149337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404040"/>
                </a:solidFill>
              </a:defRPr>
            </a:lvl1pPr>
          </a:lstStyle>
          <a:p>
            <a:r>
              <a:t>Session-4</a:t>
            </a:r>
          </a:p>
        </p:txBody>
      </p:sp>
      <p:sp>
        <p:nvSpPr>
          <p:cNvPr id="128" name="TextBox 19"/>
          <p:cNvSpPr txBox="1"/>
          <p:nvPr/>
        </p:nvSpPr>
        <p:spPr>
          <a:xfrm>
            <a:off x="482936" y="1544298"/>
            <a:ext cx="9469329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t>Measuring Pdfs Similarity</a:t>
            </a:r>
          </a:p>
        </p:txBody>
      </p:sp>
      <p:pic>
        <p:nvPicPr>
          <p:cNvPr id="129" name="2.png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762" y="1686101"/>
            <a:ext cx="4015264" cy="389171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Import spacy “Spacy is a library for advanced…"/>
          <p:cNvSpPr txBox="1"/>
          <p:nvPr/>
        </p:nvSpPr>
        <p:spPr>
          <a:xfrm>
            <a:off x="487799" y="2302736"/>
            <a:ext cx="6340836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  <a:defRPr b="1"/>
            </a:pPr>
            <a:r>
              <a:rPr dirty="0"/>
              <a:t>Import spacy </a:t>
            </a:r>
            <a:r>
              <a:rPr b="0" dirty="0"/>
              <a:t>“Spacy is a library for advanced</a:t>
            </a:r>
          </a:p>
          <a:p>
            <a:r>
              <a:rPr dirty="0"/>
              <a:t>Natural Language Processing in Python and </a:t>
            </a:r>
            <a:r>
              <a:rPr dirty="0" err="1"/>
              <a:t>Cython</a:t>
            </a:r>
            <a:r>
              <a:rPr dirty="0"/>
              <a:t>.</a:t>
            </a:r>
          </a:p>
          <a:p>
            <a:r>
              <a:rPr dirty="0"/>
              <a:t>It's built on the very latest research, and was designed from</a:t>
            </a:r>
          </a:p>
          <a:p>
            <a:pPr>
              <a:defRPr b="1"/>
            </a:pPr>
            <a:r>
              <a:rPr b="0" dirty="0"/>
              <a:t>day one to be used in real products.</a:t>
            </a:r>
            <a:r>
              <a:rPr dirty="0"/>
              <a:t>”</a:t>
            </a:r>
            <a:endParaRPr lang="en-US" dirty="0"/>
          </a:p>
          <a:p>
            <a:pPr>
              <a:defRPr b="1"/>
            </a:pPr>
            <a:endParaRPr lang="en-US" sz="1400" dirty="0"/>
          </a:p>
          <a:p>
            <a:pPr>
              <a:defRPr b="1"/>
            </a:pPr>
            <a:r>
              <a:rPr lang="en-US" sz="1400" dirty="0">
                <a:hlinkClick r:id="rId5"/>
              </a:rPr>
              <a:t>https://spacy.io/</a:t>
            </a:r>
            <a:endParaRPr lang="en-US" sz="1400" dirty="0"/>
          </a:p>
          <a:p>
            <a:pPr>
              <a:defRPr b="1"/>
            </a:pPr>
            <a:r>
              <a:rPr lang="en-US" sz="1400" dirty="0"/>
              <a:t>https://bobbyhadz.com/blog/python-the-script-is-installed-in-which-is-not-on-path</a:t>
            </a:r>
            <a:endParaRPr sz="1400" dirty="0"/>
          </a:p>
        </p:txBody>
      </p:sp>
      <p:sp>
        <p:nvSpPr>
          <p:cNvPr id="131" name="spacy.load(“en_core_web_lg”) “English is chosen as its language model.”"/>
          <p:cNvSpPr txBox="1"/>
          <p:nvPr/>
        </p:nvSpPr>
        <p:spPr>
          <a:xfrm>
            <a:off x="482936" y="4318452"/>
            <a:ext cx="516159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b="1" dirty="0" err="1"/>
              <a:t>spacy.load</a:t>
            </a:r>
            <a:r>
              <a:rPr b="1" dirty="0"/>
              <a:t>(“</a:t>
            </a:r>
            <a:r>
              <a:rPr b="1" dirty="0" err="1"/>
              <a:t>en_core_web_lg</a:t>
            </a:r>
            <a:r>
              <a:rPr b="1" dirty="0"/>
              <a:t>”)</a:t>
            </a:r>
            <a:r>
              <a:rPr dirty="0"/>
              <a:t> “English is chosen as its language model.”</a:t>
            </a:r>
          </a:p>
        </p:txBody>
      </p:sp>
      <p:sp>
        <p:nvSpPr>
          <p:cNvPr id="132" name="The output would be a number between -1 and 1."/>
          <p:cNvSpPr txBox="1"/>
          <p:nvPr/>
        </p:nvSpPr>
        <p:spPr>
          <a:xfrm>
            <a:off x="482936" y="5054194"/>
            <a:ext cx="516159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r>
              <a:t>The output would be a number between -1 and 1.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485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Nima</cp:lastModifiedBy>
  <cp:revision>5</cp:revision>
  <dcterms:modified xsi:type="dcterms:W3CDTF">2022-12-28T18:07:36Z</dcterms:modified>
</cp:coreProperties>
</file>