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Something about Action Control in Behaviors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By: Arsham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2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 must know:</a:t>
            </a:r>
          </a:p>
          <a:p>
            <a:pPr marL="1371600" lvl="2" indent="-457200">
              <a:buAutoNum type="arabicPeriod"/>
            </a:pPr>
            <a:r>
              <a:rPr lang="en-US" dirty="0" smtClean="0"/>
              <a:t>How really action selection work</a:t>
            </a:r>
          </a:p>
          <a:p>
            <a:pPr marL="1371600" lvl="2" indent="-457200">
              <a:buAutoNum type="arabicPeriod"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2. Its Modulators</a:t>
            </a:r>
          </a:p>
          <a:p>
            <a:pPr lvl="3"/>
            <a:r>
              <a:rPr lang="en-US" dirty="0" smtClean="0"/>
              <a:t>Which modulators</a:t>
            </a:r>
          </a:p>
          <a:p>
            <a:pPr lvl="3"/>
            <a:r>
              <a:rPr lang="en-US" dirty="0" smtClean="0"/>
              <a:t>How they influence</a:t>
            </a:r>
          </a:p>
          <a:p>
            <a:pPr lvl="3"/>
            <a:r>
              <a:rPr lang="en-US" dirty="0" smtClean="0"/>
              <a:t>Their intensity</a:t>
            </a:r>
          </a:p>
          <a:p>
            <a:pPr lvl="3"/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3. Computational Models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4. Tests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248400" y="2209800"/>
            <a:ext cx="4572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724400" y="2971800"/>
            <a:ext cx="4572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181600" y="4800600"/>
            <a:ext cx="4572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276600" y="5562600"/>
            <a:ext cx="457200" cy="228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37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Behavior Types</a:t>
            </a:r>
          </a:p>
          <a:p>
            <a:r>
              <a:rPr lang="en-US" dirty="0" smtClean="0"/>
              <a:t>Decision-making models</a:t>
            </a:r>
          </a:p>
          <a:p>
            <a:r>
              <a:rPr lang="en-US" dirty="0" smtClean="0"/>
              <a:t>Action Control</a:t>
            </a:r>
          </a:p>
          <a:p>
            <a:r>
              <a:rPr lang="en-US" dirty="0" smtClean="0"/>
              <a:t>Action Control Modulators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Habitual</a:t>
            </a:r>
          </a:p>
          <a:p>
            <a:pPr lvl="1"/>
            <a:r>
              <a:rPr lang="en-US" b="1" dirty="0" smtClean="0"/>
              <a:t>Depend on History of reinforcement (</a:t>
            </a:r>
            <a:r>
              <a:rPr lang="en-US" b="1" dirty="0"/>
              <a:t>TD-RL </a:t>
            </a:r>
            <a:r>
              <a:rPr lang="en-US" b="1" dirty="0" smtClean="0"/>
              <a:t>modeling)</a:t>
            </a:r>
          </a:p>
          <a:p>
            <a:pPr lvl="1"/>
            <a:r>
              <a:rPr lang="en-US" dirty="0" smtClean="0"/>
              <a:t>Situation Recognition</a:t>
            </a:r>
          </a:p>
          <a:p>
            <a:pPr lvl="2"/>
            <a:r>
              <a:rPr lang="en-US" dirty="0" smtClean="0"/>
              <a:t>Computational load (</a:t>
            </a:r>
            <a:r>
              <a:rPr lang="en-US" sz="2200" dirty="0" smtClean="0"/>
              <a:t>vs. Action choosing in Goal-directed)</a:t>
            </a:r>
          </a:p>
          <a:p>
            <a:pPr lvl="1"/>
            <a:r>
              <a:rPr lang="en-US" dirty="0" smtClean="0"/>
              <a:t>Situation-action assignment</a:t>
            </a:r>
          </a:p>
          <a:p>
            <a:pPr lvl="2"/>
            <a:r>
              <a:rPr lang="en-US" dirty="0" smtClean="0"/>
              <a:t>Dopamine as Prediction Error Signal</a:t>
            </a:r>
          </a:p>
          <a:p>
            <a:r>
              <a:rPr lang="en-US" b="1" dirty="0" smtClean="0"/>
              <a:t>Goal-Directed</a:t>
            </a:r>
          </a:p>
          <a:p>
            <a:pPr lvl="1"/>
            <a:r>
              <a:rPr lang="en-US" b="1" dirty="0" smtClean="0"/>
              <a:t>Not clearly understood (Model-based or something else)</a:t>
            </a:r>
          </a:p>
          <a:p>
            <a:pPr lvl="1"/>
            <a:r>
              <a:rPr lang="en-US" dirty="0" smtClean="0"/>
              <a:t>Episodic future thinking</a:t>
            </a:r>
          </a:p>
          <a:p>
            <a:pPr lvl="2"/>
            <a:r>
              <a:rPr lang="en-US" dirty="0" smtClean="0"/>
              <a:t>VTE</a:t>
            </a:r>
          </a:p>
          <a:p>
            <a:pPr lvl="3"/>
            <a:r>
              <a:rPr lang="en-US" dirty="0" smtClean="0"/>
              <a:t>PFC &amp; Hippocampus</a:t>
            </a:r>
          </a:p>
          <a:p>
            <a:pPr lvl="3"/>
            <a:r>
              <a:rPr lang="en-US" dirty="0" smtClean="0"/>
              <a:t>Attention role</a:t>
            </a:r>
          </a:p>
          <a:p>
            <a:pPr lvl="1"/>
            <a:r>
              <a:rPr lang="en-US" dirty="0" smtClean="0"/>
              <a:t>Action selection</a:t>
            </a:r>
          </a:p>
          <a:p>
            <a:pPr lvl="2"/>
            <a:r>
              <a:rPr lang="en-US" dirty="0" smtClean="0"/>
              <a:t>OFC &amp; V-Striatum</a:t>
            </a:r>
          </a:p>
          <a:p>
            <a:pPr lvl="2"/>
            <a:r>
              <a:rPr lang="en-US" dirty="0" smtClean="0"/>
              <a:t>Attention makes flexibility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b="1" dirty="0" err="1"/>
              <a:t>Pavlovian</a:t>
            </a:r>
            <a:endParaRPr lang="en-US" b="1" dirty="0"/>
          </a:p>
          <a:p>
            <a:pPr lvl="1"/>
            <a:r>
              <a:rPr lang="en-US" dirty="0" smtClean="0"/>
              <a:t>Stimulus-Response</a:t>
            </a:r>
            <a:endParaRPr lang="en-US" dirty="0"/>
          </a:p>
          <a:p>
            <a:pPr lvl="2"/>
            <a:r>
              <a:rPr lang="en-US" dirty="0"/>
              <a:t>Primitive </a:t>
            </a:r>
            <a:r>
              <a:rPr lang="en-US" dirty="0" smtClean="0"/>
              <a:t>responses</a:t>
            </a:r>
          </a:p>
          <a:p>
            <a:pPr lvl="2"/>
            <a:r>
              <a:rPr lang="en-US" dirty="0" err="1" smtClean="0"/>
              <a:t>Pavlovian</a:t>
            </a:r>
            <a:r>
              <a:rPr lang="en-US" dirty="0" smtClean="0"/>
              <a:t> Instrumental Transfer (PIT)</a:t>
            </a:r>
          </a:p>
          <a:p>
            <a:r>
              <a:rPr lang="en-US" b="1" dirty="0" smtClean="0"/>
              <a:t>Hippocampal</a:t>
            </a:r>
          </a:p>
          <a:p>
            <a:pPr lvl="2"/>
            <a:r>
              <a:rPr lang="en-US" dirty="0" smtClean="0"/>
              <a:t>In early stages of learning and decision making</a:t>
            </a:r>
          </a:p>
          <a:p>
            <a:pPr lvl="2"/>
            <a:r>
              <a:rPr lang="en-US" dirty="0" smtClean="0"/>
              <a:t>Do what was early sufficient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Decision-making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Decision-making</a:t>
            </a:r>
          </a:p>
          <a:p>
            <a:pPr lvl="2"/>
            <a:r>
              <a:rPr lang="en-US" dirty="0" smtClean="0"/>
              <a:t>Habitual / Goal-Direct base</a:t>
            </a:r>
          </a:p>
          <a:p>
            <a:pPr lvl="2"/>
            <a:r>
              <a:rPr lang="en-US" dirty="0" smtClean="0"/>
              <a:t>Hierarchical </a:t>
            </a:r>
          </a:p>
          <a:p>
            <a:r>
              <a:rPr lang="en-US" dirty="0" smtClean="0"/>
              <a:t>Multiple Decision-making systems</a:t>
            </a:r>
          </a:p>
          <a:p>
            <a:pPr lvl="1"/>
            <a:r>
              <a:rPr lang="en-US" dirty="0" smtClean="0"/>
              <a:t>Impulsive vs. Reflective</a:t>
            </a:r>
          </a:p>
          <a:p>
            <a:pPr lvl="1"/>
            <a:r>
              <a:rPr lang="en-US" dirty="0" smtClean="0"/>
              <a:t> with central evaluation</a:t>
            </a:r>
          </a:p>
          <a:p>
            <a:pPr lvl="1"/>
            <a:r>
              <a:rPr lang="en-US" dirty="0" smtClean="0"/>
              <a:t>Complete action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Unified </a:t>
            </a:r>
            <a:r>
              <a:rPr lang="en-US" dirty="0" smtClean="0"/>
              <a:t>Decision-making: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Habitual/ Goal-directed </a:t>
            </a:r>
            <a:r>
              <a:rPr lang="en-US" dirty="0" smtClean="0"/>
              <a:t>base</a:t>
            </a:r>
          </a:p>
          <a:p>
            <a:pPr lvl="1"/>
            <a:r>
              <a:rPr lang="en-US" dirty="0" smtClean="0"/>
              <a:t>Fully Habitual 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/>
              <a:t>Actor/Critic</a:t>
            </a:r>
            <a:endParaRPr lang="en-US" dirty="0" smtClean="0"/>
          </a:p>
          <a:p>
            <a:pPr lvl="1"/>
            <a:r>
              <a:rPr lang="en-US" dirty="0" smtClean="0"/>
              <a:t>Fully Goal-Directed 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/>
              <a:t>Homeostatic</a:t>
            </a:r>
          </a:p>
          <a:p>
            <a:r>
              <a:rPr lang="en-US" dirty="0" smtClean="0"/>
              <a:t>Mixed</a:t>
            </a:r>
          </a:p>
          <a:p>
            <a:pPr lvl="2"/>
            <a:r>
              <a:rPr lang="en-US" dirty="0" smtClean="0"/>
              <a:t>E.g. Dyna-2 </a:t>
            </a:r>
            <a:r>
              <a:rPr lang="en-US" dirty="0" smtClean="0">
                <a:solidFill>
                  <a:srgbClr val="FF0000"/>
                </a:solidFill>
              </a:rPr>
              <a:t>(!)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Hierarchical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76813"/>
            <a:ext cx="4405311" cy="18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990600"/>
            <a:ext cx="3138487" cy="259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072" y="3616394"/>
            <a:ext cx="1863166" cy="144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3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/>
              <a:t>Multiple Decision-making </a:t>
            </a:r>
            <a:r>
              <a:rPr lang="en-US" sz="4000" dirty="0" smtClean="0"/>
              <a:t>systems: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Impulsive vs. </a:t>
            </a:r>
            <a:r>
              <a:rPr lang="en-US" dirty="0" smtClean="0"/>
              <a:t>Reflective</a:t>
            </a:r>
          </a:p>
          <a:p>
            <a:pPr lvl="1"/>
            <a:r>
              <a:rPr lang="en-US" dirty="0" smtClean="0"/>
              <a:t>Impulsive as Id and Reflective controls</a:t>
            </a:r>
          </a:p>
          <a:p>
            <a:pPr lvl="2"/>
            <a:r>
              <a:rPr lang="en-US" dirty="0" smtClean="0"/>
              <a:t>Impulsive in Amygdala and reflective in VmPFC</a:t>
            </a:r>
          </a:p>
          <a:p>
            <a:pPr lvl="1"/>
            <a:r>
              <a:rPr lang="en-US" dirty="0" smtClean="0"/>
              <a:t>All or </a:t>
            </a:r>
            <a:r>
              <a:rPr lang="en-US" dirty="0" smtClean="0"/>
              <a:t>non</a:t>
            </a:r>
          </a:p>
          <a:p>
            <a:pPr lvl="1"/>
            <a:r>
              <a:rPr lang="en-US" dirty="0" smtClean="0"/>
              <a:t>Do not tell about How it’s computationally different </a:t>
            </a:r>
            <a:endParaRPr lang="en-US" dirty="0" smtClean="0"/>
          </a:p>
          <a:p>
            <a:r>
              <a:rPr lang="en-US" dirty="0" smtClean="0"/>
              <a:t>Central evaluation </a:t>
            </a:r>
          </a:p>
          <a:p>
            <a:pPr lvl="1"/>
            <a:r>
              <a:rPr lang="en-US" dirty="0" smtClean="0"/>
              <a:t>Multiple decision making system exist but their values integrated in central control and action </a:t>
            </a:r>
            <a:r>
              <a:rPr lang="en-US" dirty="0" smtClean="0"/>
              <a:t>choose</a:t>
            </a:r>
          </a:p>
          <a:p>
            <a:pPr lvl="1"/>
            <a:r>
              <a:rPr lang="en-US" dirty="0" smtClean="0"/>
              <a:t>Hierarchical (Goal-direct choose among Habitual ones)</a:t>
            </a:r>
            <a:endParaRPr lang="en-US" dirty="0" smtClean="0"/>
          </a:p>
          <a:p>
            <a:pPr lvl="1"/>
            <a:r>
              <a:rPr lang="en-US" dirty="0" smtClean="0"/>
              <a:t>Uncertainty </a:t>
            </a:r>
            <a:r>
              <a:rPr lang="en-US" dirty="0" smtClean="0"/>
              <a:t>in values Model</a:t>
            </a:r>
          </a:p>
          <a:p>
            <a:pPr lvl="1"/>
            <a:r>
              <a:rPr lang="en-US" dirty="0" smtClean="0"/>
              <a:t>Cost/Benefit Model</a:t>
            </a:r>
          </a:p>
          <a:p>
            <a:pPr lvl="1"/>
            <a:r>
              <a:rPr lang="en-US" dirty="0" smtClean="0"/>
              <a:t>Cost/Benefit for values (Unified </a:t>
            </a:r>
            <a:r>
              <a:rPr lang="en-US" dirty="0" smtClean="0"/>
              <a:t>decision-making s</a:t>
            </a:r>
            <a:r>
              <a:rPr lang="en-US" dirty="0" smtClean="0"/>
              <a:t>ystem)</a:t>
            </a:r>
            <a:r>
              <a:rPr lang="en-US" dirty="0" smtClean="0">
                <a:solidFill>
                  <a:srgbClr val="FF0000"/>
                </a:solidFill>
              </a:rPr>
              <a:t>(!)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Complete action selection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decision making system </a:t>
            </a:r>
            <a:r>
              <a:rPr lang="en-US" dirty="0" smtClean="0"/>
              <a:t>exist and their final selected action integrate</a:t>
            </a:r>
          </a:p>
          <a:p>
            <a:pPr lvl="1"/>
            <a:r>
              <a:rPr lang="en-US" dirty="0" smtClean="0"/>
              <a:t>Go no-go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Uncertainty in actions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Complete action selection with interaction?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4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Central </a:t>
            </a:r>
            <a:r>
              <a:rPr lang="en-US" dirty="0" smtClean="0"/>
              <a:t>evaluation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Complete </a:t>
            </a:r>
            <a:r>
              <a:rPr lang="en-US" dirty="0"/>
              <a:t>action selection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209801"/>
            <a:ext cx="68865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4724400"/>
            <a:ext cx="66198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1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6477000" cy="463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6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Control </a:t>
            </a:r>
            <a:r>
              <a:rPr lang="en-US" dirty="0" smtClean="0"/>
              <a:t>Modulators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Emotions:</a:t>
            </a:r>
          </a:p>
          <a:p>
            <a:pPr marL="457200" lvl="1" indent="0">
              <a:buNone/>
            </a:pPr>
            <a:r>
              <a:rPr lang="en-US" sz="2600" dirty="0" smtClean="0"/>
              <a:t>Mostly:</a:t>
            </a:r>
          </a:p>
          <a:p>
            <a:pPr lvl="2"/>
            <a:r>
              <a:rPr lang="en-US" dirty="0" smtClean="0"/>
              <a:t>Fear: Amygdala</a:t>
            </a:r>
          </a:p>
          <a:p>
            <a:pPr lvl="2"/>
            <a:r>
              <a:rPr lang="en-US" dirty="0" err="1" smtClean="0"/>
              <a:t>Hedonia</a:t>
            </a:r>
            <a:r>
              <a:rPr lang="en-US" dirty="0" smtClean="0"/>
              <a:t>: Accumbens</a:t>
            </a:r>
          </a:p>
          <a:p>
            <a:pPr lvl="2"/>
            <a:r>
              <a:rPr lang="en-US" dirty="0" smtClean="0"/>
              <a:t>Reward related: mostly cortex and v-striatum</a:t>
            </a:r>
          </a:p>
          <a:p>
            <a:r>
              <a:rPr lang="en-US" dirty="0" smtClean="0"/>
              <a:t>PIT</a:t>
            </a:r>
          </a:p>
          <a:p>
            <a:pPr lvl="2"/>
            <a:r>
              <a:rPr lang="en-US" dirty="0" smtClean="0"/>
              <a:t>Activate instrumental decision making (situation-action)</a:t>
            </a:r>
          </a:p>
          <a:p>
            <a:r>
              <a:rPr lang="en-US" dirty="0" smtClean="0"/>
              <a:t>Time delay</a:t>
            </a:r>
          </a:p>
          <a:p>
            <a:pPr lvl="2"/>
            <a:r>
              <a:rPr lang="en-US" dirty="0" smtClean="0"/>
              <a:t>Posterior VmPFC vs. Anterior</a:t>
            </a:r>
          </a:p>
          <a:p>
            <a:pPr lvl="2"/>
            <a:r>
              <a:rPr lang="en-US" dirty="0" smtClean="0"/>
              <a:t>Posterior region has more connections to other decision making regions</a:t>
            </a:r>
          </a:p>
          <a:p>
            <a:r>
              <a:rPr lang="en-US" dirty="0" smtClean="0"/>
              <a:t>Probability </a:t>
            </a:r>
          </a:p>
          <a:p>
            <a:pPr lvl="2"/>
            <a:r>
              <a:rPr lang="en-US" dirty="0"/>
              <a:t>Posterior VmPFC vs. </a:t>
            </a:r>
            <a:r>
              <a:rPr lang="en-US" dirty="0" smtClean="0"/>
              <a:t>Anterior</a:t>
            </a:r>
          </a:p>
          <a:p>
            <a:r>
              <a:rPr lang="en-US" dirty="0" smtClean="0"/>
              <a:t>Attention</a:t>
            </a:r>
          </a:p>
          <a:p>
            <a:pPr lvl="2"/>
            <a:r>
              <a:rPr lang="en-US" dirty="0" smtClean="0"/>
              <a:t>Makes  Goal-directed </a:t>
            </a:r>
            <a:r>
              <a:rPr lang="en-US" dirty="0" smtClean="0"/>
              <a:t>process </a:t>
            </a:r>
            <a:r>
              <a:rPr lang="en-US" dirty="0" smtClean="0"/>
              <a:t>different</a:t>
            </a:r>
          </a:p>
          <a:p>
            <a:pPr lvl="2"/>
            <a:r>
              <a:rPr lang="en-US" dirty="0" smtClean="0"/>
              <a:t>Focus on an output</a:t>
            </a:r>
          </a:p>
          <a:p>
            <a:r>
              <a:rPr lang="en-US" dirty="0" smtClean="0"/>
              <a:t>Intensity</a:t>
            </a:r>
            <a:r>
              <a:rPr lang="en-US" dirty="0"/>
              <a:t> </a:t>
            </a:r>
            <a:r>
              <a:rPr lang="en-US" dirty="0" smtClean="0"/>
              <a:t>of drive</a:t>
            </a:r>
          </a:p>
          <a:p>
            <a:pPr lvl="2"/>
            <a:r>
              <a:rPr lang="en-US" dirty="0" smtClean="0"/>
              <a:t>Makes more impulsion</a:t>
            </a:r>
          </a:p>
          <a:p>
            <a:r>
              <a:rPr lang="en-US" dirty="0" smtClean="0"/>
              <a:t>Intensity of brain regions activity</a:t>
            </a:r>
          </a:p>
          <a:p>
            <a:pPr lvl="2"/>
            <a:r>
              <a:rPr lang="en-US" dirty="0" smtClean="0"/>
              <a:t>E.g. In drug </a:t>
            </a:r>
            <a:r>
              <a:rPr lang="en-US" dirty="0" smtClean="0"/>
              <a:t>usage</a:t>
            </a:r>
          </a:p>
          <a:p>
            <a:r>
              <a:rPr lang="en-US" dirty="0" smtClean="0"/>
              <a:t>Dopamine</a:t>
            </a:r>
          </a:p>
          <a:p>
            <a:pPr lvl="2"/>
            <a:r>
              <a:rPr lang="en-US" dirty="0" smtClean="0"/>
              <a:t>Opposite roles</a:t>
            </a:r>
            <a:endParaRPr lang="en-US" dirty="0" smtClean="0"/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Its </a:t>
            </a:r>
            <a:r>
              <a:rPr lang="en-US" sz="3600" b="1" dirty="0" smtClean="0">
                <a:solidFill>
                  <a:srgbClr val="FF0000"/>
                </a:solidFill>
              </a:rPr>
              <a:t>not </a:t>
            </a:r>
            <a:r>
              <a:rPr lang="en-US" sz="3600" b="1" dirty="0" smtClean="0">
                <a:solidFill>
                  <a:srgbClr val="FF0000"/>
                </a:solidFill>
              </a:rPr>
              <a:t>complete </a:t>
            </a:r>
            <a:r>
              <a:rPr lang="en-US" sz="3600" b="1" dirty="0" smtClean="0">
                <a:solidFill>
                  <a:srgbClr val="FF0000"/>
                </a:solidFill>
              </a:rPr>
              <a:t>yet </a:t>
            </a:r>
            <a:endParaRPr lang="en-US" sz="3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366</Words>
  <Application>Microsoft Office PowerPoint</Application>
  <PresentationFormat>On-screen Show 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Something about Action Control in Behaviors </vt:lpstr>
      <vt:lpstr>Outline</vt:lpstr>
      <vt:lpstr>Behavior types</vt:lpstr>
      <vt:lpstr>Decision-making </vt:lpstr>
      <vt:lpstr>Unified Decision-making: </vt:lpstr>
      <vt:lpstr>Multiple Decision-making systems:  </vt:lpstr>
      <vt:lpstr>Action Control</vt:lpstr>
      <vt:lpstr>Action Control</vt:lpstr>
      <vt:lpstr>Action Control Modulators</vt:lpstr>
      <vt:lpstr>Challenges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Arsham</dc:creator>
  <cp:lastModifiedBy>Arsham</cp:lastModifiedBy>
  <cp:revision>17</cp:revision>
  <dcterms:created xsi:type="dcterms:W3CDTF">2006-08-16T00:00:00Z</dcterms:created>
  <dcterms:modified xsi:type="dcterms:W3CDTF">2014-05-10T05:10:27Z</dcterms:modified>
</cp:coreProperties>
</file>