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8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8" r:id="rId22"/>
    <p:sldId id="279" r:id="rId23"/>
    <p:sldId id="282" r:id="rId24"/>
    <p:sldId id="283" r:id="rId25"/>
    <p:sldId id="284" r:id="rId26"/>
    <p:sldId id="278" r:id="rId27"/>
    <p:sldId id="277" r:id="rId28"/>
    <p:sldId id="280" r:id="rId29"/>
    <p:sldId id="287" r:id="rId30"/>
    <p:sldId id="286" r:id="rId31"/>
    <p:sldId id="281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smtClean="0"/>
              <a:t>مبانی عصب شناسانه ی رفتار و یادگیری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00B0F0"/>
                </a:solidFill>
              </a:rPr>
              <a:t>Motivation in </a:t>
            </a:r>
            <a:r>
              <a:rPr lang="en-US" sz="2800" dirty="0" smtClean="0">
                <a:solidFill>
                  <a:srgbClr val="00B0F0"/>
                </a:solidFill>
              </a:rPr>
              <a:t>Behavior</a:t>
            </a:r>
            <a:r>
              <a:rPr lang="en-US" sz="2800" dirty="0">
                <a:solidFill>
                  <a:srgbClr val="00B0F0"/>
                </a:solidFill>
              </a:rPr>
              <a:t/>
            </a:r>
            <a:br>
              <a:rPr lang="en-US" sz="2800" dirty="0">
                <a:solidFill>
                  <a:srgbClr val="00B0F0"/>
                </a:solidFill>
              </a:rPr>
            </a:br>
            <a:r>
              <a:rPr lang="en-US" sz="2800" b="1" dirty="0" smtClean="0">
                <a:solidFill>
                  <a:srgbClr val="00B0F0"/>
                </a:solidFill>
              </a:rPr>
              <a:t>Neural basis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Amygdala:</a:t>
            </a:r>
          </a:p>
          <a:p>
            <a:pPr lvl="2"/>
            <a:r>
              <a:rPr lang="en-US" dirty="0" err="1" smtClean="0"/>
              <a:t>Basolateral</a:t>
            </a:r>
            <a:r>
              <a:rPr lang="en-US" dirty="0" smtClean="0"/>
              <a:t> Amygdala (BLA)</a:t>
            </a:r>
          </a:p>
          <a:p>
            <a:pPr lvl="5"/>
            <a:r>
              <a:rPr lang="en-US" dirty="0" smtClean="0"/>
              <a:t>Lesions decrease outcome devaluation</a:t>
            </a:r>
          </a:p>
          <a:p>
            <a:pPr lvl="5"/>
            <a:r>
              <a:rPr lang="en-US" dirty="0" smtClean="0"/>
              <a:t>Efferent to PFC and </a:t>
            </a:r>
            <a:r>
              <a:rPr lang="en-US" dirty="0" err="1" smtClean="0"/>
              <a:t>Accumbens</a:t>
            </a:r>
            <a:r>
              <a:rPr lang="en-US" dirty="0" smtClean="0"/>
              <a:t>(core)</a:t>
            </a:r>
          </a:p>
          <a:p>
            <a:pPr marL="2286000" lvl="5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Central Amygdala</a:t>
            </a:r>
            <a:endParaRPr lang="en-US" dirty="0"/>
          </a:p>
          <a:p>
            <a:pPr lvl="5"/>
            <a:r>
              <a:rPr lang="en-US" dirty="0" smtClean="0"/>
              <a:t>Connection with Hypothalamus and some body senses</a:t>
            </a:r>
          </a:p>
          <a:p>
            <a:pPr lvl="7"/>
            <a:r>
              <a:rPr lang="en-US" sz="1600" dirty="0" smtClean="0"/>
              <a:t>Hypothalamus connection with Brainstem, medial thalamic nuclei and cortex</a:t>
            </a:r>
          </a:p>
          <a:p>
            <a:pPr marL="3200400" lvl="7" indent="0">
              <a:buNone/>
            </a:pPr>
            <a:endParaRPr lang="en-US" sz="1600" dirty="0" smtClean="0"/>
          </a:p>
          <a:p>
            <a:pPr lvl="2"/>
            <a:r>
              <a:rPr lang="en-US" dirty="0" smtClean="0"/>
              <a:t>Cooperation of Central and </a:t>
            </a:r>
            <a:r>
              <a:rPr lang="en-US" dirty="0" err="1" smtClean="0"/>
              <a:t>Basolatertal</a:t>
            </a:r>
            <a:r>
              <a:rPr lang="en-US" dirty="0" smtClean="0"/>
              <a:t> provide classic conditioning</a:t>
            </a:r>
          </a:p>
        </p:txBody>
      </p:sp>
    </p:spTree>
    <p:extLst>
      <p:ext uri="{BB962C8B-B14F-4D97-AF65-F5344CB8AC3E}">
        <p14:creationId xmlns:p14="http://schemas.microsoft.com/office/powerpoint/2010/main" val="32959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Motivation in Behavior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Neural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Nucleus </a:t>
            </a:r>
            <a:r>
              <a:rPr lang="en-US" dirty="0" err="1" smtClean="0"/>
              <a:t>Accumbens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Shell:</a:t>
            </a:r>
          </a:p>
          <a:p>
            <a:pPr lvl="4">
              <a:buFont typeface="Arial" pitchFamily="34" charset="0"/>
              <a:buChar char="•"/>
            </a:pPr>
            <a:r>
              <a:rPr lang="en-US" dirty="0" smtClean="0"/>
              <a:t>Connection with Hypothalamus and VTA</a:t>
            </a:r>
          </a:p>
          <a:p>
            <a:pPr lvl="4">
              <a:buFont typeface="Arial" pitchFamily="34" charset="0"/>
              <a:buChar char="•"/>
            </a:pPr>
            <a:r>
              <a:rPr lang="en-US" dirty="0" smtClean="0"/>
              <a:t>Learning Process</a:t>
            </a:r>
          </a:p>
          <a:p>
            <a:pPr marL="1828800" lvl="4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Core:</a:t>
            </a:r>
          </a:p>
          <a:p>
            <a:pPr lvl="4">
              <a:buFont typeface="Arial" pitchFamily="34" charset="0"/>
              <a:buChar char="•"/>
            </a:pPr>
            <a:r>
              <a:rPr lang="en-US" dirty="0" smtClean="0"/>
              <a:t>Connection with afferent Dopaminergic neurons, </a:t>
            </a:r>
            <a:r>
              <a:rPr lang="en-US" dirty="0" err="1" smtClean="0"/>
              <a:t>Glutamatergic</a:t>
            </a:r>
            <a:r>
              <a:rPr lang="en-US" dirty="0" smtClean="0"/>
              <a:t> neurons of PFC and efferent </a:t>
            </a:r>
            <a:r>
              <a:rPr lang="en-US" dirty="0" err="1" smtClean="0"/>
              <a:t>GABAergic</a:t>
            </a:r>
            <a:r>
              <a:rPr lang="en-US" dirty="0" smtClean="0"/>
              <a:t> to ventral </a:t>
            </a:r>
            <a:r>
              <a:rPr lang="en-US" dirty="0" err="1" smtClean="0"/>
              <a:t>Pallidum</a:t>
            </a:r>
            <a:endParaRPr lang="en-US" dirty="0" smtClean="0"/>
          </a:p>
          <a:p>
            <a:pPr lvl="4">
              <a:buFont typeface="Arial" pitchFamily="34" charset="0"/>
              <a:buChar char="•"/>
            </a:pPr>
            <a:r>
              <a:rPr lang="en-US" dirty="0" smtClean="0"/>
              <a:t>Performance process, not learning </a:t>
            </a:r>
            <a:r>
              <a:rPr lang="en-US" sz="1600" dirty="0" smtClean="0"/>
              <a:t>(Outcome evaluation and Contingency degradation in goal-directed 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89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Motivation in Behavior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Neural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Prefrontal Cortex:</a:t>
            </a:r>
          </a:p>
          <a:p>
            <a:pPr lvl="2"/>
            <a:r>
              <a:rPr lang="en-US" dirty="0" smtClean="0"/>
              <a:t>Anterior Cingulate Cortex(ACC) and </a:t>
            </a:r>
            <a:r>
              <a:rPr lang="en-US" dirty="0" err="1" smtClean="0"/>
              <a:t>Orbifrontal</a:t>
            </a:r>
            <a:r>
              <a:rPr lang="en-US" dirty="0" smtClean="0"/>
              <a:t> Cortex(OFC)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4">
              <a:buFont typeface="Arial" pitchFamily="34" charset="0"/>
              <a:buChar char="•"/>
            </a:pPr>
            <a:r>
              <a:rPr lang="en-US" dirty="0" smtClean="0"/>
              <a:t>Correlation of </a:t>
            </a:r>
            <a:r>
              <a:rPr lang="en-US" dirty="0" err="1" smtClean="0"/>
              <a:t>mOFC</a:t>
            </a:r>
            <a:r>
              <a:rPr lang="en-US" dirty="0" smtClean="0"/>
              <a:t> activity with outcome value and motivation such as Drive</a:t>
            </a:r>
          </a:p>
          <a:p>
            <a:pPr lvl="4">
              <a:buFont typeface="Arial" pitchFamily="34" charset="0"/>
              <a:buChar char="•"/>
            </a:pPr>
            <a:r>
              <a:rPr lang="en-US" dirty="0" smtClean="0"/>
              <a:t>Relate between “Representation of action” and “Representation </a:t>
            </a:r>
            <a:r>
              <a:rPr lang="en-US" dirty="0"/>
              <a:t>of </a:t>
            </a:r>
            <a:r>
              <a:rPr lang="en-US" dirty="0" smtClean="0"/>
              <a:t>outcome” , in contrast of BLA</a:t>
            </a:r>
          </a:p>
          <a:p>
            <a:pPr marL="1828800" lvl="4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25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Motivation in Behavior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Neural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Activation Circuit: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Direction of action?</a:t>
            </a:r>
          </a:p>
          <a:p>
            <a:pPr lvl="2"/>
            <a:r>
              <a:rPr lang="en-US" dirty="0" smtClean="0"/>
              <a:t>PFC and </a:t>
            </a:r>
            <a:r>
              <a:rPr lang="en-US" dirty="0" err="1" smtClean="0"/>
              <a:t>Accumbens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core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1590675"/>
            <a:ext cx="4495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15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Motivation in Behavior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A</a:t>
            </a:r>
            <a:r>
              <a:rPr lang="en-US" b="1" dirty="0" smtClean="0">
                <a:solidFill>
                  <a:srgbClr val="00B0F0"/>
                </a:solidFill>
              </a:rPr>
              <a:t>ssign and Initiation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Intrinsic</a:t>
            </a:r>
          </a:p>
          <a:p>
            <a:r>
              <a:rPr lang="en-US" dirty="0" err="1" smtClean="0"/>
              <a:t>Pavlovian</a:t>
            </a:r>
            <a:r>
              <a:rPr lang="en-US" dirty="0" smtClean="0"/>
              <a:t> conditioning:</a:t>
            </a:r>
          </a:p>
          <a:p>
            <a:pPr lvl="2"/>
            <a:r>
              <a:rPr lang="en-US" dirty="0" smtClean="0"/>
              <a:t>Amygdala:</a:t>
            </a:r>
          </a:p>
          <a:p>
            <a:pPr lvl="3"/>
            <a:r>
              <a:rPr lang="en-US" dirty="0" smtClean="0"/>
              <a:t>Central </a:t>
            </a:r>
            <a:r>
              <a:rPr lang="en-US" dirty="0"/>
              <a:t>Amygdala: intensity</a:t>
            </a:r>
            <a:endParaRPr lang="en-US" dirty="0" smtClean="0"/>
          </a:p>
          <a:p>
            <a:pPr lvl="3"/>
            <a:r>
              <a:rPr lang="en-US" dirty="0" err="1" smtClean="0"/>
              <a:t>Basolateral</a:t>
            </a:r>
            <a:r>
              <a:rPr lang="en-US" dirty="0" smtClean="0"/>
              <a:t> Amygdala: Biasing </a:t>
            </a:r>
          </a:p>
          <a:p>
            <a:pPr lvl="2"/>
            <a:r>
              <a:rPr lang="en-US" dirty="0" smtClean="0"/>
              <a:t>OFC:</a:t>
            </a:r>
          </a:p>
          <a:p>
            <a:pPr lvl="3"/>
            <a:r>
              <a:rPr lang="en-US" dirty="0" smtClean="0"/>
              <a:t>Motivational relation between Stimulus and Reward</a:t>
            </a:r>
          </a:p>
          <a:p>
            <a:pPr lvl="3"/>
            <a:r>
              <a:rPr lang="en-US" dirty="0" smtClean="0"/>
              <a:t>Mapping and detection</a:t>
            </a:r>
          </a:p>
          <a:p>
            <a:pPr lvl="2"/>
            <a:r>
              <a:rPr lang="en-US" dirty="0" err="1" smtClean="0"/>
              <a:t>Accumbens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Shell: Motivational </a:t>
            </a:r>
            <a:r>
              <a:rPr lang="en-US" dirty="0"/>
              <a:t>relation between Stimulus and Reward</a:t>
            </a:r>
          </a:p>
          <a:p>
            <a:pPr lvl="3"/>
            <a:r>
              <a:rPr lang="en-US" dirty="0" smtClean="0"/>
              <a:t>Core: </a:t>
            </a:r>
            <a:r>
              <a:rPr lang="en-US" dirty="0" err="1"/>
              <a:t>P</a:t>
            </a:r>
            <a:r>
              <a:rPr lang="en-US" dirty="0" err="1" smtClean="0"/>
              <a:t>avlovian</a:t>
            </a:r>
            <a:r>
              <a:rPr lang="en-US" dirty="0" smtClean="0"/>
              <a:t>-Instrumental Transition</a:t>
            </a:r>
          </a:p>
          <a:p>
            <a:pPr lvl="2"/>
            <a:r>
              <a:rPr lang="en-US" dirty="0" smtClean="0"/>
              <a:t>Dopaminergic circuit</a:t>
            </a:r>
          </a:p>
        </p:txBody>
      </p:sp>
    </p:spTree>
    <p:extLst>
      <p:ext uri="{BB962C8B-B14F-4D97-AF65-F5344CB8AC3E}">
        <p14:creationId xmlns:p14="http://schemas.microsoft.com/office/powerpoint/2010/main" val="19104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Motivation in Behavior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b="1" dirty="0" smtClean="0">
                <a:solidFill>
                  <a:srgbClr val="00B0F0"/>
                </a:solidFill>
              </a:rPr>
              <a:t>Motivation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Fear</a:t>
            </a:r>
            <a:r>
              <a:rPr lang="en-US" sz="2800" dirty="0" smtClean="0"/>
              <a:t>: </a:t>
            </a:r>
            <a:r>
              <a:rPr lang="en-US" sz="2000" dirty="0" err="1" smtClean="0"/>
              <a:t>mostley</a:t>
            </a:r>
            <a:r>
              <a:rPr lang="en-US" sz="2000" dirty="0" smtClean="0"/>
              <a:t> Amygdala</a:t>
            </a:r>
            <a:endParaRPr lang="en-US" sz="2800" dirty="0" smtClean="0"/>
          </a:p>
          <a:p>
            <a:r>
              <a:rPr lang="en-US" dirty="0" smtClean="0"/>
              <a:t>Hedonic: </a:t>
            </a:r>
            <a:r>
              <a:rPr lang="en-US" sz="2000" dirty="0" smtClean="0"/>
              <a:t>mostly </a:t>
            </a:r>
            <a:r>
              <a:rPr lang="en-US" sz="2000" dirty="0" err="1" smtClean="0"/>
              <a:t>Accumbens</a:t>
            </a:r>
            <a:endParaRPr lang="en-US" dirty="0" smtClean="0"/>
          </a:p>
          <a:p>
            <a:r>
              <a:rPr lang="en-US" dirty="0" smtClean="0"/>
              <a:t>Reward related: </a:t>
            </a:r>
            <a:br>
              <a:rPr lang="en-US" dirty="0" smtClean="0"/>
            </a:br>
            <a:r>
              <a:rPr lang="en-US" sz="2000" dirty="0" smtClean="0"/>
              <a:t>mostly Cortex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dirty="0" smtClean="0"/>
              <a:t>Motivation circuit:</a:t>
            </a:r>
          </a:p>
          <a:p>
            <a:pPr marL="0" indent="0">
              <a:buNone/>
            </a:pPr>
            <a:r>
              <a:rPr lang="en-US" sz="2000" dirty="0" smtClean="0"/>
              <a:t>Dopamine role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95600"/>
            <a:ext cx="450532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88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00B0F0"/>
                </a:solidFill>
              </a:rPr>
              <a:t>Integration of action control and motivation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Integration </a:t>
            </a:r>
            <a:r>
              <a:rPr lang="en-US" dirty="0" err="1" smtClean="0"/>
              <a:t>approachs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2"/>
            <a:r>
              <a:rPr lang="en-US" dirty="0" smtClean="0"/>
              <a:t>Behavioral:</a:t>
            </a:r>
          </a:p>
          <a:p>
            <a:pPr lvl="2"/>
            <a:r>
              <a:rPr lang="en-US" dirty="0" smtClean="0"/>
              <a:t>Computational:</a:t>
            </a:r>
          </a:p>
          <a:p>
            <a:pPr lvl="2"/>
            <a:r>
              <a:rPr lang="en-US" dirty="0" smtClean="0"/>
              <a:t>Neural: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9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00B0F0"/>
                </a:solidFill>
              </a:rPr>
              <a:t>Integration of action control and </a:t>
            </a:r>
            <a:r>
              <a:rPr lang="en-US" sz="2800" dirty="0" smtClean="0">
                <a:solidFill>
                  <a:srgbClr val="00B0F0"/>
                </a:solidFill>
              </a:rPr>
              <a:t>motivation</a:t>
            </a:r>
            <a:br>
              <a:rPr lang="en-US" sz="2800" dirty="0" smtClean="0">
                <a:solidFill>
                  <a:srgbClr val="00B0F0"/>
                </a:solidFill>
              </a:rPr>
            </a:br>
            <a:r>
              <a:rPr lang="en-US" sz="2800" b="1" dirty="0" smtClean="0">
                <a:solidFill>
                  <a:srgbClr val="00B0F0"/>
                </a:solidFill>
              </a:rPr>
              <a:t>Behavioral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Action and outcome sequence:</a:t>
                </a:r>
              </a:p>
              <a:p>
                <a:pPr lvl="2"/>
                <a:r>
                  <a:rPr lang="en-US" dirty="0" smtClean="0"/>
                  <a:t>Prior Outcome:</a:t>
                </a:r>
                <a:r>
                  <a:rPr lang="en-US" sz="1600" dirty="0" smtClean="0"/>
                  <a:t> not sensitive to outcome devaluation</a:t>
                </a:r>
              </a:p>
              <a:p>
                <a:pPr lvl="2"/>
                <a:r>
                  <a:rPr lang="en-US" dirty="0" smtClean="0"/>
                  <a:t>Posterior Outcome: </a:t>
                </a:r>
                <a:r>
                  <a:rPr lang="en-US" sz="1600" dirty="0" smtClean="0"/>
                  <a:t>sensitive to outcome devaluation</a:t>
                </a:r>
                <a:endParaRPr lang="en-US" dirty="0" smtClean="0"/>
              </a:p>
              <a:p>
                <a:r>
                  <a:rPr lang="en-US" dirty="0" smtClean="0"/>
                  <a:t>Outcome can be Goal or Stimulus: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𝑂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p>
                      </m:sSup>
                      <m:r>
                        <a:rPr lang="en-US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𝑂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914400" lvl="2" indent="0">
                  <a:buNone/>
                </a:pPr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Overtraining increases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dirty="0" smtClean="0"/>
                  <a:t> importance</a:t>
                </a:r>
              </a:p>
              <a:p>
                <a:pPr marL="914400" lvl="2" indent="0">
                  <a:buNone/>
                </a:pPr>
                <a:r>
                  <a:rPr lang="en-US" dirty="0" smtClean="0"/>
                  <a:t>Motivation increases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dirty="0" smtClean="0"/>
                  <a:t> importance, too</a:t>
                </a:r>
              </a:p>
              <a:p>
                <a:pPr marL="914400" lvl="2" indent="0">
                  <a:buNone/>
                </a:pPr>
                <a:r>
                  <a:rPr lang="en-US" dirty="0" smtClean="0"/>
                  <a:t>Behavioral approach can not explain structure</a:t>
                </a:r>
                <a:endParaRPr lang="en-US" dirty="0"/>
              </a:p>
              <a:p>
                <a:pPr marL="914400" lvl="2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2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00B0F0"/>
                </a:solidFill>
              </a:rPr>
              <a:t>Integration of action control and motivation</a:t>
            </a:r>
            <a:br>
              <a:rPr lang="en-US" sz="2800" dirty="0">
                <a:solidFill>
                  <a:srgbClr val="00B0F0"/>
                </a:solidFill>
              </a:rPr>
            </a:br>
            <a:r>
              <a:rPr lang="en-US" sz="2800" b="1" dirty="0" smtClean="0">
                <a:solidFill>
                  <a:srgbClr val="00B0F0"/>
                </a:solidFill>
              </a:rPr>
              <a:t>Computational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Actor/critic model</a:t>
            </a:r>
          </a:p>
          <a:p>
            <a:pPr lvl="2"/>
            <a:r>
              <a:rPr lang="en-US" dirty="0" smtClean="0"/>
              <a:t>Ventral striatum as critic</a:t>
            </a:r>
            <a:r>
              <a:rPr lang="en-US" sz="1800" dirty="0" smtClean="0"/>
              <a:t>(classic conditioning, S-O learning)</a:t>
            </a:r>
            <a:endParaRPr lang="en-US" sz="2800" dirty="0" smtClean="0"/>
          </a:p>
          <a:p>
            <a:pPr lvl="2"/>
            <a:r>
              <a:rPr lang="en-US" dirty="0" smtClean="0"/>
              <a:t>Dorsal striatum as actor</a:t>
            </a:r>
            <a:r>
              <a:rPr lang="en-US" sz="1800" dirty="0" smtClean="0"/>
              <a:t>(S-R and R-O learning)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No difference between goal-directed and habitual</a:t>
            </a:r>
          </a:p>
          <a:p>
            <a:r>
              <a:rPr lang="en-US" dirty="0" smtClean="0"/>
              <a:t>second model(!)</a:t>
            </a:r>
          </a:p>
          <a:p>
            <a:pPr lvl="2"/>
            <a:r>
              <a:rPr lang="en-US" dirty="0" smtClean="0"/>
              <a:t>Model-free for Habitual actions </a:t>
            </a:r>
            <a:r>
              <a:rPr lang="en-US" sz="1800" dirty="0" smtClean="0"/>
              <a:t>(dorsolateral striatum)</a:t>
            </a:r>
            <a:endParaRPr lang="en-US" dirty="0" smtClean="0"/>
          </a:p>
          <a:p>
            <a:pPr lvl="2"/>
            <a:r>
              <a:rPr lang="en-US" dirty="0" smtClean="0"/>
              <a:t>Model-based for Goal-directed </a:t>
            </a:r>
            <a:r>
              <a:rPr lang="en-US" sz="1800" dirty="0"/>
              <a:t>(</a:t>
            </a:r>
            <a:r>
              <a:rPr lang="en-US" sz="1800" dirty="0" err="1"/>
              <a:t>vmPFC</a:t>
            </a:r>
            <a:r>
              <a:rPr lang="en-US" sz="1800" dirty="0"/>
              <a:t>, </a:t>
            </a:r>
            <a:r>
              <a:rPr lang="en-US" sz="1800" dirty="0" err="1"/>
              <a:t>dorsomedial</a:t>
            </a:r>
            <a:r>
              <a:rPr lang="en-US" sz="1800" dirty="0"/>
              <a:t> striatum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2"/>
            <a:r>
              <a:rPr lang="en-US" dirty="0" smtClean="0"/>
              <a:t>Smaller uncertainty choose action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Contingency degradation, all-or-none, dopamine role in dorsal striatum and PFC,  uncertainty evaluation is not consist with neural evidences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00B0F0"/>
                </a:solidFill>
              </a:rPr>
              <a:t>Integration of action control and motivation</a:t>
            </a:r>
            <a:br>
              <a:rPr lang="en-US" sz="2800" dirty="0">
                <a:solidFill>
                  <a:srgbClr val="00B0F0"/>
                </a:solidFill>
              </a:rPr>
            </a:br>
            <a:r>
              <a:rPr lang="en-US" sz="2800" b="1" dirty="0">
                <a:solidFill>
                  <a:srgbClr val="00B0F0"/>
                </a:solidFill>
              </a:rPr>
              <a:t>Computational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Third model(!)</a:t>
            </a:r>
          </a:p>
          <a:p>
            <a:pPr lvl="2"/>
            <a:r>
              <a:rPr lang="en-US" dirty="0" smtClean="0"/>
              <a:t>All actions are model-free</a:t>
            </a:r>
            <a:r>
              <a:rPr lang="en-US" sz="1800" dirty="0" smtClean="0"/>
              <a:t>(in Basal Ganglia level)</a:t>
            </a:r>
          </a:p>
          <a:p>
            <a:pPr lvl="2"/>
            <a:r>
              <a:rPr lang="en-US" dirty="0" smtClean="0"/>
              <a:t>PFC store and update goal-directed values</a:t>
            </a:r>
          </a:p>
          <a:p>
            <a:pPr lvl="2"/>
            <a:r>
              <a:rPr lang="en-US" dirty="0" smtClean="0"/>
              <a:t>Dopamine neurons control “go”-”not-go” weights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Contingency degradation, lateral-medial dorsal striatum </a:t>
            </a:r>
            <a:r>
              <a:rPr lang="en-US" dirty="0" err="1" smtClean="0">
                <a:solidFill>
                  <a:srgbClr val="FF0000"/>
                </a:solidFill>
              </a:rPr>
              <a:t>imagings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66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Action control in Behavior</a:t>
            </a:r>
          </a:p>
          <a:p>
            <a:r>
              <a:rPr lang="en-US" dirty="0" smtClean="0"/>
              <a:t>Motivation in Behavior</a:t>
            </a:r>
          </a:p>
          <a:p>
            <a:r>
              <a:rPr lang="en-US" dirty="0"/>
              <a:t>Integration of action control and motivation</a:t>
            </a:r>
            <a:endParaRPr lang="en-US" dirty="0" smtClean="0"/>
          </a:p>
          <a:p>
            <a:r>
              <a:rPr lang="en-US" dirty="0" smtClean="0"/>
              <a:t>Learning </a:t>
            </a:r>
          </a:p>
          <a:p>
            <a:r>
              <a:rPr lang="en-US" dirty="0" smtClean="0"/>
              <a:t>Summarization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386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738" y="1295400"/>
            <a:ext cx="3695700" cy="5096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00B0F0"/>
                </a:solidFill>
              </a:rPr>
              <a:t>Integration of action control and motivation</a:t>
            </a:r>
            <a:br>
              <a:rPr lang="en-US" sz="2800" dirty="0">
                <a:solidFill>
                  <a:srgbClr val="00B0F0"/>
                </a:solidFill>
              </a:rPr>
            </a:br>
            <a:r>
              <a:rPr lang="en-US" sz="2800" b="1" dirty="0" smtClean="0">
                <a:solidFill>
                  <a:srgbClr val="00B0F0"/>
                </a:solidFill>
              </a:rPr>
              <a:t>Neural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Habitual</a:t>
            </a:r>
          </a:p>
          <a:p>
            <a:pPr marL="0" indent="0">
              <a:buNone/>
            </a:pPr>
            <a:r>
              <a:rPr lang="en-US" dirty="0"/>
              <a:t>Goal-Directed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257800" y="2193471"/>
            <a:ext cx="76200" cy="533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0200" y="3310244"/>
            <a:ext cx="45719" cy="24809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0400" y="3759723"/>
            <a:ext cx="45719" cy="115883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33799" y="5410200"/>
            <a:ext cx="1722119" cy="9816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2789700">
            <a:off x="3063852" y="5267893"/>
            <a:ext cx="982909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08019" y="1524000"/>
            <a:ext cx="45719" cy="1905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00400" y="1524000"/>
            <a:ext cx="2095500" cy="571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49091" y="1522911"/>
            <a:ext cx="45719" cy="2667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594858" y="4922918"/>
            <a:ext cx="480062" cy="3678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17226" y="3310244"/>
            <a:ext cx="45719" cy="161267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2599445" y="1332411"/>
            <a:ext cx="2377504" cy="4813415"/>
          </a:xfrm>
          <a:custGeom>
            <a:avLst/>
            <a:gdLst>
              <a:gd name="connsiteX0" fmla="*/ 1645984 w 2377504"/>
              <a:gd name="connsiteY0" fmla="*/ 822960 h 4813415"/>
              <a:gd name="connsiteX1" fmla="*/ 1580669 w 2377504"/>
              <a:gd name="connsiteY1" fmla="*/ 849086 h 4813415"/>
              <a:gd name="connsiteX2" fmla="*/ 1541481 w 2377504"/>
              <a:gd name="connsiteY2" fmla="*/ 862149 h 4813415"/>
              <a:gd name="connsiteX3" fmla="*/ 1306349 w 2377504"/>
              <a:gd name="connsiteY3" fmla="*/ 849086 h 4813415"/>
              <a:gd name="connsiteX4" fmla="*/ 1280224 w 2377504"/>
              <a:gd name="connsiteY4" fmla="*/ 809898 h 4813415"/>
              <a:gd name="connsiteX5" fmla="*/ 1280224 w 2377504"/>
              <a:gd name="connsiteY5" fmla="*/ 522515 h 4813415"/>
              <a:gd name="connsiteX6" fmla="*/ 1319412 w 2377504"/>
              <a:gd name="connsiteY6" fmla="*/ 444138 h 4813415"/>
              <a:gd name="connsiteX7" fmla="*/ 1397789 w 2377504"/>
              <a:gd name="connsiteY7" fmla="*/ 404949 h 4813415"/>
              <a:gd name="connsiteX8" fmla="*/ 1436978 w 2377504"/>
              <a:gd name="connsiteY8" fmla="*/ 378823 h 4813415"/>
              <a:gd name="connsiteX9" fmla="*/ 1528418 w 2377504"/>
              <a:gd name="connsiteY9" fmla="*/ 391886 h 4813415"/>
              <a:gd name="connsiteX10" fmla="*/ 1619858 w 2377504"/>
              <a:gd name="connsiteY10" fmla="*/ 496389 h 4813415"/>
              <a:gd name="connsiteX11" fmla="*/ 1645984 w 2377504"/>
              <a:gd name="connsiteY11" fmla="*/ 574766 h 4813415"/>
              <a:gd name="connsiteX12" fmla="*/ 1685172 w 2377504"/>
              <a:gd name="connsiteY12" fmla="*/ 653143 h 4813415"/>
              <a:gd name="connsiteX13" fmla="*/ 1672109 w 2377504"/>
              <a:gd name="connsiteY13" fmla="*/ 809898 h 4813415"/>
              <a:gd name="connsiteX14" fmla="*/ 1593732 w 2377504"/>
              <a:gd name="connsiteY14" fmla="*/ 836023 h 4813415"/>
              <a:gd name="connsiteX15" fmla="*/ 1528418 w 2377504"/>
              <a:gd name="connsiteY15" fmla="*/ 901338 h 4813415"/>
              <a:gd name="connsiteX16" fmla="*/ 1645984 w 2377504"/>
              <a:gd name="connsiteY16" fmla="*/ 966652 h 4813415"/>
              <a:gd name="connsiteX17" fmla="*/ 1685172 w 2377504"/>
              <a:gd name="connsiteY17" fmla="*/ 992778 h 4813415"/>
              <a:gd name="connsiteX18" fmla="*/ 1724361 w 2377504"/>
              <a:gd name="connsiteY18" fmla="*/ 1005840 h 4813415"/>
              <a:gd name="connsiteX19" fmla="*/ 1802738 w 2377504"/>
              <a:gd name="connsiteY19" fmla="*/ 1058092 h 4813415"/>
              <a:gd name="connsiteX20" fmla="*/ 1841926 w 2377504"/>
              <a:gd name="connsiteY20" fmla="*/ 1071155 h 4813415"/>
              <a:gd name="connsiteX21" fmla="*/ 1920304 w 2377504"/>
              <a:gd name="connsiteY21" fmla="*/ 1136469 h 4813415"/>
              <a:gd name="connsiteX22" fmla="*/ 1959492 w 2377504"/>
              <a:gd name="connsiteY22" fmla="*/ 1162595 h 4813415"/>
              <a:gd name="connsiteX23" fmla="*/ 1985618 w 2377504"/>
              <a:gd name="connsiteY23" fmla="*/ 1201783 h 4813415"/>
              <a:gd name="connsiteX24" fmla="*/ 2024806 w 2377504"/>
              <a:gd name="connsiteY24" fmla="*/ 1214846 h 4813415"/>
              <a:gd name="connsiteX25" fmla="*/ 2063995 w 2377504"/>
              <a:gd name="connsiteY25" fmla="*/ 1240972 h 4813415"/>
              <a:gd name="connsiteX26" fmla="*/ 2103184 w 2377504"/>
              <a:gd name="connsiteY26" fmla="*/ 1358538 h 4813415"/>
              <a:gd name="connsiteX27" fmla="*/ 2116246 w 2377504"/>
              <a:gd name="connsiteY27" fmla="*/ 1397726 h 4813415"/>
              <a:gd name="connsiteX28" fmla="*/ 2103184 w 2377504"/>
              <a:gd name="connsiteY28" fmla="*/ 1515292 h 4813415"/>
              <a:gd name="connsiteX29" fmla="*/ 2037869 w 2377504"/>
              <a:gd name="connsiteY29" fmla="*/ 1489166 h 4813415"/>
              <a:gd name="connsiteX30" fmla="*/ 1985618 w 2377504"/>
              <a:gd name="connsiteY30" fmla="*/ 1476103 h 4813415"/>
              <a:gd name="connsiteX31" fmla="*/ 1881115 w 2377504"/>
              <a:gd name="connsiteY31" fmla="*/ 1515292 h 4813415"/>
              <a:gd name="connsiteX32" fmla="*/ 1828864 w 2377504"/>
              <a:gd name="connsiteY32" fmla="*/ 1580606 h 4813415"/>
              <a:gd name="connsiteX33" fmla="*/ 1841926 w 2377504"/>
              <a:gd name="connsiteY33" fmla="*/ 1828800 h 4813415"/>
              <a:gd name="connsiteX34" fmla="*/ 1868052 w 2377504"/>
              <a:gd name="connsiteY34" fmla="*/ 1920240 h 4813415"/>
              <a:gd name="connsiteX35" fmla="*/ 1946429 w 2377504"/>
              <a:gd name="connsiteY35" fmla="*/ 1959429 h 4813415"/>
              <a:gd name="connsiteX36" fmla="*/ 2024806 w 2377504"/>
              <a:gd name="connsiteY36" fmla="*/ 1998618 h 4813415"/>
              <a:gd name="connsiteX37" fmla="*/ 2299126 w 2377504"/>
              <a:gd name="connsiteY37" fmla="*/ 1985555 h 4813415"/>
              <a:gd name="connsiteX38" fmla="*/ 2338315 w 2377504"/>
              <a:gd name="connsiteY38" fmla="*/ 1946366 h 4813415"/>
              <a:gd name="connsiteX39" fmla="*/ 2377504 w 2377504"/>
              <a:gd name="connsiteY39" fmla="*/ 1789612 h 4813415"/>
              <a:gd name="connsiteX40" fmla="*/ 2364441 w 2377504"/>
              <a:gd name="connsiteY40" fmla="*/ 1593669 h 4813415"/>
              <a:gd name="connsiteX41" fmla="*/ 2351378 w 2377504"/>
              <a:gd name="connsiteY41" fmla="*/ 1554480 h 4813415"/>
              <a:gd name="connsiteX42" fmla="*/ 2273001 w 2377504"/>
              <a:gd name="connsiteY42" fmla="*/ 1528355 h 4813415"/>
              <a:gd name="connsiteX43" fmla="*/ 2233812 w 2377504"/>
              <a:gd name="connsiteY43" fmla="*/ 1515292 h 4813415"/>
              <a:gd name="connsiteX44" fmla="*/ 1920304 w 2377504"/>
              <a:gd name="connsiteY44" fmla="*/ 1554480 h 4813415"/>
              <a:gd name="connsiteX45" fmla="*/ 1894178 w 2377504"/>
              <a:gd name="connsiteY45" fmla="*/ 1593669 h 4813415"/>
              <a:gd name="connsiteX46" fmla="*/ 1828864 w 2377504"/>
              <a:gd name="connsiteY46" fmla="*/ 1658983 h 4813415"/>
              <a:gd name="connsiteX47" fmla="*/ 1828864 w 2377504"/>
              <a:gd name="connsiteY47" fmla="*/ 1907178 h 4813415"/>
              <a:gd name="connsiteX48" fmla="*/ 1854989 w 2377504"/>
              <a:gd name="connsiteY48" fmla="*/ 1946366 h 4813415"/>
              <a:gd name="connsiteX49" fmla="*/ 1894178 w 2377504"/>
              <a:gd name="connsiteY49" fmla="*/ 1972492 h 4813415"/>
              <a:gd name="connsiteX50" fmla="*/ 1881115 w 2377504"/>
              <a:gd name="connsiteY50" fmla="*/ 1894115 h 4813415"/>
              <a:gd name="connsiteX51" fmla="*/ 1854989 w 2377504"/>
              <a:gd name="connsiteY51" fmla="*/ 1815738 h 4813415"/>
              <a:gd name="connsiteX52" fmla="*/ 1476166 w 2377504"/>
              <a:gd name="connsiteY52" fmla="*/ 1750423 h 4813415"/>
              <a:gd name="connsiteX53" fmla="*/ 1345538 w 2377504"/>
              <a:gd name="connsiteY53" fmla="*/ 1776549 h 4813415"/>
              <a:gd name="connsiteX54" fmla="*/ 1267161 w 2377504"/>
              <a:gd name="connsiteY54" fmla="*/ 1802675 h 4813415"/>
              <a:gd name="connsiteX55" fmla="*/ 1214909 w 2377504"/>
              <a:gd name="connsiteY55" fmla="*/ 1920240 h 4813415"/>
              <a:gd name="connsiteX56" fmla="*/ 1201846 w 2377504"/>
              <a:gd name="connsiteY56" fmla="*/ 1959429 h 4813415"/>
              <a:gd name="connsiteX57" fmla="*/ 1188784 w 2377504"/>
              <a:gd name="connsiteY57" fmla="*/ 1998618 h 4813415"/>
              <a:gd name="connsiteX58" fmla="*/ 1162658 w 2377504"/>
              <a:gd name="connsiteY58" fmla="*/ 2547258 h 4813415"/>
              <a:gd name="connsiteX59" fmla="*/ 1188784 w 2377504"/>
              <a:gd name="connsiteY59" fmla="*/ 3409406 h 4813415"/>
              <a:gd name="connsiteX60" fmla="*/ 1214909 w 2377504"/>
              <a:gd name="connsiteY60" fmla="*/ 3657600 h 4813415"/>
              <a:gd name="connsiteX61" fmla="*/ 1241035 w 2377504"/>
              <a:gd name="connsiteY61" fmla="*/ 3735978 h 4813415"/>
              <a:gd name="connsiteX62" fmla="*/ 1280224 w 2377504"/>
              <a:gd name="connsiteY62" fmla="*/ 3749040 h 4813415"/>
              <a:gd name="connsiteX63" fmla="*/ 1319412 w 2377504"/>
              <a:gd name="connsiteY63" fmla="*/ 3866606 h 4813415"/>
              <a:gd name="connsiteX64" fmla="*/ 1332475 w 2377504"/>
              <a:gd name="connsiteY64" fmla="*/ 3905795 h 4813415"/>
              <a:gd name="connsiteX65" fmla="*/ 1371664 w 2377504"/>
              <a:gd name="connsiteY65" fmla="*/ 3931920 h 4813415"/>
              <a:gd name="connsiteX66" fmla="*/ 1423915 w 2377504"/>
              <a:gd name="connsiteY66" fmla="*/ 3984172 h 4813415"/>
              <a:gd name="connsiteX67" fmla="*/ 1528418 w 2377504"/>
              <a:gd name="connsiteY67" fmla="*/ 4075612 h 4813415"/>
              <a:gd name="connsiteX68" fmla="*/ 1606795 w 2377504"/>
              <a:gd name="connsiteY68" fmla="*/ 4101738 h 4813415"/>
              <a:gd name="connsiteX69" fmla="*/ 1645984 w 2377504"/>
              <a:gd name="connsiteY69" fmla="*/ 4114800 h 4813415"/>
              <a:gd name="connsiteX70" fmla="*/ 1711298 w 2377504"/>
              <a:gd name="connsiteY70" fmla="*/ 4232366 h 4813415"/>
              <a:gd name="connsiteX71" fmla="*/ 1789675 w 2377504"/>
              <a:gd name="connsiteY71" fmla="*/ 4271555 h 4813415"/>
              <a:gd name="connsiteX72" fmla="*/ 1802738 w 2377504"/>
              <a:gd name="connsiteY72" fmla="*/ 4310743 h 4813415"/>
              <a:gd name="connsiteX73" fmla="*/ 1868052 w 2377504"/>
              <a:gd name="connsiteY73" fmla="*/ 4376058 h 4813415"/>
              <a:gd name="connsiteX74" fmla="*/ 1933366 w 2377504"/>
              <a:gd name="connsiteY74" fmla="*/ 4389120 h 4813415"/>
              <a:gd name="connsiteX75" fmla="*/ 1946429 w 2377504"/>
              <a:gd name="connsiteY75" fmla="*/ 4428309 h 4813415"/>
              <a:gd name="connsiteX76" fmla="*/ 1972555 w 2377504"/>
              <a:gd name="connsiteY76" fmla="*/ 4467498 h 4813415"/>
              <a:gd name="connsiteX77" fmla="*/ 1985618 w 2377504"/>
              <a:gd name="connsiteY77" fmla="*/ 4519749 h 4813415"/>
              <a:gd name="connsiteX78" fmla="*/ 2011744 w 2377504"/>
              <a:gd name="connsiteY78" fmla="*/ 4637315 h 4813415"/>
              <a:gd name="connsiteX79" fmla="*/ 1998681 w 2377504"/>
              <a:gd name="connsiteY79" fmla="*/ 4715692 h 4813415"/>
              <a:gd name="connsiteX80" fmla="*/ 1985618 w 2377504"/>
              <a:gd name="connsiteY80" fmla="*/ 4754880 h 4813415"/>
              <a:gd name="connsiteX81" fmla="*/ 1946429 w 2377504"/>
              <a:gd name="connsiteY81" fmla="*/ 4767943 h 4813415"/>
              <a:gd name="connsiteX82" fmla="*/ 1907241 w 2377504"/>
              <a:gd name="connsiteY82" fmla="*/ 4794069 h 4813415"/>
              <a:gd name="connsiteX83" fmla="*/ 1606795 w 2377504"/>
              <a:gd name="connsiteY83" fmla="*/ 4794069 h 4813415"/>
              <a:gd name="connsiteX84" fmla="*/ 1580669 w 2377504"/>
              <a:gd name="connsiteY84" fmla="*/ 4754880 h 4813415"/>
              <a:gd name="connsiteX85" fmla="*/ 1606795 w 2377504"/>
              <a:gd name="connsiteY85" fmla="*/ 4611189 h 4813415"/>
              <a:gd name="connsiteX86" fmla="*/ 1659046 w 2377504"/>
              <a:gd name="connsiteY86" fmla="*/ 4532812 h 4813415"/>
              <a:gd name="connsiteX87" fmla="*/ 1698235 w 2377504"/>
              <a:gd name="connsiteY87" fmla="*/ 4506686 h 4813415"/>
              <a:gd name="connsiteX88" fmla="*/ 1724361 w 2377504"/>
              <a:gd name="connsiteY88" fmla="*/ 4467498 h 4813415"/>
              <a:gd name="connsiteX89" fmla="*/ 1763549 w 2377504"/>
              <a:gd name="connsiteY89" fmla="*/ 4454435 h 4813415"/>
              <a:gd name="connsiteX90" fmla="*/ 1841926 w 2377504"/>
              <a:gd name="connsiteY90" fmla="*/ 4415246 h 4813415"/>
              <a:gd name="connsiteX91" fmla="*/ 1854989 w 2377504"/>
              <a:gd name="connsiteY91" fmla="*/ 4376058 h 4813415"/>
              <a:gd name="connsiteX92" fmla="*/ 1841926 w 2377504"/>
              <a:gd name="connsiteY92" fmla="*/ 4428309 h 4813415"/>
              <a:gd name="connsiteX93" fmla="*/ 1815801 w 2377504"/>
              <a:gd name="connsiteY93" fmla="*/ 4467498 h 4813415"/>
              <a:gd name="connsiteX94" fmla="*/ 1724361 w 2377504"/>
              <a:gd name="connsiteY94" fmla="*/ 4506686 h 4813415"/>
              <a:gd name="connsiteX95" fmla="*/ 1659046 w 2377504"/>
              <a:gd name="connsiteY95" fmla="*/ 4519749 h 4813415"/>
              <a:gd name="connsiteX96" fmla="*/ 1619858 w 2377504"/>
              <a:gd name="connsiteY96" fmla="*/ 4545875 h 4813415"/>
              <a:gd name="connsiteX97" fmla="*/ 1567606 w 2377504"/>
              <a:gd name="connsiteY97" fmla="*/ 4480560 h 4813415"/>
              <a:gd name="connsiteX98" fmla="*/ 1528418 w 2377504"/>
              <a:gd name="connsiteY98" fmla="*/ 4454435 h 4813415"/>
              <a:gd name="connsiteX99" fmla="*/ 1502292 w 2377504"/>
              <a:gd name="connsiteY99" fmla="*/ 4415246 h 4813415"/>
              <a:gd name="connsiteX100" fmla="*/ 1410852 w 2377504"/>
              <a:gd name="connsiteY100" fmla="*/ 4376058 h 4813415"/>
              <a:gd name="connsiteX101" fmla="*/ 1332475 w 2377504"/>
              <a:gd name="connsiteY101" fmla="*/ 4310743 h 4813415"/>
              <a:gd name="connsiteX102" fmla="*/ 1201846 w 2377504"/>
              <a:gd name="connsiteY102" fmla="*/ 4153989 h 4813415"/>
              <a:gd name="connsiteX103" fmla="*/ 1123469 w 2377504"/>
              <a:gd name="connsiteY103" fmla="*/ 4101738 h 4813415"/>
              <a:gd name="connsiteX104" fmla="*/ 1058155 w 2377504"/>
              <a:gd name="connsiteY104" fmla="*/ 4036423 h 4813415"/>
              <a:gd name="connsiteX105" fmla="*/ 992841 w 2377504"/>
              <a:gd name="connsiteY105" fmla="*/ 3971109 h 4813415"/>
              <a:gd name="connsiteX106" fmla="*/ 966715 w 2377504"/>
              <a:gd name="connsiteY106" fmla="*/ 3931920 h 4813415"/>
              <a:gd name="connsiteX107" fmla="*/ 927526 w 2377504"/>
              <a:gd name="connsiteY107" fmla="*/ 3905795 h 4813415"/>
              <a:gd name="connsiteX108" fmla="*/ 875275 w 2377504"/>
              <a:gd name="connsiteY108" fmla="*/ 3840480 h 4813415"/>
              <a:gd name="connsiteX109" fmla="*/ 809961 w 2377504"/>
              <a:gd name="connsiteY109" fmla="*/ 3762103 h 4813415"/>
              <a:gd name="connsiteX110" fmla="*/ 783835 w 2377504"/>
              <a:gd name="connsiteY110" fmla="*/ 3722915 h 4813415"/>
              <a:gd name="connsiteX111" fmla="*/ 744646 w 2377504"/>
              <a:gd name="connsiteY111" fmla="*/ 3709852 h 4813415"/>
              <a:gd name="connsiteX112" fmla="*/ 705458 w 2377504"/>
              <a:gd name="connsiteY112" fmla="*/ 3657600 h 4813415"/>
              <a:gd name="connsiteX113" fmla="*/ 666269 w 2377504"/>
              <a:gd name="connsiteY113" fmla="*/ 3618412 h 4813415"/>
              <a:gd name="connsiteX114" fmla="*/ 574829 w 2377504"/>
              <a:gd name="connsiteY114" fmla="*/ 3526972 h 4813415"/>
              <a:gd name="connsiteX115" fmla="*/ 535641 w 2377504"/>
              <a:gd name="connsiteY115" fmla="*/ 3487783 h 4813415"/>
              <a:gd name="connsiteX116" fmla="*/ 457264 w 2377504"/>
              <a:gd name="connsiteY116" fmla="*/ 3435532 h 4813415"/>
              <a:gd name="connsiteX117" fmla="*/ 418075 w 2377504"/>
              <a:gd name="connsiteY117" fmla="*/ 3409406 h 4813415"/>
              <a:gd name="connsiteX118" fmla="*/ 378886 w 2377504"/>
              <a:gd name="connsiteY118" fmla="*/ 3370218 h 4813415"/>
              <a:gd name="connsiteX119" fmla="*/ 326635 w 2377504"/>
              <a:gd name="connsiteY119" fmla="*/ 3252652 h 4813415"/>
              <a:gd name="connsiteX120" fmla="*/ 313572 w 2377504"/>
              <a:gd name="connsiteY120" fmla="*/ 3213463 h 4813415"/>
              <a:gd name="connsiteX121" fmla="*/ 300509 w 2377504"/>
              <a:gd name="connsiteY121" fmla="*/ 3174275 h 4813415"/>
              <a:gd name="connsiteX122" fmla="*/ 287446 w 2377504"/>
              <a:gd name="connsiteY122" fmla="*/ 3122023 h 4813415"/>
              <a:gd name="connsiteX123" fmla="*/ 274384 w 2377504"/>
              <a:gd name="connsiteY123" fmla="*/ 3082835 h 4813415"/>
              <a:gd name="connsiteX124" fmla="*/ 248258 w 2377504"/>
              <a:gd name="connsiteY124" fmla="*/ 2991395 h 4813415"/>
              <a:gd name="connsiteX125" fmla="*/ 248258 w 2377504"/>
              <a:gd name="connsiteY125" fmla="*/ 2299063 h 4813415"/>
              <a:gd name="connsiteX126" fmla="*/ 287446 w 2377504"/>
              <a:gd name="connsiteY126" fmla="*/ 2129246 h 4813415"/>
              <a:gd name="connsiteX127" fmla="*/ 235195 w 2377504"/>
              <a:gd name="connsiteY127" fmla="*/ 2011680 h 4813415"/>
              <a:gd name="connsiteX128" fmla="*/ 130692 w 2377504"/>
              <a:gd name="connsiteY128" fmla="*/ 1998618 h 4813415"/>
              <a:gd name="connsiteX129" fmla="*/ 65378 w 2377504"/>
              <a:gd name="connsiteY129" fmla="*/ 1894115 h 4813415"/>
              <a:gd name="connsiteX130" fmla="*/ 13126 w 2377504"/>
              <a:gd name="connsiteY130" fmla="*/ 1815738 h 4813415"/>
              <a:gd name="connsiteX131" fmla="*/ 64 w 2377504"/>
              <a:gd name="connsiteY131" fmla="*/ 1750423 h 4813415"/>
              <a:gd name="connsiteX132" fmla="*/ 13126 w 2377504"/>
              <a:gd name="connsiteY132" fmla="*/ 1567543 h 4813415"/>
              <a:gd name="connsiteX133" fmla="*/ 52315 w 2377504"/>
              <a:gd name="connsiteY133" fmla="*/ 1541418 h 4813415"/>
              <a:gd name="connsiteX134" fmla="*/ 169881 w 2377504"/>
              <a:gd name="connsiteY134" fmla="*/ 1515292 h 4813415"/>
              <a:gd name="connsiteX135" fmla="*/ 405012 w 2377504"/>
              <a:gd name="connsiteY135" fmla="*/ 1528355 h 4813415"/>
              <a:gd name="connsiteX136" fmla="*/ 431138 w 2377504"/>
              <a:gd name="connsiteY136" fmla="*/ 1567543 h 4813415"/>
              <a:gd name="connsiteX137" fmla="*/ 470326 w 2377504"/>
              <a:gd name="connsiteY137" fmla="*/ 1658983 h 4813415"/>
              <a:gd name="connsiteX138" fmla="*/ 483389 w 2377504"/>
              <a:gd name="connsiteY138" fmla="*/ 1750423 h 4813415"/>
              <a:gd name="connsiteX139" fmla="*/ 457264 w 2377504"/>
              <a:gd name="connsiteY139" fmla="*/ 1920240 h 4813415"/>
              <a:gd name="connsiteX140" fmla="*/ 391949 w 2377504"/>
              <a:gd name="connsiteY140" fmla="*/ 1998618 h 4813415"/>
              <a:gd name="connsiteX141" fmla="*/ 352761 w 2377504"/>
              <a:gd name="connsiteY141" fmla="*/ 2011680 h 4813415"/>
              <a:gd name="connsiteX142" fmla="*/ 117629 w 2377504"/>
              <a:gd name="connsiteY142" fmla="*/ 1985555 h 4813415"/>
              <a:gd name="connsiteX143" fmla="*/ 78441 w 2377504"/>
              <a:gd name="connsiteY143" fmla="*/ 1959429 h 4813415"/>
              <a:gd name="connsiteX144" fmla="*/ 39252 w 2377504"/>
              <a:gd name="connsiteY144" fmla="*/ 1881052 h 4813415"/>
              <a:gd name="connsiteX145" fmla="*/ 26189 w 2377504"/>
              <a:gd name="connsiteY145" fmla="*/ 1841863 h 4813415"/>
              <a:gd name="connsiteX146" fmla="*/ 39252 w 2377504"/>
              <a:gd name="connsiteY146" fmla="*/ 1554480 h 4813415"/>
              <a:gd name="connsiteX147" fmla="*/ 52315 w 2377504"/>
              <a:gd name="connsiteY147" fmla="*/ 1515292 h 4813415"/>
              <a:gd name="connsiteX148" fmla="*/ 91504 w 2377504"/>
              <a:gd name="connsiteY148" fmla="*/ 1502229 h 4813415"/>
              <a:gd name="connsiteX149" fmla="*/ 209069 w 2377504"/>
              <a:gd name="connsiteY149" fmla="*/ 1502229 h 4813415"/>
              <a:gd name="connsiteX150" fmla="*/ 248258 w 2377504"/>
              <a:gd name="connsiteY150" fmla="*/ 1371600 h 4813415"/>
              <a:gd name="connsiteX151" fmla="*/ 235195 w 2377504"/>
              <a:gd name="connsiteY151" fmla="*/ 1188720 h 4813415"/>
              <a:gd name="connsiteX152" fmla="*/ 209069 w 2377504"/>
              <a:gd name="connsiteY152" fmla="*/ 770709 h 4813415"/>
              <a:gd name="connsiteX153" fmla="*/ 222132 w 2377504"/>
              <a:gd name="connsiteY153" fmla="*/ 300446 h 4813415"/>
              <a:gd name="connsiteX154" fmla="*/ 261321 w 2377504"/>
              <a:gd name="connsiteY154" fmla="*/ 169818 h 4813415"/>
              <a:gd name="connsiteX155" fmla="*/ 365824 w 2377504"/>
              <a:gd name="connsiteY155" fmla="*/ 78378 h 4813415"/>
              <a:gd name="connsiteX156" fmla="*/ 405012 w 2377504"/>
              <a:gd name="connsiteY156" fmla="*/ 52252 h 4813415"/>
              <a:gd name="connsiteX157" fmla="*/ 457264 w 2377504"/>
              <a:gd name="connsiteY157" fmla="*/ 39189 h 4813415"/>
              <a:gd name="connsiteX158" fmla="*/ 535641 w 2377504"/>
              <a:gd name="connsiteY158" fmla="*/ 13063 h 4813415"/>
              <a:gd name="connsiteX159" fmla="*/ 574829 w 2377504"/>
              <a:gd name="connsiteY159" fmla="*/ 0 h 4813415"/>
              <a:gd name="connsiteX160" fmla="*/ 1018966 w 2377504"/>
              <a:gd name="connsiteY160" fmla="*/ 13063 h 4813415"/>
              <a:gd name="connsiteX161" fmla="*/ 1123469 w 2377504"/>
              <a:gd name="connsiteY161" fmla="*/ 26126 h 4813415"/>
              <a:gd name="connsiteX162" fmla="*/ 1241035 w 2377504"/>
              <a:gd name="connsiteY162" fmla="*/ 39189 h 4813415"/>
              <a:gd name="connsiteX163" fmla="*/ 1280224 w 2377504"/>
              <a:gd name="connsiteY163" fmla="*/ 52252 h 4813415"/>
              <a:gd name="connsiteX164" fmla="*/ 1397789 w 2377504"/>
              <a:gd name="connsiteY164" fmla="*/ 65315 h 4813415"/>
              <a:gd name="connsiteX165" fmla="*/ 1423915 w 2377504"/>
              <a:gd name="connsiteY165" fmla="*/ 104503 h 4813415"/>
              <a:gd name="connsiteX166" fmla="*/ 1436978 w 2377504"/>
              <a:gd name="connsiteY166" fmla="*/ 143692 h 4813415"/>
              <a:gd name="connsiteX167" fmla="*/ 1463104 w 2377504"/>
              <a:gd name="connsiteY167" fmla="*/ 182880 h 4813415"/>
              <a:gd name="connsiteX168" fmla="*/ 1476166 w 2377504"/>
              <a:gd name="connsiteY168" fmla="*/ 431075 h 481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2377504" h="4813415">
                <a:moveTo>
                  <a:pt x="1645984" y="822960"/>
                </a:moveTo>
                <a:cubicBezTo>
                  <a:pt x="1624212" y="831669"/>
                  <a:pt x="1602625" y="840853"/>
                  <a:pt x="1580669" y="849086"/>
                </a:cubicBezTo>
                <a:cubicBezTo>
                  <a:pt x="1567776" y="853921"/>
                  <a:pt x="1555250" y="862149"/>
                  <a:pt x="1541481" y="862149"/>
                </a:cubicBezTo>
                <a:cubicBezTo>
                  <a:pt x="1462983" y="862149"/>
                  <a:pt x="1384726" y="853440"/>
                  <a:pt x="1306349" y="849086"/>
                </a:cubicBezTo>
                <a:cubicBezTo>
                  <a:pt x="1297641" y="836023"/>
                  <a:pt x="1287245" y="823940"/>
                  <a:pt x="1280224" y="809898"/>
                </a:cubicBezTo>
                <a:cubicBezTo>
                  <a:pt x="1239353" y="728155"/>
                  <a:pt x="1276124" y="567621"/>
                  <a:pt x="1280224" y="522515"/>
                </a:cubicBezTo>
                <a:cubicBezTo>
                  <a:pt x="1282349" y="499139"/>
                  <a:pt x="1303778" y="459772"/>
                  <a:pt x="1319412" y="444138"/>
                </a:cubicBezTo>
                <a:cubicBezTo>
                  <a:pt x="1356849" y="406701"/>
                  <a:pt x="1355291" y="426198"/>
                  <a:pt x="1397789" y="404949"/>
                </a:cubicBezTo>
                <a:cubicBezTo>
                  <a:pt x="1411831" y="397928"/>
                  <a:pt x="1423915" y="387532"/>
                  <a:pt x="1436978" y="378823"/>
                </a:cubicBezTo>
                <a:cubicBezTo>
                  <a:pt x="1467458" y="383177"/>
                  <a:pt x="1498927" y="383039"/>
                  <a:pt x="1528418" y="391886"/>
                </a:cubicBezTo>
                <a:cubicBezTo>
                  <a:pt x="1567928" y="403739"/>
                  <a:pt x="1610505" y="468330"/>
                  <a:pt x="1619858" y="496389"/>
                </a:cubicBezTo>
                <a:cubicBezTo>
                  <a:pt x="1628567" y="522515"/>
                  <a:pt x="1630709" y="551852"/>
                  <a:pt x="1645984" y="574766"/>
                </a:cubicBezTo>
                <a:cubicBezTo>
                  <a:pt x="1679747" y="625412"/>
                  <a:pt x="1667144" y="599061"/>
                  <a:pt x="1685172" y="653143"/>
                </a:cubicBezTo>
                <a:cubicBezTo>
                  <a:pt x="1680818" y="705395"/>
                  <a:pt x="1695558" y="763001"/>
                  <a:pt x="1672109" y="809898"/>
                </a:cubicBezTo>
                <a:cubicBezTo>
                  <a:pt x="1659793" y="834529"/>
                  <a:pt x="1593732" y="836023"/>
                  <a:pt x="1593732" y="836023"/>
                </a:cubicBezTo>
                <a:cubicBezTo>
                  <a:pt x="1588326" y="839627"/>
                  <a:pt x="1516407" y="880318"/>
                  <a:pt x="1528418" y="901338"/>
                </a:cubicBezTo>
                <a:cubicBezTo>
                  <a:pt x="1549555" y="938328"/>
                  <a:pt x="1607133" y="953702"/>
                  <a:pt x="1645984" y="966652"/>
                </a:cubicBezTo>
                <a:cubicBezTo>
                  <a:pt x="1659047" y="975361"/>
                  <a:pt x="1671130" y="985757"/>
                  <a:pt x="1685172" y="992778"/>
                </a:cubicBezTo>
                <a:cubicBezTo>
                  <a:pt x="1697488" y="998936"/>
                  <a:pt x="1712324" y="999153"/>
                  <a:pt x="1724361" y="1005840"/>
                </a:cubicBezTo>
                <a:cubicBezTo>
                  <a:pt x="1751809" y="1021089"/>
                  <a:pt x="1772950" y="1048162"/>
                  <a:pt x="1802738" y="1058092"/>
                </a:cubicBezTo>
                <a:cubicBezTo>
                  <a:pt x="1815801" y="1062446"/>
                  <a:pt x="1829610" y="1064997"/>
                  <a:pt x="1841926" y="1071155"/>
                </a:cubicBezTo>
                <a:cubicBezTo>
                  <a:pt x="1890577" y="1095480"/>
                  <a:pt x="1876967" y="1100354"/>
                  <a:pt x="1920304" y="1136469"/>
                </a:cubicBezTo>
                <a:cubicBezTo>
                  <a:pt x="1932365" y="1146520"/>
                  <a:pt x="1946429" y="1153886"/>
                  <a:pt x="1959492" y="1162595"/>
                </a:cubicBezTo>
                <a:cubicBezTo>
                  <a:pt x="1968201" y="1175658"/>
                  <a:pt x="1973359" y="1191976"/>
                  <a:pt x="1985618" y="1201783"/>
                </a:cubicBezTo>
                <a:cubicBezTo>
                  <a:pt x="1996370" y="1210385"/>
                  <a:pt x="2012490" y="1208688"/>
                  <a:pt x="2024806" y="1214846"/>
                </a:cubicBezTo>
                <a:cubicBezTo>
                  <a:pt x="2038848" y="1221867"/>
                  <a:pt x="2050932" y="1232263"/>
                  <a:pt x="2063995" y="1240972"/>
                </a:cubicBezTo>
                <a:lnTo>
                  <a:pt x="2103184" y="1358538"/>
                </a:lnTo>
                <a:lnTo>
                  <a:pt x="2116246" y="1397726"/>
                </a:lnTo>
                <a:cubicBezTo>
                  <a:pt x="2111892" y="1436915"/>
                  <a:pt x="2117828" y="1478682"/>
                  <a:pt x="2103184" y="1515292"/>
                </a:cubicBezTo>
                <a:cubicBezTo>
                  <a:pt x="2078312" y="1577472"/>
                  <a:pt x="2038327" y="1489471"/>
                  <a:pt x="2037869" y="1489166"/>
                </a:cubicBezTo>
                <a:cubicBezTo>
                  <a:pt x="2022931" y="1479207"/>
                  <a:pt x="2003035" y="1480457"/>
                  <a:pt x="1985618" y="1476103"/>
                </a:cubicBezTo>
                <a:cubicBezTo>
                  <a:pt x="1950212" y="1483184"/>
                  <a:pt x="1906743" y="1483257"/>
                  <a:pt x="1881115" y="1515292"/>
                </a:cubicBezTo>
                <a:cubicBezTo>
                  <a:pt x="1809003" y="1605431"/>
                  <a:pt x="1941175" y="1505730"/>
                  <a:pt x="1828864" y="1580606"/>
                </a:cubicBezTo>
                <a:cubicBezTo>
                  <a:pt x="1833218" y="1663337"/>
                  <a:pt x="1834749" y="1746266"/>
                  <a:pt x="1841926" y="1828800"/>
                </a:cubicBezTo>
                <a:cubicBezTo>
                  <a:pt x="1842155" y="1831433"/>
                  <a:pt x="1861716" y="1912320"/>
                  <a:pt x="1868052" y="1920240"/>
                </a:cubicBezTo>
                <a:cubicBezTo>
                  <a:pt x="1893010" y="1951437"/>
                  <a:pt x="1914876" y="1943652"/>
                  <a:pt x="1946429" y="1959429"/>
                </a:cubicBezTo>
                <a:cubicBezTo>
                  <a:pt x="2047719" y="2010075"/>
                  <a:pt x="1926307" y="1965784"/>
                  <a:pt x="2024806" y="1998618"/>
                </a:cubicBezTo>
                <a:cubicBezTo>
                  <a:pt x="2116246" y="1994264"/>
                  <a:pt x="2208828" y="2000605"/>
                  <a:pt x="2299126" y="1985555"/>
                </a:cubicBezTo>
                <a:cubicBezTo>
                  <a:pt x="2317349" y="1982518"/>
                  <a:pt x="2329343" y="1962515"/>
                  <a:pt x="2338315" y="1946366"/>
                </a:cubicBezTo>
                <a:cubicBezTo>
                  <a:pt x="2362959" y="1902007"/>
                  <a:pt x="2369394" y="1838270"/>
                  <a:pt x="2377504" y="1789612"/>
                </a:cubicBezTo>
                <a:cubicBezTo>
                  <a:pt x="2373150" y="1724298"/>
                  <a:pt x="2371670" y="1658728"/>
                  <a:pt x="2364441" y="1593669"/>
                </a:cubicBezTo>
                <a:cubicBezTo>
                  <a:pt x="2362920" y="1579984"/>
                  <a:pt x="2362583" y="1562483"/>
                  <a:pt x="2351378" y="1554480"/>
                </a:cubicBezTo>
                <a:cubicBezTo>
                  <a:pt x="2328969" y="1538473"/>
                  <a:pt x="2299127" y="1537063"/>
                  <a:pt x="2273001" y="1528355"/>
                </a:cubicBezTo>
                <a:lnTo>
                  <a:pt x="2233812" y="1515292"/>
                </a:lnTo>
                <a:cubicBezTo>
                  <a:pt x="1945785" y="1542723"/>
                  <a:pt x="2046633" y="1512373"/>
                  <a:pt x="1920304" y="1554480"/>
                </a:cubicBezTo>
                <a:cubicBezTo>
                  <a:pt x="1911595" y="1567543"/>
                  <a:pt x="1905279" y="1582568"/>
                  <a:pt x="1894178" y="1593669"/>
                </a:cubicBezTo>
                <a:cubicBezTo>
                  <a:pt x="1807093" y="1680754"/>
                  <a:pt x="1898530" y="1554483"/>
                  <a:pt x="1828864" y="1658983"/>
                </a:cubicBezTo>
                <a:cubicBezTo>
                  <a:pt x="1803444" y="1760663"/>
                  <a:pt x="1801776" y="1744646"/>
                  <a:pt x="1828864" y="1907178"/>
                </a:cubicBezTo>
                <a:cubicBezTo>
                  <a:pt x="1831445" y="1922664"/>
                  <a:pt x="1843888" y="1935265"/>
                  <a:pt x="1854989" y="1946366"/>
                </a:cubicBezTo>
                <a:cubicBezTo>
                  <a:pt x="1866090" y="1957467"/>
                  <a:pt x="1881115" y="1963783"/>
                  <a:pt x="1894178" y="1972492"/>
                </a:cubicBezTo>
                <a:cubicBezTo>
                  <a:pt x="1916436" y="1905718"/>
                  <a:pt x="1910056" y="1959230"/>
                  <a:pt x="1881115" y="1894115"/>
                </a:cubicBezTo>
                <a:cubicBezTo>
                  <a:pt x="1869930" y="1868950"/>
                  <a:pt x="1854989" y="1815738"/>
                  <a:pt x="1854989" y="1815738"/>
                </a:cubicBezTo>
                <a:cubicBezTo>
                  <a:pt x="1822475" y="1620656"/>
                  <a:pt x="1865606" y="1719677"/>
                  <a:pt x="1476166" y="1750423"/>
                </a:cubicBezTo>
                <a:cubicBezTo>
                  <a:pt x="1431899" y="1753918"/>
                  <a:pt x="1387664" y="1762507"/>
                  <a:pt x="1345538" y="1776549"/>
                </a:cubicBezTo>
                <a:lnTo>
                  <a:pt x="1267161" y="1802675"/>
                </a:lnTo>
                <a:cubicBezTo>
                  <a:pt x="1225759" y="1864776"/>
                  <a:pt x="1245999" y="1826970"/>
                  <a:pt x="1214909" y="1920240"/>
                </a:cubicBezTo>
                <a:lnTo>
                  <a:pt x="1201846" y="1959429"/>
                </a:lnTo>
                <a:lnTo>
                  <a:pt x="1188784" y="1998618"/>
                </a:lnTo>
                <a:cubicBezTo>
                  <a:pt x="1166379" y="2222664"/>
                  <a:pt x="1162658" y="2229804"/>
                  <a:pt x="1162658" y="2547258"/>
                </a:cubicBezTo>
                <a:cubicBezTo>
                  <a:pt x="1162658" y="2895551"/>
                  <a:pt x="1168254" y="3101447"/>
                  <a:pt x="1188784" y="3409406"/>
                </a:cubicBezTo>
                <a:cubicBezTo>
                  <a:pt x="1192406" y="3463734"/>
                  <a:pt x="1197864" y="3589421"/>
                  <a:pt x="1214909" y="3657600"/>
                </a:cubicBezTo>
                <a:cubicBezTo>
                  <a:pt x="1221588" y="3684317"/>
                  <a:pt x="1214909" y="3727270"/>
                  <a:pt x="1241035" y="3735978"/>
                </a:cubicBezTo>
                <a:lnTo>
                  <a:pt x="1280224" y="3749040"/>
                </a:lnTo>
                <a:lnTo>
                  <a:pt x="1319412" y="3866606"/>
                </a:lnTo>
                <a:cubicBezTo>
                  <a:pt x="1323766" y="3879669"/>
                  <a:pt x="1321018" y="3898157"/>
                  <a:pt x="1332475" y="3905795"/>
                </a:cubicBezTo>
                <a:lnTo>
                  <a:pt x="1371664" y="3931920"/>
                </a:lnTo>
                <a:cubicBezTo>
                  <a:pt x="1400162" y="4017421"/>
                  <a:pt x="1360581" y="3933506"/>
                  <a:pt x="1423915" y="3984172"/>
                </a:cubicBezTo>
                <a:cubicBezTo>
                  <a:pt x="1500116" y="4045131"/>
                  <a:pt x="1371663" y="4023360"/>
                  <a:pt x="1528418" y="4075612"/>
                </a:cubicBezTo>
                <a:lnTo>
                  <a:pt x="1606795" y="4101738"/>
                </a:lnTo>
                <a:lnTo>
                  <a:pt x="1645984" y="4114800"/>
                </a:lnTo>
                <a:cubicBezTo>
                  <a:pt x="1657486" y="4149307"/>
                  <a:pt x="1677607" y="4221135"/>
                  <a:pt x="1711298" y="4232366"/>
                </a:cubicBezTo>
                <a:cubicBezTo>
                  <a:pt x="1765380" y="4250394"/>
                  <a:pt x="1739029" y="4237791"/>
                  <a:pt x="1789675" y="4271555"/>
                </a:cubicBezTo>
                <a:cubicBezTo>
                  <a:pt x="1794029" y="4284618"/>
                  <a:pt x="1796580" y="4298427"/>
                  <a:pt x="1802738" y="4310743"/>
                </a:cubicBezTo>
                <a:cubicBezTo>
                  <a:pt x="1817475" y="4340217"/>
                  <a:pt x="1835898" y="4364000"/>
                  <a:pt x="1868052" y="4376058"/>
                </a:cubicBezTo>
                <a:cubicBezTo>
                  <a:pt x="1888841" y="4383854"/>
                  <a:pt x="1911595" y="4384766"/>
                  <a:pt x="1933366" y="4389120"/>
                </a:cubicBezTo>
                <a:cubicBezTo>
                  <a:pt x="1937720" y="4402183"/>
                  <a:pt x="1940271" y="4415993"/>
                  <a:pt x="1946429" y="4428309"/>
                </a:cubicBezTo>
                <a:cubicBezTo>
                  <a:pt x="1953450" y="4442351"/>
                  <a:pt x="1966370" y="4453068"/>
                  <a:pt x="1972555" y="4467498"/>
                </a:cubicBezTo>
                <a:cubicBezTo>
                  <a:pt x="1979627" y="4483999"/>
                  <a:pt x="1981723" y="4502223"/>
                  <a:pt x="1985618" y="4519749"/>
                </a:cubicBezTo>
                <a:cubicBezTo>
                  <a:pt x="2018789" y="4669014"/>
                  <a:pt x="1979884" y="4509875"/>
                  <a:pt x="2011744" y="4637315"/>
                </a:cubicBezTo>
                <a:cubicBezTo>
                  <a:pt x="2007390" y="4663441"/>
                  <a:pt x="2004427" y="4689837"/>
                  <a:pt x="1998681" y="4715692"/>
                </a:cubicBezTo>
                <a:cubicBezTo>
                  <a:pt x="1995694" y="4729133"/>
                  <a:pt x="1995354" y="4745144"/>
                  <a:pt x="1985618" y="4754880"/>
                </a:cubicBezTo>
                <a:cubicBezTo>
                  <a:pt x="1975881" y="4764616"/>
                  <a:pt x="1959492" y="4763589"/>
                  <a:pt x="1946429" y="4767943"/>
                </a:cubicBezTo>
                <a:cubicBezTo>
                  <a:pt x="1933366" y="4776652"/>
                  <a:pt x="1921283" y="4787048"/>
                  <a:pt x="1907241" y="4794069"/>
                </a:cubicBezTo>
                <a:cubicBezTo>
                  <a:pt x="1822275" y="4836552"/>
                  <a:pt x="1647867" y="4796123"/>
                  <a:pt x="1606795" y="4794069"/>
                </a:cubicBezTo>
                <a:cubicBezTo>
                  <a:pt x="1598086" y="4781006"/>
                  <a:pt x="1582090" y="4770515"/>
                  <a:pt x="1580669" y="4754880"/>
                </a:cubicBezTo>
                <a:cubicBezTo>
                  <a:pt x="1579290" y="4739711"/>
                  <a:pt x="1588965" y="4643282"/>
                  <a:pt x="1606795" y="4611189"/>
                </a:cubicBezTo>
                <a:cubicBezTo>
                  <a:pt x="1622044" y="4583741"/>
                  <a:pt x="1632920" y="4550229"/>
                  <a:pt x="1659046" y="4532812"/>
                </a:cubicBezTo>
                <a:lnTo>
                  <a:pt x="1698235" y="4506686"/>
                </a:lnTo>
                <a:cubicBezTo>
                  <a:pt x="1706944" y="4493623"/>
                  <a:pt x="1712102" y="4477305"/>
                  <a:pt x="1724361" y="4467498"/>
                </a:cubicBezTo>
                <a:cubicBezTo>
                  <a:pt x="1735113" y="4458896"/>
                  <a:pt x="1751233" y="4460593"/>
                  <a:pt x="1763549" y="4454435"/>
                </a:cubicBezTo>
                <a:cubicBezTo>
                  <a:pt x="1864839" y="4403789"/>
                  <a:pt x="1743427" y="4448080"/>
                  <a:pt x="1841926" y="4415246"/>
                </a:cubicBezTo>
                <a:cubicBezTo>
                  <a:pt x="1846280" y="4402183"/>
                  <a:pt x="1854989" y="4362289"/>
                  <a:pt x="1854989" y="4376058"/>
                </a:cubicBezTo>
                <a:cubicBezTo>
                  <a:pt x="1854989" y="4394011"/>
                  <a:pt x="1848998" y="4411808"/>
                  <a:pt x="1841926" y="4428309"/>
                </a:cubicBezTo>
                <a:cubicBezTo>
                  <a:pt x="1835742" y="4442739"/>
                  <a:pt x="1826902" y="4456397"/>
                  <a:pt x="1815801" y="4467498"/>
                </a:cubicBezTo>
                <a:cubicBezTo>
                  <a:pt x="1786981" y="4496318"/>
                  <a:pt x="1762903" y="4498121"/>
                  <a:pt x="1724361" y="4506686"/>
                </a:cubicBezTo>
                <a:cubicBezTo>
                  <a:pt x="1702687" y="4511503"/>
                  <a:pt x="1680818" y="4515395"/>
                  <a:pt x="1659046" y="4519749"/>
                </a:cubicBezTo>
                <a:cubicBezTo>
                  <a:pt x="1645983" y="4528458"/>
                  <a:pt x="1635557" y="4545875"/>
                  <a:pt x="1619858" y="4545875"/>
                </a:cubicBezTo>
                <a:cubicBezTo>
                  <a:pt x="1567447" y="4545875"/>
                  <a:pt x="1587182" y="4505030"/>
                  <a:pt x="1567606" y="4480560"/>
                </a:cubicBezTo>
                <a:cubicBezTo>
                  <a:pt x="1557799" y="4468301"/>
                  <a:pt x="1541481" y="4463143"/>
                  <a:pt x="1528418" y="4454435"/>
                </a:cubicBezTo>
                <a:cubicBezTo>
                  <a:pt x="1519709" y="4441372"/>
                  <a:pt x="1513393" y="4426348"/>
                  <a:pt x="1502292" y="4415246"/>
                </a:cubicBezTo>
                <a:cubicBezTo>
                  <a:pt x="1472221" y="4385174"/>
                  <a:pt x="1450827" y="4386051"/>
                  <a:pt x="1410852" y="4376058"/>
                </a:cubicBezTo>
                <a:cubicBezTo>
                  <a:pt x="1376019" y="4352835"/>
                  <a:pt x="1359554" y="4345558"/>
                  <a:pt x="1332475" y="4310743"/>
                </a:cubicBezTo>
                <a:cubicBezTo>
                  <a:pt x="1280572" y="4244010"/>
                  <a:pt x="1277901" y="4204692"/>
                  <a:pt x="1201846" y="4153989"/>
                </a:cubicBezTo>
                <a:lnTo>
                  <a:pt x="1123469" y="4101738"/>
                </a:lnTo>
                <a:cubicBezTo>
                  <a:pt x="1053808" y="3997243"/>
                  <a:pt x="1145235" y="4123501"/>
                  <a:pt x="1058155" y="4036423"/>
                </a:cubicBezTo>
                <a:cubicBezTo>
                  <a:pt x="971066" y="3949335"/>
                  <a:pt x="1097346" y="4040781"/>
                  <a:pt x="992841" y="3971109"/>
                </a:cubicBezTo>
                <a:cubicBezTo>
                  <a:pt x="984132" y="3958046"/>
                  <a:pt x="977817" y="3943021"/>
                  <a:pt x="966715" y="3931920"/>
                </a:cubicBezTo>
                <a:cubicBezTo>
                  <a:pt x="955614" y="3920819"/>
                  <a:pt x="937333" y="3918054"/>
                  <a:pt x="927526" y="3905795"/>
                </a:cubicBezTo>
                <a:cubicBezTo>
                  <a:pt x="855414" y="3815655"/>
                  <a:pt x="987588" y="3915356"/>
                  <a:pt x="875275" y="3840480"/>
                </a:cubicBezTo>
                <a:cubicBezTo>
                  <a:pt x="810409" y="3743184"/>
                  <a:pt x="893777" y="3862682"/>
                  <a:pt x="809961" y="3762103"/>
                </a:cubicBezTo>
                <a:cubicBezTo>
                  <a:pt x="799910" y="3750042"/>
                  <a:pt x="796094" y="3732722"/>
                  <a:pt x="783835" y="3722915"/>
                </a:cubicBezTo>
                <a:cubicBezTo>
                  <a:pt x="773083" y="3714313"/>
                  <a:pt x="757709" y="3714206"/>
                  <a:pt x="744646" y="3709852"/>
                </a:cubicBezTo>
                <a:cubicBezTo>
                  <a:pt x="731583" y="3692435"/>
                  <a:pt x="719627" y="3674130"/>
                  <a:pt x="705458" y="3657600"/>
                </a:cubicBezTo>
                <a:cubicBezTo>
                  <a:pt x="693436" y="3643574"/>
                  <a:pt x="677611" y="3632994"/>
                  <a:pt x="666269" y="3618412"/>
                </a:cubicBezTo>
                <a:cubicBezTo>
                  <a:pt x="592904" y="3524086"/>
                  <a:pt x="649716" y="3551934"/>
                  <a:pt x="574829" y="3526972"/>
                </a:cubicBezTo>
                <a:cubicBezTo>
                  <a:pt x="561766" y="3513909"/>
                  <a:pt x="550223" y="3499125"/>
                  <a:pt x="535641" y="3487783"/>
                </a:cubicBezTo>
                <a:cubicBezTo>
                  <a:pt x="510856" y="3468506"/>
                  <a:pt x="483390" y="3452949"/>
                  <a:pt x="457264" y="3435532"/>
                </a:cubicBezTo>
                <a:cubicBezTo>
                  <a:pt x="444201" y="3426823"/>
                  <a:pt x="429177" y="3420507"/>
                  <a:pt x="418075" y="3409406"/>
                </a:cubicBezTo>
                <a:cubicBezTo>
                  <a:pt x="405012" y="3396343"/>
                  <a:pt x="390713" y="3384410"/>
                  <a:pt x="378886" y="3370218"/>
                </a:cubicBezTo>
                <a:cubicBezTo>
                  <a:pt x="344387" y="3328819"/>
                  <a:pt x="345620" y="3309605"/>
                  <a:pt x="326635" y="3252652"/>
                </a:cubicBezTo>
                <a:lnTo>
                  <a:pt x="313572" y="3213463"/>
                </a:lnTo>
                <a:cubicBezTo>
                  <a:pt x="309218" y="3200400"/>
                  <a:pt x="303849" y="3187633"/>
                  <a:pt x="300509" y="3174275"/>
                </a:cubicBezTo>
                <a:cubicBezTo>
                  <a:pt x="296155" y="3156858"/>
                  <a:pt x="292378" y="3139286"/>
                  <a:pt x="287446" y="3122023"/>
                </a:cubicBezTo>
                <a:cubicBezTo>
                  <a:pt x="283663" y="3108784"/>
                  <a:pt x="278167" y="3096074"/>
                  <a:pt x="274384" y="3082835"/>
                </a:cubicBezTo>
                <a:cubicBezTo>
                  <a:pt x="241588" y="2968045"/>
                  <a:pt x="279572" y="3085334"/>
                  <a:pt x="248258" y="2991395"/>
                </a:cubicBezTo>
                <a:cubicBezTo>
                  <a:pt x="219572" y="2704535"/>
                  <a:pt x="221285" y="2775586"/>
                  <a:pt x="248258" y="2299063"/>
                </a:cubicBezTo>
                <a:cubicBezTo>
                  <a:pt x="252188" y="2229627"/>
                  <a:pt x="268063" y="2187400"/>
                  <a:pt x="287446" y="2129246"/>
                </a:cubicBezTo>
                <a:cubicBezTo>
                  <a:pt x="264466" y="1899431"/>
                  <a:pt x="318588" y="2011680"/>
                  <a:pt x="235195" y="2011680"/>
                </a:cubicBezTo>
                <a:cubicBezTo>
                  <a:pt x="200090" y="2011680"/>
                  <a:pt x="165526" y="2002972"/>
                  <a:pt x="130692" y="1998618"/>
                </a:cubicBezTo>
                <a:cubicBezTo>
                  <a:pt x="36686" y="1935946"/>
                  <a:pt x="152434" y="2024697"/>
                  <a:pt x="65378" y="1894115"/>
                </a:cubicBezTo>
                <a:lnTo>
                  <a:pt x="13126" y="1815738"/>
                </a:lnTo>
                <a:cubicBezTo>
                  <a:pt x="8772" y="1793966"/>
                  <a:pt x="64" y="1772626"/>
                  <a:pt x="64" y="1750423"/>
                </a:cubicBezTo>
                <a:cubicBezTo>
                  <a:pt x="64" y="1689308"/>
                  <a:pt x="-1697" y="1626834"/>
                  <a:pt x="13126" y="1567543"/>
                </a:cubicBezTo>
                <a:cubicBezTo>
                  <a:pt x="16934" y="1552312"/>
                  <a:pt x="37885" y="1547602"/>
                  <a:pt x="52315" y="1541418"/>
                </a:cubicBezTo>
                <a:cubicBezTo>
                  <a:pt x="68459" y="1534499"/>
                  <a:pt x="158255" y="1517617"/>
                  <a:pt x="169881" y="1515292"/>
                </a:cubicBezTo>
                <a:cubicBezTo>
                  <a:pt x="248258" y="1519646"/>
                  <a:pt x="328038" y="1512960"/>
                  <a:pt x="405012" y="1528355"/>
                </a:cubicBezTo>
                <a:cubicBezTo>
                  <a:pt x="420407" y="1531434"/>
                  <a:pt x="423349" y="1553912"/>
                  <a:pt x="431138" y="1567543"/>
                </a:cubicBezTo>
                <a:cubicBezTo>
                  <a:pt x="456965" y="1612740"/>
                  <a:pt x="455672" y="1615017"/>
                  <a:pt x="470326" y="1658983"/>
                </a:cubicBezTo>
                <a:cubicBezTo>
                  <a:pt x="474680" y="1689463"/>
                  <a:pt x="483389" y="1719634"/>
                  <a:pt x="483389" y="1750423"/>
                </a:cubicBezTo>
                <a:cubicBezTo>
                  <a:pt x="483389" y="1767899"/>
                  <a:pt x="473038" y="1883433"/>
                  <a:pt x="457264" y="1920240"/>
                </a:cubicBezTo>
                <a:cubicBezTo>
                  <a:pt x="447625" y="1942731"/>
                  <a:pt x="410781" y="1986064"/>
                  <a:pt x="391949" y="1998618"/>
                </a:cubicBezTo>
                <a:cubicBezTo>
                  <a:pt x="380492" y="2006256"/>
                  <a:pt x="365824" y="2007326"/>
                  <a:pt x="352761" y="2011680"/>
                </a:cubicBezTo>
                <a:cubicBezTo>
                  <a:pt x="328281" y="2010048"/>
                  <a:pt x="179960" y="2016721"/>
                  <a:pt x="117629" y="1985555"/>
                </a:cubicBezTo>
                <a:cubicBezTo>
                  <a:pt x="103587" y="1978534"/>
                  <a:pt x="91504" y="1968138"/>
                  <a:pt x="78441" y="1959429"/>
                </a:cubicBezTo>
                <a:cubicBezTo>
                  <a:pt x="45607" y="1860926"/>
                  <a:pt x="89898" y="1982343"/>
                  <a:pt x="39252" y="1881052"/>
                </a:cubicBezTo>
                <a:cubicBezTo>
                  <a:pt x="33094" y="1868736"/>
                  <a:pt x="30543" y="1854926"/>
                  <a:pt x="26189" y="1841863"/>
                </a:cubicBezTo>
                <a:cubicBezTo>
                  <a:pt x="30543" y="1746069"/>
                  <a:pt x="31605" y="1650068"/>
                  <a:pt x="39252" y="1554480"/>
                </a:cubicBezTo>
                <a:cubicBezTo>
                  <a:pt x="40350" y="1540755"/>
                  <a:pt x="42579" y="1525028"/>
                  <a:pt x="52315" y="1515292"/>
                </a:cubicBezTo>
                <a:cubicBezTo>
                  <a:pt x="62052" y="1505556"/>
                  <a:pt x="78441" y="1506583"/>
                  <a:pt x="91504" y="1502229"/>
                </a:cubicBezTo>
                <a:cubicBezTo>
                  <a:pt x="113214" y="1506571"/>
                  <a:pt x="184772" y="1530576"/>
                  <a:pt x="209069" y="1502229"/>
                </a:cubicBezTo>
                <a:cubicBezTo>
                  <a:pt x="220294" y="1489133"/>
                  <a:pt x="241931" y="1396907"/>
                  <a:pt x="248258" y="1371600"/>
                </a:cubicBezTo>
                <a:cubicBezTo>
                  <a:pt x="243904" y="1310640"/>
                  <a:pt x="238247" y="1249759"/>
                  <a:pt x="235195" y="1188720"/>
                </a:cubicBezTo>
                <a:cubicBezTo>
                  <a:pt x="215079" y="786412"/>
                  <a:pt x="242169" y="969304"/>
                  <a:pt x="209069" y="770709"/>
                </a:cubicBezTo>
                <a:cubicBezTo>
                  <a:pt x="213423" y="613955"/>
                  <a:pt x="214301" y="457065"/>
                  <a:pt x="222132" y="300446"/>
                </a:cubicBezTo>
                <a:cubicBezTo>
                  <a:pt x="223119" y="280710"/>
                  <a:pt x="258287" y="174368"/>
                  <a:pt x="261321" y="169818"/>
                </a:cubicBezTo>
                <a:cubicBezTo>
                  <a:pt x="304863" y="104502"/>
                  <a:pt x="274382" y="139339"/>
                  <a:pt x="365824" y="78378"/>
                </a:cubicBezTo>
                <a:cubicBezTo>
                  <a:pt x="378887" y="69670"/>
                  <a:pt x="389781" y="56060"/>
                  <a:pt x="405012" y="52252"/>
                </a:cubicBezTo>
                <a:cubicBezTo>
                  <a:pt x="422429" y="47898"/>
                  <a:pt x="440068" y="44348"/>
                  <a:pt x="457264" y="39189"/>
                </a:cubicBezTo>
                <a:cubicBezTo>
                  <a:pt x="483641" y="31276"/>
                  <a:pt x="509515" y="21772"/>
                  <a:pt x="535641" y="13063"/>
                </a:cubicBezTo>
                <a:lnTo>
                  <a:pt x="574829" y="0"/>
                </a:lnTo>
                <a:lnTo>
                  <a:pt x="1018966" y="13063"/>
                </a:lnTo>
                <a:cubicBezTo>
                  <a:pt x="1054032" y="14733"/>
                  <a:pt x="1088604" y="22024"/>
                  <a:pt x="1123469" y="26126"/>
                </a:cubicBezTo>
                <a:lnTo>
                  <a:pt x="1241035" y="39189"/>
                </a:lnTo>
                <a:cubicBezTo>
                  <a:pt x="1254098" y="43543"/>
                  <a:pt x="1266642" y="49988"/>
                  <a:pt x="1280224" y="52252"/>
                </a:cubicBezTo>
                <a:cubicBezTo>
                  <a:pt x="1319117" y="58734"/>
                  <a:pt x="1360733" y="51840"/>
                  <a:pt x="1397789" y="65315"/>
                </a:cubicBezTo>
                <a:cubicBezTo>
                  <a:pt x="1412543" y="70680"/>
                  <a:pt x="1415206" y="91440"/>
                  <a:pt x="1423915" y="104503"/>
                </a:cubicBezTo>
                <a:cubicBezTo>
                  <a:pt x="1428269" y="117566"/>
                  <a:pt x="1430820" y="131376"/>
                  <a:pt x="1436978" y="143692"/>
                </a:cubicBezTo>
                <a:cubicBezTo>
                  <a:pt x="1443999" y="157734"/>
                  <a:pt x="1458593" y="167843"/>
                  <a:pt x="1463104" y="182880"/>
                </a:cubicBezTo>
                <a:cubicBezTo>
                  <a:pt x="1483555" y="251051"/>
                  <a:pt x="1476166" y="370803"/>
                  <a:pt x="1476166" y="431075"/>
                </a:cubicBezTo>
              </a:path>
            </a:pathLst>
          </a:cu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00B0F0"/>
                </a:solidFill>
              </a:rPr>
              <a:t>Integration of action control and motivation</a:t>
            </a:r>
            <a:br>
              <a:rPr lang="en-US" sz="2800" dirty="0">
                <a:solidFill>
                  <a:srgbClr val="00B0F0"/>
                </a:solidFill>
              </a:rPr>
            </a:br>
            <a:r>
              <a:rPr lang="en-US" sz="2800" b="1" dirty="0">
                <a:solidFill>
                  <a:srgbClr val="00B0F0"/>
                </a:solidFill>
              </a:rPr>
              <a:t>Neural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6477000" cy="463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0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Permanent changes in:</a:t>
            </a:r>
          </a:p>
          <a:p>
            <a:pPr lvl="2"/>
            <a:r>
              <a:rPr lang="en-US" dirty="0" smtClean="0"/>
              <a:t>Memory </a:t>
            </a:r>
            <a:r>
              <a:rPr lang="en-US" sz="2000" dirty="0" smtClean="0"/>
              <a:t>(declarative and procedural)</a:t>
            </a:r>
          </a:p>
          <a:p>
            <a:pPr lvl="2"/>
            <a:r>
              <a:rPr lang="en-US" dirty="0" smtClean="0"/>
              <a:t>Judging and Decision making</a:t>
            </a:r>
          </a:p>
          <a:p>
            <a:pPr lvl="2"/>
            <a:r>
              <a:rPr lang="en-US" dirty="0" smtClean="0"/>
              <a:t>Motivations</a:t>
            </a:r>
          </a:p>
          <a:p>
            <a:pPr lvl="2"/>
            <a:r>
              <a:rPr lang="en-US" dirty="0" smtClean="0"/>
              <a:t>Etc.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Long term learning must make long term changes in neural system’s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1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Dopamine role in learning:</a:t>
            </a:r>
          </a:p>
          <a:p>
            <a:pPr lvl="2"/>
            <a:r>
              <a:rPr lang="en-US" dirty="0" smtClean="0"/>
              <a:t>Dopamine control Hedonic motivation and Classical conditioning, but it’s not the only way</a:t>
            </a:r>
            <a:r>
              <a:rPr lang="en-US" sz="2000" dirty="0" smtClean="0"/>
              <a:t>(e.g. in nicotine, alcohol, cannabis addiction)</a:t>
            </a:r>
          </a:p>
          <a:p>
            <a:pPr lvl="2"/>
            <a:r>
              <a:rPr lang="en-US" dirty="0"/>
              <a:t>More </a:t>
            </a:r>
            <a:r>
              <a:rPr lang="en-US" dirty="0" smtClean="0"/>
              <a:t>importantly, Dopamine mediates reward and it’s motivation relation</a:t>
            </a:r>
          </a:p>
          <a:p>
            <a:pPr lvl="2"/>
            <a:r>
              <a:rPr lang="en-US" dirty="0" smtClean="0"/>
              <a:t>In RL discipline dopamine codes </a:t>
            </a:r>
            <a:r>
              <a:rPr lang="en-US" dirty="0"/>
              <a:t>e</a:t>
            </a:r>
            <a:r>
              <a:rPr lang="en-US" dirty="0" smtClean="0"/>
              <a:t>rror signal:</a:t>
            </a:r>
          </a:p>
          <a:p>
            <a:pPr lvl="4">
              <a:buFont typeface="Arial" pitchFamily="34" charset="0"/>
              <a:buChar char="•"/>
            </a:pPr>
            <a:r>
              <a:rPr lang="en-US" dirty="0" smtClean="0"/>
              <a:t>Phasic activity as positive feedback</a:t>
            </a:r>
          </a:p>
          <a:p>
            <a:pPr lvl="4">
              <a:buFont typeface="Arial" pitchFamily="34" charset="0"/>
              <a:buChar char="•"/>
            </a:pPr>
            <a:r>
              <a:rPr lang="en-US" dirty="0" smtClean="0"/>
              <a:t>Tonic activity as zero feedback</a:t>
            </a:r>
          </a:p>
          <a:p>
            <a:pPr lvl="4">
              <a:buFont typeface="Arial" pitchFamily="34" charset="0"/>
              <a:buChar char="•"/>
            </a:pPr>
            <a:r>
              <a:rPr lang="en-US" dirty="0" smtClean="0"/>
              <a:t>Pause as negative feedback </a:t>
            </a:r>
            <a:r>
              <a:rPr lang="en-US" sz="1800" dirty="0" smtClean="0"/>
              <a:t>(not sufficient)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536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Dopamine pathway: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667000"/>
            <a:ext cx="595146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5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Leakage of Dopamine can code “value of goals” and “relation between stimulus and goals”</a:t>
            </a:r>
          </a:p>
          <a:p>
            <a:r>
              <a:rPr lang="en-US" dirty="0" smtClean="0"/>
              <a:t>But can not connect them to behavior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Mapping from internal/external states and stimulus to action is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4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B0F0"/>
                </a:solidFill>
              </a:rPr>
              <a:t>learning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Neural message transition</a:t>
            </a:r>
          </a:p>
          <a:p>
            <a:pPr lvl="2"/>
            <a:r>
              <a:rPr lang="en-US" dirty="0" smtClean="0"/>
              <a:t>Synapses</a:t>
            </a:r>
          </a:p>
          <a:p>
            <a:pPr lvl="2"/>
            <a:r>
              <a:rPr lang="en-US" dirty="0" smtClean="0"/>
              <a:t>Direct connections</a:t>
            </a:r>
          </a:p>
          <a:p>
            <a:pPr lvl="2"/>
            <a:r>
              <a:rPr lang="en-US" dirty="0" smtClean="0"/>
              <a:t>Global messages</a:t>
            </a:r>
          </a:p>
          <a:p>
            <a:pPr lvl="2"/>
            <a:r>
              <a:rPr lang="en-US" dirty="0" smtClean="0"/>
              <a:t>Indirect messaging with side effects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B0F0"/>
                </a:solidFill>
              </a:rPr>
              <a:t>learning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Homeostatic changes deficiency in learning</a:t>
            </a:r>
          </a:p>
          <a:p>
            <a:pPr lvl="2"/>
            <a:r>
              <a:rPr lang="en-US" dirty="0" smtClean="0"/>
              <a:t>Relapse after long withdrawal in addiction</a:t>
            </a:r>
          </a:p>
          <a:p>
            <a:pPr lvl="2"/>
            <a:r>
              <a:rPr lang="en-US" dirty="0" smtClean="0"/>
              <a:t>Reinstatement effect in relapse</a:t>
            </a:r>
          </a:p>
          <a:p>
            <a:pPr lvl="2"/>
            <a:r>
              <a:rPr lang="en-US" dirty="0" smtClean="0"/>
              <a:t>Long term Memory ,and  etc.</a:t>
            </a:r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Long term changes:</a:t>
            </a:r>
          </a:p>
          <a:p>
            <a:pPr lvl="2"/>
            <a:r>
              <a:rPr lang="en-US" dirty="0" smtClean="0"/>
              <a:t>Structural </a:t>
            </a:r>
            <a:r>
              <a:rPr lang="en-US" sz="1800" dirty="0" smtClean="0"/>
              <a:t>(glia activity, or maturation)</a:t>
            </a:r>
            <a:endParaRPr lang="en-US" dirty="0" smtClean="0"/>
          </a:p>
          <a:p>
            <a:pPr lvl="2"/>
            <a:r>
              <a:rPr lang="en-US" dirty="0" smtClean="0"/>
              <a:t>Functional </a:t>
            </a:r>
            <a:r>
              <a:rPr lang="en-US" sz="1800" dirty="0" smtClean="0"/>
              <a:t>(synaptic adaption)</a:t>
            </a:r>
          </a:p>
          <a:p>
            <a:pPr lvl="3"/>
            <a:r>
              <a:rPr lang="en-US" dirty="0" err="1" smtClean="0"/>
              <a:t>Hebbian</a:t>
            </a:r>
            <a:r>
              <a:rPr lang="en-US" dirty="0" smtClean="0"/>
              <a:t> specific synaptic adaption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Synaptic message transmission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C:\Users\Arsham\Desktop\New folder (2)\synapse_NIAA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6858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06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Synaptic message transmission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 descr="C:\Users\Arsham\Desktop\New folder (2)\spike - Co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57400"/>
            <a:ext cx="4340225" cy="404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42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2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Short term and long term changes in synaptic plasticity</a:t>
            </a:r>
            <a:endParaRPr lang="en-US" dirty="0"/>
          </a:p>
        </p:txBody>
      </p:sp>
      <p:pic>
        <p:nvPicPr>
          <p:cNvPr id="8194" name="Picture 2" descr="C:\Users\Arsham\Desktop\New folder (2)\65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37" y="2667000"/>
            <a:ext cx="57150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51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addiction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5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B0F0"/>
                </a:solidFill>
              </a:rPr>
              <a:t>summarization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C:\Users\Arsham\Desktop\New folder (2)\F1.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537" y="1066800"/>
            <a:ext cx="5029200" cy="460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3796937" cy="5246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517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B0F0"/>
                </a:solidFill>
              </a:rPr>
              <a:t>Action control in Behavior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Behavior types</a:t>
            </a:r>
          </a:p>
          <a:p>
            <a:pPr lvl="2"/>
            <a:r>
              <a:rPr lang="en-US" dirty="0"/>
              <a:t>Goal Directed</a:t>
            </a:r>
          </a:p>
          <a:p>
            <a:pPr marL="1371600" lvl="3" indent="0">
              <a:buNone/>
            </a:pPr>
            <a:r>
              <a:rPr lang="en-US" dirty="0"/>
              <a:t>Acton and Reward relation</a:t>
            </a:r>
          </a:p>
          <a:p>
            <a:pPr marL="1371600" lvl="3" indent="0">
              <a:buNone/>
            </a:pPr>
            <a:r>
              <a:rPr lang="en-US" dirty="0"/>
              <a:t>R-O process</a:t>
            </a:r>
          </a:p>
          <a:p>
            <a:pPr marL="1371600" lvl="3" indent="0">
              <a:buNone/>
            </a:pPr>
            <a:endParaRPr lang="en-US" dirty="0"/>
          </a:p>
          <a:p>
            <a:pPr lvl="2"/>
            <a:r>
              <a:rPr lang="en-US" dirty="0"/>
              <a:t>Habitual</a:t>
            </a:r>
          </a:p>
          <a:p>
            <a:pPr marL="1371600" lvl="3" indent="0">
              <a:buNone/>
            </a:pPr>
            <a:r>
              <a:rPr lang="en-US" dirty="0"/>
              <a:t>Reactive </a:t>
            </a:r>
          </a:p>
          <a:p>
            <a:pPr marL="1371600" lvl="3" indent="0">
              <a:buNone/>
            </a:pPr>
            <a:r>
              <a:rPr lang="en-US" dirty="0"/>
              <a:t>Stimulus and Respond relation</a:t>
            </a:r>
          </a:p>
          <a:p>
            <a:pPr marL="1371600" lvl="3" indent="0">
              <a:buNone/>
            </a:pPr>
            <a:r>
              <a:rPr lang="en-US" dirty="0"/>
              <a:t>S-R process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Detecting methods</a:t>
            </a:r>
          </a:p>
          <a:p>
            <a:pPr lvl="2"/>
            <a:r>
              <a:rPr lang="en-US" dirty="0" smtClean="0"/>
              <a:t>Outcome devaluation test</a:t>
            </a:r>
          </a:p>
          <a:p>
            <a:pPr lvl="2"/>
            <a:r>
              <a:rPr lang="en-US" dirty="0" smtClean="0"/>
              <a:t>Contingency degradation test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4345632"/>
            <a:ext cx="54351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Why habitual routines are important?</a:t>
            </a:r>
            <a:endParaRPr lang="en-US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566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rsham\Desktop\New folder (2)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27217"/>
            <a:ext cx="4521444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00B0F0"/>
                </a:solidFill>
              </a:rPr>
              <a:t>Action control in </a:t>
            </a:r>
            <a:r>
              <a:rPr lang="en-US" sz="2800" dirty="0" smtClean="0">
                <a:solidFill>
                  <a:srgbClr val="00B0F0"/>
                </a:solidFill>
              </a:rPr>
              <a:t>Behavior</a:t>
            </a:r>
            <a:r>
              <a:rPr lang="en-US" sz="2800" dirty="0">
                <a:solidFill>
                  <a:srgbClr val="00B0F0"/>
                </a:solidFill>
              </a:rPr>
              <a:t/>
            </a:r>
            <a:br>
              <a:rPr lang="en-US" sz="2800" dirty="0">
                <a:solidFill>
                  <a:srgbClr val="00B0F0"/>
                </a:solidFill>
              </a:rPr>
            </a:br>
            <a:r>
              <a:rPr lang="en-US" sz="2800" b="1" dirty="0" smtClean="0">
                <a:solidFill>
                  <a:srgbClr val="00B0F0"/>
                </a:solidFill>
              </a:rPr>
              <a:t>Goal-Directed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95800" y="1600200"/>
            <a:ext cx="4191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err="1"/>
              <a:t>v</a:t>
            </a:r>
            <a:r>
              <a:rPr lang="en-US" sz="3000" dirty="0" err="1" smtClean="0"/>
              <a:t>mPFC</a:t>
            </a:r>
            <a:r>
              <a:rPr lang="en-US" sz="3000" dirty="0" smtClean="0"/>
              <a:t> and OFC </a:t>
            </a:r>
            <a:r>
              <a:rPr lang="en-US" sz="3000" dirty="0" err="1" smtClean="0"/>
              <a:t>acivity</a:t>
            </a:r>
            <a:r>
              <a:rPr lang="en-US" sz="3000" dirty="0" smtClean="0"/>
              <a:t> and expected reward</a:t>
            </a:r>
          </a:p>
          <a:p>
            <a:pPr marL="0" indent="0">
              <a:buNone/>
            </a:pPr>
            <a:endParaRPr lang="en-US" sz="3000" dirty="0" smtClean="0"/>
          </a:p>
          <a:p>
            <a:pPr lvl="2"/>
            <a:r>
              <a:rPr lang="en-US" sz="2200" dirty="0" err="1"/>
              <a:t>vmPFC</a:t>
            </a:r>
            <a:r>
              <a:rPr lang="en-US" sz="2200" dirty="0"/>
              <a:t> and OFC’s correlation with Outcome </a:t>
            </a:r>
            <a:r>
              <a:rPr lang="en-US" sz="2200" dirty="0" smtClean="0"/>
              <a:t>devaluation</a:t>
            </a:r>
          </a:p>
          <a:p>
            <a:pPr marL="914400" lvl="2" indent="0">
              <a:buNone/>
            </a:pPr>
            <a:endParaRPr lang="en-US" sz="2200" dirty="0"/>
          </a:p>
          <a:p>
            <a:pPr lvl="2"/>
            <a:r>
              <a:rPr lang="en-US" sz="2200" dirty="0" err="1" smtClean="0"/>
              <a:t>mPFC’s</a:t>
            </a:r>
            <a:r>
              <a:rPr lang="en-US" sz="2200" dirty="0" smtClean="0"/>
              <a:t> </a:t>
            </a:r>
            <a:r>
              <a:rPr lang="en-US" sz="2200" dirty="0"/>
              <a:t>correlation with Contingency </a:t>
            </a:r>
            <a:r>
              <a:rPr lang="en-US" sz="2200" dirty="0" smtClean="0"/>
              <a:t>degradation</a:t>
            </a:r>
          </a:p>
          <a:p>
            <a:pPr marL="0" indent="0">
              <a:buNone/>
            </a:pPr>
            <a:endParaRPr lang="en-US" sz="2800" dirty="0" smtClean="0"/>
          </a:p>
          <a:p>
            <a:pPr marL="914400" lvl="2" indent="0">
              <a:buNone/>
            </a:pPr>
            <a:r>
              <a:rPr lang="en-US" sz="2000" dirty="0" smtClean="0"/>
              <a:t>	</a:t>
            </a:r>
            <a:r>
              <a:rPr lang="en-US" dirty="0" smtClean="0"/>
              <a:t>			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5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Action control in Behavior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Goal-Directed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600201"/>
            <a:ext cx="4191000" cy="2209800"/>
          </a:xfrm>
        </p:spPr>
        <p:txBody>
          <a:bodyPr/>
          <a:lstStyle/>
          <a:p>
            <a:r>
              <a:rPr lang="en-US" dirty="0" smtClean="0"/>
              <a:t>Dorsal Striatum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D</a:t>
            </a:r>
            <a:r>
              <a:rPr lang="en-US" dirty="0" err="1" smtClean="0"/>
              <a:t>orsomedial</a:t>
            </a:r>
            <a:r>
              <a:rPr lang="en-US" dirty="0" smtClean="0"/>
              <a:t> activity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55827" y="4856946"/>
            <a:ext cx="671825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/>
              <a:t>PFC in Learning and Decision making</a:t>
            </a:r>
            <a:r>
              <a:rPr lang="en-US" sz="2800" dirty="0" smtClean="0"/>
              <a:t>,</a:t>
            </a:r>
          </a:p>
          <a:p>
            <a:pPr algn="ctr"/>
            <a:r>
              <a:rPr lang="en-US" sz="2800" dirty="0" smtClean="0"/>
              <a:t> </a:t>
            </a:r>
            <a:r>
              <a:rPr lang="en-US" sz="2800" dirty="0"/>
              <a:t>Dorsal striatum in learning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384494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Action control in Behavior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b="1" dirty="0" smtClean="0">
                <a:solidFill>
                  <a:srgbClr val="00B0F0"/>
                </a:solidFill>
              </a:rPr>
              <a:t>Habitual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Lateral striatum</a:t>
            </a:r>
          </a:p>
          <a:p>
            <a:pPr lvl="2"/>
            <a:r>
              <a:rPr lang="en-US" dirty="0" smtClean="0"/>
              <a:t>Dorsolateral striatum</a:t>
            </a:r>
          </a:p>
          <a:p>
            <a:pPr lvl="2"/>
            <a:r>
              <a:rPr lang="en-US" dirty="0" smtClean="0"/>
              <a:t>Transmission to posterior parts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2051" name="Picture 3" descr="C:\Users\Arsham\Desktop\New folder (2)\WT08.07Fi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428625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75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B0F0"/>
                </a:solidFill>
              </a:rPr>
              <a:t>Motivation in Behavior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Motivation activate action and modulate its intensity</a:t>
            </a:r>
          </a:p>
          <a:p>
            <a:pPr lvl="2"/>
            <a:r>
              <a:rPr lang="en-US" dirty="0" smtClean="0"/>
              <a:t>Amygdala, </a:t>
            </a:r>
            <a:r>
              <a:rPr lang="en-US" dirty="0" err="1" smtClean="0"/>
              <a:t>Accumbens</a:t>
            </a:r>
            <a:r>
              <a:rPr lang="en-US" dirty="0" smtClean="0"/>
              <a:t>, PFC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Influence on Behavior</a:t>
            </a:r>
          </a:p>
          <a:p>
            <a:pPr lvl="2"/>
            <a:r>
              <a:rPr lang="en-US" dirty="0" smtClean="0"/>
              <a:t>Goal-directed: </a:t>
            </a:r>
            <a:r>
              <a:rPr lang="en-US" sz="2000" dirty="0" smtClean="0"/>
              <a:t> Drive, action selection</a:t>
            </a:r>
          </a:p>
          <a:p>
            <a:pPr lvl="2"/>
            <a:r>
              <a:rPr lang="en-US" dirty="0" smtClean="0"/>
              <a:t>Habitual: </a:t>
            </a:r>
            <a:r>
              <a:rPr lang="en-US" sz="2000" dirty="0" smtClean="0"/>
              <a:t>more influence (e.g. chain actions)</a:t>
            </a:r>
          </a:p>
          <a:p>
            <a:pPr lvl="1"/>
            <a:r>
              <a:rPr lang="en-US" dirty="0" smtClean="0"/>
              <a:t>Just affected on assigned behavior</a:t>
            </a:r>
          </a:p>
          <a:p>
            <a:pPr marL="914400" lvl="2" indent="0">
              <a:buNone/>
            </a:pPr>
            <a:endParaRPr lang="en-US" sz="2000" dirty="0" smtClean="0"/>
          </a:p>
          <a:p>
            <a:r>
              <a:rPr lang="en-US" dirty="0" smtClean="0"/>
              <a:t>Assign and Initiation:</a:t>
            </a:r>
          </a:p>
          <a:p>
            <a:pPr lvl="2"/>
            <a:r>
              <a:rPr lang="en-US" dirty="0" smtClean="0"/>
              <a:t>Intrinsic</a:t>
            </a:r>
          </a:p>
          <a:p>
            <a:pPr lvl="2"/>
            <a:r>
              <a:rPr lang="en-US" dirty="0" err="1" smtClean="0"/>
              <a:t>Pavlovian</a:t>
            </a:r>
            <a:r>
              <a:rPr lang="en-US" dirty="0" smtClean="0"/>
              <a:t> conditioning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3771</TotalTime>
  <Words>802</Words>
  <Application>Microsoft Office PowerPoint</Application>
  <PresentationFormat>On-screen Show (4:3)</PresentationFormat>
  <Paragraphs>208</Paragraphs>
  <Slides>32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مبانی عصب شناسانه ی رفتار و یادگیری</vt:lpstr>
      <vt:lpstr>Outline</vt:lpstr>
      <vt:lpstr>Introduction</vt:lpstr>
      <vt:lpstr>PowerPoint Presentation</vt:lpstr>
      <vt:lpstr>Action control in Behavior</vt:lpstr>
      <vt:lpstr>Action control in Behavior Goal-Directed</vt:lpstr>
      <vt:lpstr>Action control in Behavior Goal-Directed</vt:lpstr>
      <vt:lpstr>Action control in Behavior Habitual</vt:lpstr>
      <vt:lpstr>Motivation in Behavior</vt:lpstr>
      <vt:lpstr>Motivation in Behavior Neural basis</vt:lpstr>
      <vt:lpstr>Motivation in Behavior Neural basis</vt:lpstr>
      <vt:lpstr>Motivation in Behavior Neural basis</vt:lpstr>
      <vt:lpstr>Motivation in Behavior Neural basis</vt:lpstr>
      <vt:lpstr>Motivation in Behavior Assign and Initiation</vt:lpstr>
      <vt:lpstr>Motivation in Behavior Motivation types</vt:lpstr>
      <vt:lpstr>Integration of action control and motivation</vt:lpstr>
      <vt:lpstr>Integration of action control and motivation Behavioral </vt:lpstr>
      <vt:lpstr>Integration of action control and motivation Computational </vt:lpstr>
      <vt:lpstr>Integration of action control and motivation Computational </vt:lpstr>
      <vt:lpstr>Integration of action control and motivation Neural </vt:lpstr>
      <vt:lpstr>Integration of action control and motivation Neural </vt:lpstr>
      <vt:lpstr>learning</vt:lpstr>
      <vt:lpstr>learning</vt:lpstr>
      <vt:lpstr>learning</vt:lpstr>
      <vt:lpstr>learning</vt:lpstr>
      <vt:lpstr>learning</vt:lpstr>
      <vt:lpstr>learning</vt:lpstr>
      <vt:lpstr>learning</vt:lpstr>
      <vt:lpstr>learning</vt:lpstr>
      <vt:lpstr>learning</vt:lpstr>
      <vt:lpstr>learning</vt:lpstr>
      <vt:lpstr>summarization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Arsham</dc:creator>
  <cp:lastModifiedBy>Arsham</cp:lastModifiedBy>
  <cp:revision>78</cp:revision>
  <dcterms:created xsi:type="dcterms:W3CDTF">2006-08-16T00:00:00Z</dcterms:created>
  <dcterms:modified xsi:type="dcterms:W3CDTF">2013-12-07T10:44:54Z</dcterms:modified>
</cp:coreProperties>
</file>