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 id="2147483676" r:id="rId4"/>
    <p:sldMasterId id="2147483677" r:id="rId5"/>
    <p:sldMasterId id="214748367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5143500" cx="9144000"/>
  <p:notesSz cx="6858000" cy="9144000"/>
  <p:embeddedFontLst>
    <p:embeddedFont>
      <p:font typeface="Advent Pro SemiBold"/>
      <p:regular r:id="rId24"/>
      <p:bold r:id="rId25"/>
      <p:italic r:id="rId26"/>
      <p:boldItalic r:id="rId27"/>
    </p:embeddedFont>
    <p:embeddedFont>
      <p:font typeface="Fira Sans Extra Condensed Medium"/>
      <p:regular r:id="rId28"/>
      <p:bold r:id="rId29"/>
      <p:italic r:id="rId30"/>
      <p:boldItalic r:id="rId31"/>
    </p:embeddedFont>
    <p:embeddedFont>
      <p:font typeface="Fira Sans Condensed Medium"/>
      <p:regular r:id="rId32"/>
      <p:bold r:id="rId33"/>
      <p:italic r:id="rId34"/>
      <p:boldItalic r:id="rId35"/>
    </p:embeddedFont>
    <p:embeddedFont>
      <p:font typeface="Maven Pro"/>
      <p:regular r:id="rId36"/>
      <p:bold r:id="rId37"/>
    </p:embeddedFont>
    <p:embeddedFont>
      <p:font typeface="Share Tech"/>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AdventProSemiBold-regular.fntdata"/><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font" Target="fonts/AdventProSemiBold-italic.fntdata"/><Relationship Id="rId25" Type="http://schemas.openxmlformats.org/officeDocument/2006/relationships/font" Target="fonts/AdventProSemiBold-bold.fntdata"/><Relationship Id="rId28" Type="http://schemas.openxmlformats.org/officeDocument/2006/relationships/font" Target="fonts/FiraSansExtraCondensedMedium-regular.fntdata"/><Relationship Id="rId27" Type="http://schemas.openxmlformats.org/officeDocument/2006/relationships/font" Target="fonts/AdventProSemiBold-boldItalic.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font" Target="fonts/FiraSansExtraCondensedMedium-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FiraSansExtraCondensedMedium-boldItalic.fntdata"/><Relationship Id="rId30" Type="http://schemas.openxmlformats.org/officeDocument/2006/relationships/font" Target="fonts/FiraSansExtraCondensedMedium-italic.fntdata"/><Relationship Id="rId11" Type="http://schemas.openxmlformats.org/officeDocument/2006/relationships/slide" Target="slides/slide4.xml"/><Relationship Id="rId33" Type="http://schemas.openxmlformats.org/officeDocument/2006/relationships/font" Target="fonts/FiraSansCondensedMedium-bold.fntdata"/><Relationship Id="rId10" Type="http://schemas.openxmlformats.org/officeDocument/2006/relationships/slide" Target="slides/slide3.xml"/><Relationship Id="rId32" Type="http://schemas.openxmlformats.org/officeDocument/2006/relationships/font" Target="fonts/FiraSansCondensedMedium-regular.fntdata"/><Relationship Id="rId13" Type="http://schemas.openxmlformats.org/officeDocument/2006/relationships/slide" Target="slides/slide6.xml"/><Relationship Id="rId35" Type="http://schemas.openxmlformats.org/officeDocument/2006/relationships/font" Target="fonts/FiraSansCondensedMedium-boldItalic.fntdata"/><Relationship Id="rId12" Type="http://schemas.openxmlformats.org/officeDocument/2006/relationships/slide" Target="slides/slide5.xml"/><Relationship Id="rId34" Type="http://schemas.openxmlformats.org/officeDocument/2006/relationships/font" Target="fonts/FiraSansCondensedMedium-italic.fntdata"/><Relationship Id="rId15" Type="http://schemas.openxmlformats.org/officeDocument/2006/relationships/slide" Target="slides/slide8.xml"/><Relationship Id="rId37" Type="http://schemas.openxmlformats.org/officeDocument/2006/relationships/font" Target="fonts/MavenPro-bold.fntdata"/><Relationship Id="rId14" Type="http://schemas.openxmlformats.org/officeDocument/2006/relationships/slide" Target="slides/slide7.xml"/><Relationship Id="rId36" Type="http://schemas.openxmlformats.org/officeDocument/2006/relationships/font" Target="fonts/MavenPro-regular.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ShareTech-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75c2214006_3_2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g275c2214006_3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7d4fcd5c9d_0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g27d4fcd5c9d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7d4fcd5c9d_0_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g27d4fcd5c9d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3d47f7f09f_4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g23d47f7f09f_4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3d47f7f09f_5_1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g23d47f7f09f_5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3d4be2eb23_1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3d4be2eb23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23d47f7f09f_5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g23d47f7f09f_5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75c2214006_3_9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g275c2214006_3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75c2214006_3_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275c2214006_3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75c2214006_3_1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g275c2214006_3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3d47f7f09f_5_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23d47f7f09f_5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3d47f7f09f_5_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g23d47f7f09f_5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3d4be2eb23_3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g23d4be2eb23_3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3d47f7f09f_0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g23d47f7f09f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3d47f7f09f_5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g23d47f7f09f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7d4fcd5c9d_0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g27d4fcd5c9d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 Slide 3">
    <p:spTree>
      <p:nvGrpSpPr>
        <p:cNvPr id="428" name="Shape 428"/>
        <p:cNvGrpSpPr/>
        <p:nvPr/>
      </p:nvGrpSpPr>
      <p:grpSpPr>
        <a:xfrm>
          <a:off x="0" y="0"/>
          <a:ext cx="0" cy="0"/>
          <a:chOff x="0" y="0"/>
          <a:chExt cx="0" cy="0"/>
        </a:xfrm>
      </p:grpSpPr>
      <p:sp>
        <p:nvSpPr>
          <p:cNvPr id="429" name="Google Shape;429;p24"/>
          <p:cNvSpPr txBox="1"/>
          <p:nvPr>
            <p:ph type="ctrTitle"/>
          </p:nvPr>
        </p:nvSpPr>
        <p:spPr>
          <a:xfrm>
            <a:off x="402535" y="3893037"/>
            <a:ext cx="7598465" cy="761748"/>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300"/>
              <a:buFont typeface="Arial"/>
              <a:buNone/>
              <a:defRPr b="1" i="0" sz="2300" u="none" cap="none" strike="noStrike">
                <a:solidFill>
                  <a:schemeClr val="lt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1">
  <p:cSld name="Divider Slide 1">
    <p:spTree>
      <p:nvGrpSpPr>
        <p:cNvPr id="432" name="Shape 432"/>
        <p:cNvGrpSpPr/>
        <p:nvPr/>
      </p:nvGrpSpPr>
      <p:grpSpPr>
        <a:xfrm>
          <a:off x="0" y="0"/>
          <a:ext cx="0" cy="0"/>
          <a:chOff x="0" y="0"/>
          <a:chExt cx="0" cy="0"/>
        </a:xfrm>
      </p:grpSpPr>
      <p:sp>
        <p:nvSpPr>
          <p:cNvPr id="433" name="Google Shape;433;p26"/>
          <p:cNvSpPr txBox="1"/>
          <p:nvPr>
            <p:ph type="title"/>
          </p:nvPr>
        </p:nvSpPr>
        <p:spPr>
          <a:xfrm>
            <a:off x="693254" y="2161761"/>
            <a:ext cx="3846443" cy="1036931"/>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300"/>
              <a:buFont typeface="Arial"/>
              <a:buNone/>
              <a:defRPr b="1" i="0" sz="2300" u="none" cap="none" strike="noStrike">
                <a:solidFill>
                  <a:schemeClr val="lt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1 Column">
  <p:cSld name="Content Slide - 1 Column">
    <p:spTree>
      <p:nvGrpSpPr>
        <p:cNvPr id="440" name="Shape 440"/>
        <p:cNvGrpSpPr/>
        <p:nvPr/>
      </p:nvGrpSpPr>
      <p:grpSpPr>
        <a:xfrm>
          <a:off x="0" y="0"/>
          <a:ext cx="0" cy="0"/>
          <a:chOff x="0" y="0"/>
          <a:chExt cx="0" cy="0"/>
        </a:xfrm>
      </p:grpSpPr>
      <p:sp>
        <p:nvSpPr>
          <p:cNvPr id="441" name="Google Shape;441;p28"/>
          <p:cNvSpPr txBox="1"/>
          <p:nvPr>
            <p:ph type="title"/>
          </p:nvPr>
        </p:nvSpPr>
        <p:spPr>
          <a:xfrm>
            <a:off x="603803" y="273844"/>
            <a:ext cx="7911548"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42" name="Google Shape;442;p28"/>
          <p:cNvSpPr txBox="1"/>
          <p:nvPr>
            <p:ph idx="11" type="ftr"/>
          </p:nvPr>
        </p:nvSpPr>
        <p:spPr>
          <a:xfrm>
            <a:off x="603803" y="4687747"/>
            <a:ext cx="3086100" cy="21643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3" name="Google Shape;443;p28"/>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44" name="Google Shape;444;p28"/>
          <p:cNvSpPr txBox="1"/>
          <p:nvPr>
            <p:ph idx="1" type="body"/>
          </p:nvPr>
        </p:nvSpPr>
        <p:spPr>
          <a:xfrm>
            <a:off x="603803" y="1480049"/>
            <a:ext cx="7911548" cy="2932406"/>
          </a:xfrm>
          <a:prstGeom prst="rect">
            <a:avLst/>
          </a:prstGeom>
          <a:noFill/>
          <a:ln>
            <a:noFill/>
          </a:ln>
        </p:spPr>
        <p:txBody>
          <a:bodyPr anchorCtr="0" anchor="t" bIns="34275" lIns="68575" spcFirstLastPara="1" rIns="68575" wrap="square" tIns="34275">
            <a:noAutofit/>
          </a:bodyPr>
          <a:lstStyle>
            <a:lvl1pPr indent="-304800" lvl="0" marL="457200" marR="0" rtl="0" algn="l">
              <a:lnSpc>
                <a:spcPct val="90000"/>
              </a:lnSpc>
              <a:spcBef>
                <a:spcPts val="800"/>
              </a:spcBef>
              <a:spcAft>
                <a:spcPts val="0"/>
              </a:spcAft>
              <a:buClr>
                <a:srgbClr val="003556"/>
              </a:buClr>
              <a:buSzPts val="1200"/>
              <a:buFont typeface="Arial"/>
              <a:buChar char="•"/>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rgbClr val="17161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rgbClr val="17161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rgbClr val="17161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rgbClr val="17161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3 Column">
  <p:cSld name="Content Slide - 3 Column">
    <p:spTree>
      <p:nvGrpSpPr>
        <p:cNvPr id="445" name="Shape 445"/>
        <p:cNvGrpSpPr/>
        <p:nvPr/>
      </p:nvGrpSpPr>
      <p:grpSpPr>
        <a:xfrm>
          <a:off x="0" y="0"/>
          <a:ext cx="0" cy="0"/>
          <a:chOff x="0" y="0"/>
          <a:chExt cx="0" cy="0"/>
        </a:xfrm>
      </p:grpSpPr>
      <p:sp>
        <p:nvSpPr>
          <p:cNvPr id="446" name="Google Shape;446;p29"/>
          <p:cNvSpPr txBox="1"/>
          <p:nvPr>
            <p:ph type="title"/>
          </p:nvPr>
        </p:nvSpPr>
        <p:spPr>
          <a:xfrm>
            <a:off x="598833" y="273844"/>
            <a:ext cx="7916517"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47" name="Google Shape;447;p29"/>
          <p:cNvSpPr txBox="1"/>
          <p:nvPr>
            <p:ph idx="1" type="body"/>
          </p:nvPr>
        </p:nvSpPr>
        <p:spPr>
          <a:xfrm>
            <a:off x="598884" y="1923222"/>
            <a:ext cx="2430000" cy="2310641"/>
          </a:xfrm>
          <a:prstGeom prst="rect">
            <a:avLst/>
          </a:prstGeom>
          <a:noFill/>
          <a:ln>
            <a:noFill/>
          </a:ln>
        </p:spPr>
        <p:txBody>
          <a:bodyPr anchorCtr="0" anchor="t" bIns="34275" lIns="68575" spcFirstLastPara="1" rIns="68575" wrap="square" tIns="34275">
            <a:noAutofit/>
          </a:bodyPr>
          <a:lstStyle>
            <a:lvl1pPr indent="-304800" lvl="0" marL="457200" marR="0" rtl="0" algn="l">
              <a:lnSpc>
                <a:spcPct val="90000"/>
              </a:lnSpc>
              <a:spcBef>
                <a:spcPts val="800"/>
              </a:spcBef>
              <a:spcAft>
                <a:spcPts val="0"/>
              </a:spcAft>
              <a:buClr>
                <a:srgbClr val="003556"/>
              </a:buClr>
              <a:buSzPts val="1200"/>
              <a:buFont typeface="Arial"/>
              <a:buChar char="•"/>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rgbClr val="17161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rgbClr val="17161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rgbClr val="17161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rgbClr val="17161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48" name="Google Shape;448;p29"/>
          <p:cNvSpPr txBox="1"/>
          <p:nvPr>
            <p:ph idx="2" type="body"/>
          </p:nvPr>
        </p:nvSpPr>
        <p:spPr>
          <a:xfrm>
            <a:off x="6085350" y="1920478"/>
            <a:ext cx="2430000" cy="2313384"/>
          </a:xfrm>
          <a:prstGeom prst="rect">
            <a:avLst/>
          </a:prstGeom>
          <a:noFill/>
          <a:ln>
            <a:noFill/>
          </a:ln>
        </p:spPr>
        <p:txBody>
          <a:bodyPr anchorCtr="0" anchor="t" bIns="34275" lIns="68575" spcFirstLastPara="1" rIns="68575" wrap="square" tIns="34275">
            <a:noAutofit/>
          </a:bodyPr>
          <a:lstStyle>
            <a:lvl1pPr indent="-304800" lvl="0" marL="457200" marR="0" rtl="0" algn="l">
              <a:lnSpc>
                <a:spcPct val="90000"/>
              </a:lnSpc>
              <a:spcBef>
                <a:spcPts val="800"/>
              </a:spcBef>
              <a:spcAft>
                <a:spcPts val="0"/>
              </a:spcAft>
              <a:buClr>
                <a:srgbClr val="003556"/>
              </a:buClr>
              <a:buSzPts val="1200"/>
              <a:buFont typeface="Arial"/>
              <a:buChar char="•"/>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rgbClr val="17161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rgbClr val="17161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rgbClr val="17161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rgbClr val="17161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49" name="Google Shape;449;p29"/>
          <p:cNvSpPr txBox="1"/>
          <p:nvPr>
            <p:ph idx="3" type="body"/>
          </p:nvPr>
        </p:nvSpPr>
        <p:spPr>
          <a:xfrm>
            <a:off x="3342117" y="1922860"/>
            <a:ext cx="2430000" cy="2311003"/>
          </a:xfrm>
          <a:prstGeom prst="rect">
            <a:avLst/>
          </a:prstGeom>
          <a:noFill/>
          <a:ln>
            <a:noFill/>
          </a:ln>
        </p:spPr>
        <p:txBody>
          <a:bodyPr anchorCtr="0" anchor="t" bIns="34275" lIns="68575" spcFirstLastPara="1" rIns="68575" wrap="square" tIns="34275">
            <a:noAutofit/>
          </a:bodyPr>
          <a:lstStyle>
            <a:lvl1pPr indent="-304800" lvl="0" marL="457200" marR="0" rtl="0" algn="l">
              <a:lnSpc>
                <a:spcPct val="90000"/>
              </a:lnSpc>
              <a:spcBef>
                <a:spcPts val="800"/>
              </a:spcBef>
              <a:spcAft>
                <a:spcPts val="0"/>
              </a:spcAft>
              <a:buClr>
                <a:srgbClr val="003556"/>
              </a:buClr>
              <a:buSzPts val="1200"/>
              <a:buFont typeface="Arial"/>
              <a:buChar char="•"/>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rgbClr val="17161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rgbClr val="17161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rgbClr val="17161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rgbClr val="17161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50" name="Google Shape;450;p29"/>
          <p:cNvSpPr txBox="1"/>
          <p:nvPr>
            <p:ph idx="4" type="body"/>
          </p:nvPr>
        </p:nvSpPr>
        <p:spPr>
          <a:xfrm>
            <a:off x="598885" y="1480050"/>
            <a:ext cx="7916465" cy="321521"/>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dk2"/>
              </a:buClr>
              <a:buSzPts val="1700"/>
              <a:buFont typeface="Arial"/>
              <a:buNone/>
              <a:defRPr b="1" i="0" sz="1700" u="none" cap="none" strike="noStrike">
                <a:solidFill>
                  <a:schemeClr val="dk2"/>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51" name="Google Shape;451;p29"/>
          <p:cNvSpPr txBox="1"/>
          <p:nvPr>
            <p:ph idx="11" type="ftr"/>
          </p:nvPr>
        </p:nvSpPr>
        <p:spPr>
          <a:xfrm>
            <a:off x="603803" y="4687747"/>
            <a:ext cx="3086100" cy="21643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600">
                <a:solidFill>
                  <a:schemeClr val="accent3"/>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2" name="Google Shape;452;p29"/>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888FA3"/>
                </a:solidFill>
                <a:latin typeface="Arial"/>
                <a:ea typeface="Arial"/>
                <a:cs typeface="Arial"/>
                <a:sym typeface="Arial"/>
              </a:defRPr>
            </a:lvl1pPr>
            <a:lvl2pPr indent="0" lvl="1" marL="0" algn="r">
              <a:spcBef>
                <a:spcPts val="0"/>
              </a:spcBef>
              <a:buNone/>
              <a:defRPr b="0" i="0" sz="900" u="none" cap="none" strike="noStrike">
                <a:solidFill>
                  <a:srgbClr val="888FA3"/>
                </a:solidFill>
                <a:latin typeface="Arial"/>
                <a:ea typeface="Arial"/>
                <a:cs typeface="Arial"/>
                <a:sym typeface="Arial"/>
              </a:defRPr>
            </a:lvl2pPr>
            <a:lvl3pPr indent="0" lvl="2" marL="0" algn="r">
              <a:spcBef>
                <a:spcPts val="0"/>
              </a:spcBef>
              <a:buNone/>
              <a:defRPr b="0" i="0" sz="900" u="none" cap="none" strike="noStrike">
                <a:solidFill>
                  <a:srgbClr val="888FA3"/>
                </a:solidFill>
                <a:latin typeface="Arial"/>
                <a:ea typeface="Arial"/>
                <a:cs typeface="Arial"/>
                <a:sym typeface="Arial"/>
              </a:defRPr>
            </a:lvl3pPr>
            <a:lvl4pPr indent="0" lvl="3" marL="0" algn="r">
              <a:spcBef>
                <a:spcPts val="0"/>
              </a:spcBef>
              <a:buNone/>
              <a:defRPr b="0" i="0" sz="900" u="none" cap="none" strike="noStrike">
                <a:solidFill>
                  <a:srgbClr val="888FA3"/>
                </a:solidFill>
                <a:latin typeface="Arial"/>
                <a:ea typeface="Arial"/>
                <a:cs typeface="Arial"/>
                <a:sym typeface="Arial"/>
              </a:defRPr>
            </a:lvl4pPr>
            <a:lvl5pPr indent="0" lvl="4" marL="0" algn="r">
              <a:spcBef>
                <a:spcPts val="0"/>
              </a:spcBef>
              <a:buNone/>
              <a:defRPr b="0" i="0" sz="900" u="none" cap="none" strike="noStrike">
                <a:solidFill>
                  <a:srgbClr val="888FA3"/>
                </a:solidFill>
                <a:latin typeface="Arial"/>
                <a:ea typeface="Arial"/>
                <a:cs typeface="Arial"/>
                <a:sym typeface="Arial"/>
              </a:defRPr>
            </a:lvl5pPr>
            <a:lvl6pPr indent="0" lvl="5" marL="0" algn="r">
              <a:spcBef>
                <a:spcPts val="0"/>
              </a:spcBef>
              <a:buNone/>
              <a:defRPr b="0" i="0" sz="900" u="none" cap="none" strike="noStrike">
                <a:solidFill>
                  <a:srgbClr val="888FA3"/>
                </a:solidFill>
                <a:latin typeface="Arial"/>
                <a:ea typeface="Arial"/>
                <a:cs typeface="Arial"/>
                <a:sym typeface="Arial"/>
              </a:defRPr>
            </a:lvl6pPr>
            <a:lvl7pPr indent="0" lvl="6" marL="0" algn="r">
              <a:spcBef>
                <a:spcPts val="0"/>
              </a:spcBef>
              <a:buNone/>
              <a:defRPr b="0" i="0" sz="900" u="none" cap="none" strike="noStrike">
                <a:solidFill>
                  <a:srgbClr val="888FA3"/>
                </a:solidFill>
                <a:latin typeface="Arial"/>
                <a:ea typeface="Arial"/>
                <a:cs typeface="Arial"/>
                <a:sym typeface="Arial"/>
              </a:defRPr>
            </a:lvl7pPr>
            <a:lvl8pPr indent="0" lvl="7" marL="0" algn="r">
              <a:spcBef>
                <a:spcPts val="0"/>
              </a:spcBef>
              <a:buNone/>
              <a:defRPr b="0" i="0" sz="900" u="none" cap="none" strike="noStrike">
                <a:solidFill>
                  <a:srgbClr val="888FA3"/>
                </a:solidFill>
                <a:latin typeface="Arial"/>
                <a:ea typeface="Arial"/>
                <a:cs typeface="Arial"/>
                <a:sym typeface="Arial"/>
              </a:defRPr>
            </a:lvl8pPr>
            <a:lvl9pPr indent="0" lvl="8" marL="0" algn="r">
              <a:spcBef>
                <a:spcPts val="0"/>
              </a:spcBef>
              <a:buNone/>
              <a:defRPr b="0" i="0" sz="900" u="none" cap="none" strike="noStrike">
                <a:solidFill>
                  <a:srgbClr val="888FA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Image, 2 Column Bullet">
  <p:cSld name="Content Slide - Image, 2 Column Bullet">
    <p:spTree>
      <p:nvGrpSpPr>
        <p:cNvPr id="453" name="Shape 453"/>
        <p:cNvGrpSpPr/>
        <p:nvPr/>
      </p:nvGrpSpPr>
      <p:grpSpPr>
        <a:xfrm>
          <a:off x="0" y="0"/>
          <a:ext cx="0" cy="0"/>
          <a:chOff x="0" y="0"/>
          <a:chExt cx="0" cy="0"/>
        </a:xfrm>
      </p:grpSpPr>
      <p:sp>
        <p:nvSpPr>
          <p:cNvPr id="454" name="Google Shape;454;p30"/>
          <p:cNvSpPr/>
          <p:nvPr>
            <p:ph idx="2" type="pic"/>
          </p:nvPr>
        </p:nvSpPr>
        <p:spPr>
          <a:xfrm>
            <a:off x="-1" y="0"/>
            <a:ext cx="3750197" cy="4320000"/>
          </a:xfrm>
          <a:prstGeom prst="rect">
            <a:avLst/>
          </a:prstGeom>
          <a:noFill/>
          <a:ln>
            <a:noFill/>
          </a:ln>
        </p:spPr>
      </p:sp>
      <p:sp>
        <p:nvSpPr>
          <p:cNvPr id="455" name="Google Shape;455;p30"/>
          <p:cNvSpPr txBox="1"/>
          <p:nvPr>
            <p:ph type="title"/>
          </p:nvPr>
        </p:nvSpPr>
        <p:spPr>
          <a:xfrm>
            <a:off x="4192929" y="273844"/>
            <a:ext cx="4322421"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56" name="Google Shape;456;p30"/>
          <p:cNvSpPr txBox="1"/>
          <p:nvPr>
            <p:ph idx="1" type="body"/>
          </p:nvPr>
        </p:nvSpPr>
        <p:spPr>
          <a:xfrm>
            <a:off x="4192929" y="1432367"/>
            <a:ext cx="2092500" cy="2887633"/>
          </a:xfrm>
          <a:prstGeom prst="rect">
            <a:avLst/>
          </a:prstGeom>
          <a:noFill/>
          <a:ln>
            <a:noFill/>
          </a:ln>
        </p:spPr>
        <p:txBody>
          <a:bodyPr anchorCtr="0" anchor="t" bIns="34275" lIns="68575" spcFirstLastPara="1" rIns="68575" wrap="square" tIns="34275">
            <a:noAutofit/>
          </a:bodyPr>
          <a:lstStyle>
            <a:lvl1pPr indent="-304800" lvl="0" marL="457200" marR="0" rtl="0" algn="l">
              <a:lnSpc>
                <a:spcPct val="90000"/>
              </a:lnSpc>
              <a:spcBef>
                <a:spcPts val="800"/>
              </a:spcBef>
              <a:spcAft>
                <a:spcPts val="0"/>
              </a:spcAft>
              <a:buClr>
                <a:schemeClr val="dk1"/>
              </a:buClr>
              <a:buSzPts val="1200"/>
              <a:buFont typeface="Arial"/>
              <a:buChar char="•"/>
              <a:defRPr b="0" i="0" sz="1200" u="none" cap="none" strike="noStrike">
                <a:solidFill>
                  <a:srgbClr val="000000"/>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rgbClr val="000000"/>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rgbClr val="000000"/>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rgbClr val="000000"/>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rgbClr val="000000"/>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57" name="Google Shape;457;p30"/>
          <p:cNvSpPr txBox="1"/>
          <p:nvPr>
            <p:ph idx="3" type="body"/>
          </p:nvPr>
        </p:nvSpPr>
        <p:spPr>
          <a:xfrm>
            <a:off x="6422850" y="1432367"/>
            <a:ext cx="2092500" cy="2887633"/>
          </a:xfrm>
          <a:prstGeom prst="rect">
            <a:avLst/>
          </a:prstGeom>
          <a:noFill/>
          <a:ln>
            <a:noFill/>
          </a:ln>
        </p:spPr>
        <p:txBody>
          <a:bodyPr anchorCtr="0" anchor="t" bIns="34275" lIns="68575" spcFirstLastPara="1" rIns="68575" wrap="square" tIns="34275">
            <a:noAutofit/>
          </a:bodyPr>
          <a:lstStyle>
            <a:lvl1pPr indent="-304800" lvl="0" marL="457200" marR="0" rtl="0" algn="l">
              <a:lnSpc>
                <a:spcPct val="90000"/>
              </a:lnSpc>
              <a:spcBef>
                <a:spcPts val="800"/>
              </a:spcBef>
              <a:spcAft>
                <a:spcPts val="0"/>
              </a:spcAft>
              <a:buClr>
                <a:schemeClr val="dk1"/>
              </a:buClr>
              <a:buSzPts val="1200"/>
              <a:buFont typeface="Arial"/>
              <a:buChar char="•"/>
              <a:defRPr b="0" i="0" sz="1200" u="none" cap="none" strike="noStrike">
                <a:solidFill>
                  <a:srgbClr val="000000"/>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rgbClr val="000000"/>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rgbClr val="000000"/>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rgbClr val="000000"/>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rgbClr val="000000"/>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58" name="Google Shape;458;p30"/>
          <p:cNvSpPr txBox="1"/>
          <p:nvPr>
            <p:ph idx="11" type="ftr"/>
          </p:nvPr>
        </p:nvSpPr>
        <p:spPr>
          <a:xfrm>
            <a:off x="603803" y="4687747"/>
            <a:ext cx="3086100" cy="21643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600">
                <a:solidFill>
                  <a:schemeClr val="accent3"/>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9" name="Google Shape;459;p30"/>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888FA3"/>
                </a:solidFill>
                <a:latin typeface="Arial"/>
                <a:ea typeface="Arial"/>
                <a:cs typeface="Arial"/>
                <a:sym typeface="Arial"/>
              </a:defRPr>
            </a:lvl1pPr>
            <a:lvl2pPr indent="0" lvl="1" marL="0" algn="r">
              <a:spcBef>
                <a:spcPts val="0"/>
              </a:spcBef>
              <a:buNone/>
              <a:defRPr b="0" i="0" sz="900" u="none" cap="none" strike="noStrike">
                <a:solidFill>
                  <a:srgbClr val="888FA3"/>
                </a:solidFill>
                <a:latin typeface="Arial"/>
                <a:ea typeface="Arial"/>
                <a:cs typeface="Arial"/>
                <a:sym typeface="Arial"/>
              </a:defRPr>
            </a:lvl2pPr>
            <a:lvl3pPr indent="0" lvl="2" marL="0" algn="r">
              <a:spcBef>
                <a:spcPts val="0"/>
              </a:spcBef>
              <a:buNone/>
              <a:defRPr b="0" i="0" sz="900" u="none" cap="none" strike="noStrike">
                <a:solidFill>
                  <a:srgbClr val="888FA3"/>
                </a:solidFill>
                <a:latin typeface="Arial"/>
                <a:ea typeface="Arial"/>
                <a:cs typeface="Arial"/>
                <a:sym typeface="Arial"/>
              </a:defRPr>
            </a:lvl3pPr>
            <a:lvl4pPr indent="0" lvl="3" marL="0" algn="r">
              <a:spcBef>
                <a:spcPts val="0"/>
              </a:spcBef>
              <a:buNone/>
              <a:defRPr b="0" i="0" sz="900" u="none" cap="none" strike="noStrike">
                <a:solidFill>
                  <a:srgbClr val="888FA3"/>
                </a:solidFill>
                <a:latin typeface="Arial"/>
                <a:ea typeface="Arial"/>
                <a:cs typeface="Arial"/>
                <a:sym typeface="Arial"/>
              </a:defRPr>
            </a:lvl4pPr>
            <a:lvl5pPr indent="0" lvl="4" marL="0" algn="r">
              <a:spcBef>
                <a:spcPts val="0"/>
              </a:spcBef>
              <a:buNone/>
              <a:defRPr b="0" i="0" sz="900" u="none" cap="none" strike="noStrike">
                <a:solidFill>
                  <a:srgbClr val="888FA3"/>
                </a:solidFill>
                <a:latin typeface="Arial"/>
                <a:ea typeface="Arial"/>
                <a:cs typeface="Arial"/>
                <a:sym typeface="Arial"/>
              </a:defRPr>
            </a:lvl5pPr>
            <a:lvl6pPr indent="0" lvl="5" marL="0" algn="r">
              <a:spcBef>
                <a:spcPts val="0"/>
              </a:spcBef>
              <a:buNone/>
              <a:defRPr b="0" i="0" sz="900" u="none" cap="none" strike="noStrike">
                <a:solidFill>
                  <a:srgbClr val="888FA3"/>
                </a:solidFill>
                <a:latin typeface="Arial"/>
                <a:ea typeface="Arial"/>
                <a:cs typeface="Arial"/>
                <a:sym typeface="Arial"/>
              </a:defRPr>
            </a:lvl6pPr>
            <a:lvl7pPr indent="0" lvl="6" marL="0" algn="r">
              <a:spcBef>
                <a:spcPts val="0"/>
              </a:spcBef>
              <a:buNone/>
              <a:defRPr b="0" i="0" sz="900" u="none" cap="none" strike="noStrike">
                <a:solidFill>
                  <a:srgbClr val="888FA3"/>
                </a:solidFill>
                <a:latin typeface="Arial"/>
                <a:ea typeface="Arial"/>
                <a:cs typeface="Arial"/>
                <a:sym typeface="Arial"/>
              </a:defRPr>
            </a:lvl7pPr>
            <a:lvl8pPr indent="0" lvl="7" marL="0" algn="r">
              <a:spcBef>
                <a:spcPts val="0"/>
              </a:spcBef>
              <a:buNone/>
              <a:defRPr b="0" i="0" sz="900" u="none" cap="none" strike="noStrike">
                <a:solidFill>
                  <a:srgbClr val="888FA3"/>
                </a:solidFill>
                <a:latin typeface="Arial"/>
                <a:ea typeface="Arial"/>
                <a:cs typeface="Arial"/>
                <a:sym typeface="Arial"/>
              </a:defRPr>
            </a:lvl8pPr>
            <a:lvl9pPr indent="0" lvl="8" marL="0" algn="r">
              <a:spcBef>
                <a:spcPts val="0"/>
              </a:spcBef>
              <a:buNone/>
              <a:defRPr b="0" i="0" sz="900" u="none" cap="none" strike="noStrike">
                <a:solidFill>
                  <a:srgbClr val="888FA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 Image, 3 Column">
  <p:cSld name="Content Slide - Image, 3 Column">
    <p:spTree>
      <p:nvGrpSpPr>
        <p:cNvPr id="460" name="Shape 460"/>
        <p:cNvGrpSpPr/>
        <p:nvPr/>
      </p:nvGrpSpPr>
      <p:grpSpPr>
        <a:xfrm>
          <a:off x="0" y="0"/>
          <a:ext cx="0" cy="0"/>
          <a:chOff x="0" y="0"/>
          <a:chExt cx="0" cy="0"/>
        </a:xfrm>
      </p:grpSpPr>
      <p:sp>
        <p:nvSpPr>
          <p:cNvPr id="461" name="Google Shape;461;p31"/>
          <p:cNvSpPr txBox="1"/>
          <p:nvPr>
            <p:ph type="title"/>
          </p:nvPr>
        </p:nvSpPr>
        <p:spPr>
          <a:xfrm>
            <a:off x="603803" y="273844"/>
            <a:ext cx="7911548"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62" name="Google Shape;462;p31"/>
          <p:cNvSpPr txBox="1"/>
          <p:nvPr>
            <p:ph idx="11" type="ftr"/>
          </p:nvPr>
        </p:nvSpPr>
        <p:spPr>
          <a:xfrm>
            <a:off x="603803" y="4687747"/>
            <a:ext cx="3086100" cy="216437"/>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600">
                <a:solidFill>
                  <a:schemeClr val="accent3"/>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3" name="Google Shape;463;p31"/>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b="0" i="0" sz="900" u="none" cap="none" strike="noStrike">
                <a:solidFill>
                  <a:srgbClr val="888FA3"/>
                </a:solidFill>
                <a:latin typeface="Arial"/>
                <a:ea typeface="Arial"/>
                <a:cs typeface="Arial"/>
                <a:sym typeface="Arial"/>
              </a:defRPr>
            </a:lvl1pPr>
            <a:lvl2pPr indent="0" lvl="1" marL="0" algn="r">
              <a:spcBef>
                <a:spcPts val="0"/>
              </a:spcBef>
              <a:buNone/>
              <a:defRPr b="0" i="0" sz="900" u="none" cap="none" strike="noStrike">
                <a:solidFill>
                  <a:srgbClr val="888FA3"/>
                </a:solidFill>
                <a:latin typeface="Arial"/>
                <a:ea typeface="Arial"/>
                <a:cs typeface="Arial"/>
                <a:sym typeface="Arial"/>
              </a:defRPr>
            </a:lvl2pPr>
            <a:lvl3pPr indent="0" lvl="2" marL="0" algn="r">
              <a:spcBef>
                <a:spcPts val="0"/>
              </a:spcBef>
              <a:buNone/>
              <a:defRPr b="0" i="0" sz="900" u="none" cap="none" strike="noStrike">
                <a:solidFill>
                  <a:srgbClr val="888FA3"/>
                </a:solidFill>
                <a:latin typeface="Arial"/>
                <a:ea typeface="Arial"/>
                <a:cs typeface="Arial"/>
                <a:sym typeface="Arial"/>
              </a:defRPr>
            </a:lvl3pPr>
            <a:lvl4pPr indent="0" lvl="3" marL="0" algn="r">
              <a:spcBef>
                <a:spcPts val="0"/>
              </a:spcBef>
              <a:buNone/>
              <a:defRPr b="0" i="0" sz="900" u="none" cap="none" strike="noStrike">
                <a:solidFill>
                  <a:srgbClr val="888FA3"/>
                </a:solidFill>
                <a:latin typeface="Arial"/>
                <a:ea typeface="Arial"/>
                <a:cs typeface="Arial"/>
                <a:sym typeface="Arial"/>
              </a:defRPr>
            </a:lvl4pPr>
            <a:lvl5pPr indent="0" lvl="4" marL="0" algn="r">
              <a:spcBef>
                <a:spcPts val="0"/>
              </a:spcBef>
              <a:buNone/>
              <a:defRPr b="0" i="0" sz="900" u="none" cap="none" strike="noStrike">
                <a:solidFill>
                  <a:srgbClr val="888FA3"/>
                </a:solidFill>
                <a:latin typeface="Arial"/>
                <a:ea typeface="Arial"/>
                <a:cs typeface="Arial"/>
                <a:sym typeface="Arial"/>
              </a:defRPr>
            </a:lvl5pPr>
            <a:lvl6pPr indent="0" lvl="5" marL="0" algn="r">
              <a:spcBef>
                <a:spcPts val="0"/>
              </a:spcBef>
              <a:buNone/>
              <a:defRPr b="0" i="0" sz="900" u="none" cap="none" strike="noStrike">
                <a:solidFill>
                  <a:srgbClr val="888FA3"/>
                </a:solidFill>
                <a:latin typeface="Arial"/>
                <a:ea typeface="Arial"/>
                <a:cs typeface="Arial"/>
                <a:sym typeface="Arial"/>
              </a:defRPr>
            </a:lvl6pPr>
            <a:lvl7pPr indent="0" lvl="6" marL="0" algn="r">
              <a:spcBef>
                <a:spcPts val="0"/>
              </a:spcBef>
              <a:buNone/>
              <a:defRPr b="0" i="0" sz="900" u="none" cap="none" strike="noStrike">
                <a:solidFill>
                  <a:srgbClr val="888FA3"/>
                </a:solidFill>
                <a:latin typeface="Arial"/>
                <a:ea typeface="Arial"/>
                <a:cs typeface="Arial"/>
                <a:sym typeface="Arial"/>
              </a:defRPr>
            </a:lvl7pPr>
            <a:lvl8pPr indent="0" lvl="7" marL="0" algn="r">
              <a:spcBef>
                <a:spcPts val="0"/>
              </a:spcBef>
              <a:buNone/>
              <a:defRPr b="0" i="0" sz="900" u="none" cap="none" strike="noStrike">
                <a:solidFill>
                  <a:srgbClr val="888FA3"/>
                </a:solidFill>
                <a:latin typeface="Arial"/>
                <a:ea typeface="Arial"/>
                <a:cs typeface="Arial"/>
                <a:sym typeface="Arial"/>
              </a:defRPr>
            </a:lvl8pPr>
            <a:lvl9pPr indent="0" lvl="8" marL="0" algn="r">
              <a:spcBef>
                <a:spcPts val="0"/>
              </a:spcBef>
              <a:buNone/>
              <a:defRPr b="0" i="0" sz="900" u="none" cap="none" strike="noStrike">
                <a:solidFill>
                  <a:srgbClr val="888FA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64" name="Google Shape;464;p31"/>
          <p:cNvSpPr txBox="1"/>
          <p:nvPr>
            <p:ph idx="1" type="body"/>
          </p:nvPr>
        </p:nvSpPr>
        <p:spPr>
          <a:xfrm>
            <a:off x="598884" y="1588595"/>
            <a:ext cx="2543399" cy="321521"/>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dk2"/>
              </a:buClr>
              <a:buSzPts val="1700"/>
              <a:buFont typeface="Arial"/>
              <a:buNone/>
              <a:defRPr b="1" i="0" sz="1700" u="none" cap="none" strike="noStrike">
                <a:solidFill>
                  <a:schemeClr val="dk2"/>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65" name="Google Shape;465;p31"/>
          <p:cNvSpPr/>
          <p:nvPr>
            <p:ph idx="2" type="pic"/>
          </p:nvPr>
        </p:nvSpPr>
        <p:spPr>
          <a:xfrm>
            <a:off x="598885" y="2013605"/>
            <a:ext cx="2543400" cy="1512000"/>
          </a:xfrm>
          <a:prstGeom prst="rect">
            <a:avLst/>
          </a:prstGeom>
          <a:noFill/>
          <a:ln>
            <a:noFill/>
          </a:ln>
        </p:spPr>
      </p:sp>
      <p:sp>
        <p:nvSpPr>
          <p:cNvPr id="466" name="Google Shape;466;p31"/>
          <p:cNvSpPr txBox="1"/>
          <p:nvPr>
            <p:ph idx="3" type="body"/>
          </p:nvPr>
        </p:nvSpPr>
        <p:spPr>
          <a:xfrm>
            <a:off x="598885" y="3619982"/>
            <a:ext cx="2543399" cy="61388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171616"/>
              </a:buClr>
              <a:buSzPts val="1200"/>
              <a:buFont typeface="Arial"/>
              <a:buNone/>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67" name="Google Shape;467;p31"/>
          <p:cNvSpPr txBox="1"/>
          <p:nvPr>
            <p:ph idx="4" type="body"/>
          </p:nvPr>
        </p:nvSpPr>
        <p:spPr>
          <a:xfrm>
            <a:off x="5971949" y="1588595"/>
            <a:ext cx="2543399" cy="321521"/>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dk2"/>
              </a:buClr>
              <a:buSzPts val="1700"/>
              <a:buFont typeface="Arial"/>
              <a:buNone/>
              <a:defRPr b="1" i="0" sz="1700" u="none" cap="none" strike="noStrike">
                <a:solidFill>
                  <a:schemeClr val="dk2"/>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68" name="Google Shape;468;p31"/>
          <p:cNvSpPr/>
          <p:nvPr>
            <p:ph idx="5" type="pic"/>
          </p:nvPr>
        </p:nvSpPr>
        <p:spPr>
          <a:xfrm>
            <a:off x="5971950" y="2013605"/>
            <a:ext cx="2543400" cy="1512000"/>
          </a:xfrm>
          <a:prstGeom prst="rect">
            <a:avLst/>
          </a:prstGeom>
          <a:noFill/>
          <a:ln>
            <a:noFill/>
          </a:ln>
        </p:spPr>
      </p:sp>
      <p:sp>
        <p:nvSpPr>
          <p:cNvPr id="469" name="Google Shape;469;p31"/>
          <p:cNvSpPr txBox="1"/>
          <p:nvPr>
            <p:ph idx="6" type="body"/>
          </p:nvPr>
        </p:nvSpPr>
        <p:spPr>
          <a:xfrm>
            <a:off x="5971950" y="3619982"/>
            <a:ext cx="2543399" cy="61388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171616"/>
              </a:buClr>
              <a:buSzPts val="1200"/>
              <a:buFont typeface="Arial"/>
              <a:buNone/>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70" name="Google Shape;470;p31"/>
          <p:cNvSpPr txBox="1"/>
          <p:nvPr>
            <p:ph idx="7" type="body"/>
          </p:nvPr>
        </p:nvSpPr>
        <p:spPr>
          <a:xfrm>
            <a:off x="3285415" y="1588595"/>
            <a:ext cx="2543399" cy="321521"/>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chemeClr val="dk2"/>
              </a:buClr>
              <a:buSzPts val="1700"/>
              <a:buFont typeface="Arial"/>
              <a:buNone/>
              <a:defRPr b="1" i="0" sz="1700" u="none" cap="none" strike="noStrike">
                <a:solidFill>
                  <a:schemeClr val="dk2"/>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71" name="Google Shape;471;p31"/>
          <p:cNvSpPr/>
          <p:nvPr>
            <p:ph idx="8" type="pic"/>
          </p:nvPr>
        </p:nvSpPr>
        <p:spPr>
          <a:xfrm>
            <a:off x="3285416" y="2013605"/>
            <a:ext cx="2543400" cy="1512000"/>
          </a:xfrm>
          <a:prstGeom prst="rect">
            <a:avLst/>
          </a:prstGeom>
          <a:noFill/>
          <a:ln>
            <a:noFill/>
          </a:ln>
        </p:spPr>
      </p:sp>
      <p:sp>
        <p:nvSpPr>
          <p:cNvPr id="472" name="Google Shape;472;p31"/>
          <p:cNvSpPr txBox="1"/>
          <p:nvPr>
            <p:ph idx="9" type="body"/>
          </p:nvPr>
        </p:nvSpPr>
        <p:spPr>
          <a:xfrm>
            <a:off x="3285416" y="3619982"/>
            <a:ext cx="2543399" cy="613880"/>
          </a:xfrm>
          <a:prstGeom prst="rect">
            <a:avLst/>
          </a:prstGeom>
          <a:noFill/>
          <a:ln>
            <a:noFill/>
          </a:ln>
        </p:spPr>
        <p:txBody>
          <a:bodyPr anchorCtr="0" anchor="t" bIns="34275" lIns="68575" spcFirstLastPara="1" rIns="68575" wrap="square" tIns="34275">
            <a:noAutofit/>
          </a:bodyPr>
          <a:lstStyle>
            <a:lvl1pPr indent="-228600" lvl="0" marL="457200" marR="0" rtl="0" algn="l">
              <a:lnSpc>
                <a:spcPct val="90000"/>
              </a:lnSpc>
              <a:spcBef>
                <a:spcPts val="800"/>
              </a:spcBef>
              <a:spcAft>
                <a:spcPts val="0"/>
              </a:spcAft>
              <a:buClr>
                <a:srgbClr val="171616"/>
              </a:buClr>
              <a:buSzPts val="1200"/>
              <a:buFont typeface="Arial"/>
              <a:buNone/>
              <a:defRPr b="0" i="0" sz="1200" u="none" cap="none" strike="noStrike">
                <a:solidFill>
                  <a:srgbClr val="171616"/>
                </a:solidFill>
                <a:latin typeface="Arial"/>
                <a:ea typeface="Arial"/>
                <a:cs typeface="Arial"/>
                <a:sym typeface="Arial"/>
              </a:defRPr>
            </a:lvl1pPr>
            <a:lvl2pPr indent="-298450" lvl="1" marL="914400" marR="0" rtl="0" algn="l">
              <a:lnSpc>
                <a:spcPct val="90000"/>
              </a:lnSpc>
              <a:spcBef>
                <a:spcPts val="400"/>
              </a:spcBef>
              <a:spcAft>
                <a:spcPts val="0"/>
              </a:spcAft>
              <a:buClr>
                <a:schemeClr val="accent2"/>
              </a:buClr>
              <a:buSzPts val="1100"/>
              <a:buFont typeface="Arial"/>
              <a:buChar char="•"/>
              <a:defRPr b="0" i="0" sz="1100" u="none" cap="none" strike="noStrike">
                <a:solidFill>
                  <a:schemeClr val="accent6"/>
                </a:solidFill>
                <a:latin typeface="Arial"/>
                <a:ea typeface="Arial"/>
                <a:cs typeface="Arial"/>
                <a:sym typeface="Arial"/>
              </a:defRPr>
            </a:lvl2pPr>
            <a:lvl3pPr indent="-285750" lvl="2" marL="1371600" marR="0" rtl="0" algn="l">
              <a:lnSpc>
                <a:spcPct val="90000"/>
              </a:lnSpc>
              <a:spcBef>
                <a:spcPts val="400"/>
              </a:spcBef>
              <a:spcAft>
                <a:spcPts val="0"/>
              </a:spcAft>
              <a:buClr>
                <a:schemeClr val="dk1"/>
              </a:buClr>
              <a:buSzPts val="900"/>
              <a:buFont typeface="NTR"/>
              <a:buChar char="-"/>
              <a:defRPr b="0" i="0" sz="900" u="none" cap="none" strike="noStrike">
                <a:solidFill>
                  <a:schemeClr val="accent6"/>
                </a:solidFill>
                <a:latin typeface="Arial"/>
                <a:ea typeface="Arial"/>
                <a:cs typeface="Arial"/>
                <a:sym typeface="Arial"/>
              </a:defRPr>
            </a:lvl3pPr>
            <a:lvl4pPr indent="-279400" lvl="3" marL="1828800" marR="0" rtl="0" algn="l">
              <a:lnSpc>
                <a:spcPct val="90000"/>
              </a:lnSpc>
              <a:spcBef>
                <a:spcPts val="400"/>
              </a:spcBef>
              <a:spcAft>
                <a:spcPts val="0"/>
              </a:spcAft>
              <a:buClr>
                <a:schemeClr val="dk1"/>
              </a:buClr>
              <a:buSzPts val="800"/>
              <a:buFont typeface="Arial"/>
              <a:buChar char="•"/>
              <a:defRPr b="0" i="0" sz="800" u="none" cap="none" strike="noStrike">
                <a:solidFill>
                  <a:schemeClr val="accent6"/>
                </a:solidFill>
                <a:latin typeface="Arial"/>
                <a:ea typeface="Arial"/>
                <a:cs typeface="Arial"/>
                <a:sym typeface="Arial"/>
              </a:defRPr>
            </a:lvl4pPr>
            <a:lvl5pPr indent="-266700" lvl="4" marL="2286000" marR="0" rtl="0" algn="l">
              <a:lnSpc>
                <a:spcPct val="90000"/>
              </a:lnSpc>
              <a:spcBef>
                <a:spcPts val="400"/>
              </a:spcBef>
              <a:spcAft>
                <a:spcPts val="0"/>
              </a:spcAft>
              <a:buClr>
                <a:schemeClr val="dk1"/>
              </a:buClr>
              <a:buSzPts val="600"/>
              <a:buFont typeface="NTR"/>
              <a:buChar char="-"/>
              <a:defRPr b="0" i="0" sz="600" u="none" cap="none" strike="noStrike">
                <a:solidFill>
                  <a:schemeClr val="accent6"/>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2.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3.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7.png"/><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6" name="Shape 426"/>
        <p:cNvGrpSpPr/>
        <p:nvPr/>
      </p:nvGrpSpPr>
      <p:grpSpPr>
        <a:xfrm>
          <a:off x="0" y="0"/>
          <a:ext cx="0" cy="0"/>
          <a:chOff x="0" y="0"/>
          <a:chExt cx="0" cy="0"/>
        </a:xfrm>
      </p:grpSpPr>
      <p:pic>
        <p:nvPicPr>
          <p:cNvPr id="427" name="Google Shape;427;p23"/>
          <p:cNvPicPr preferRelativeResize="0"/>
          <p:nvPr/>
        </p:nvPicPr>
        <p:blipFill rotWithShape="1">
          <a:blip r:embed="rId1">
            <a:alphaModFix/>
          </a:blip>
          <a:srcRect b="0" l="0" r="0" t="0"/>
          <a:stretch/>
        </p:blipFill>
        <p:spPr>
          <a:xfrm>
            <a:off x="1" y="0"/>
            <a:ext cx="9153525"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0" name="Shape 430"/>
        <p:cNvGrpSpPr/>
        <p:nvPr/>
      </p:nvGrpSpPr>
      <p:grpSpPr>
        <a:xfrm>
          <a:off x="0" y="0"/>
          <a:ext cx="0" cy="0"/>
          <a:chOff x="0" y="0"/>
          <a:chExt cx="0" cy="0"/>
        </a:xfrm>
      </p:grpSpPr>
      <p:pic>
        <p:nvPicPr>
          <p:cNvPr id="431" name="Google Shape;431;p25"/>
          <p:cNvPicPr preferRelativeResize="0"/>
          <p:nvPr/>
        </p:nvPicPr>
        <p:blipFill rotWithShape="1">
          <a:blip r:embed="rId1">
            <a:alphaModFix/>
          </a:blip>
          <a:srcRect b="0" l="0" r="0" t="0"/>
          <a:stretch/>
        </p:blipFill>
        <p:spPr>
          <a:xfrm>
            <a:off x="0" y="0"/>
            <a:ext cx="9153525"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4" name="Shape 434"/>
        <p:cNvGrpSpPr/>
        <p:nvPr/>
      </p:nvGrpSpPr>
      <p:grpSpPr>
        <a:xfrm>
          <a:off x="0" y="0"/>
          <a:ext cx="0" cy="0"/>
          <a:chOff x="0" y="0"/>
          <a:chExt cx="0" cy="0"/>
        </a:xfrm>
      </p:grpSpPr>
      <p:sp>
        <p:nvSpPr>
          <p:cNvPr id="435" name="Google Shape;435;p27"/>
          <p:cNvSpPr txBox="1"/>
          <p:nvPr>
            <p:ph type="title"/>
          </p:nvPr>
        </p:nvSpPr>
        <p:spPr>
          <a:xfrm>
            <a:off x="603803" y="273844"/>
            <a:ext cx="7911548"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2"/>
              </a:buClr>
              <a:buSzPts val="2300"/>
              <a:buFont typeface="Arial"/>
              <a:buNone/>
              <a:defRPr b="1" i="0" sz="2300" u="none" cap="none" strike="noStrike">
                <a:solidFill>
                  <a:schemeClr val="dk2"/>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436" name="Google Shape;436;p27"/>
          <p:cNvSpPr txBox="1"/>
          <p:nvPr>
            <p:ph idx="11" type="ftr"/>
          </p:nvPr>
        </p:nvSpPr>
        <p:spPr>
          <a:xfrm>
            <a:off x="603803" y="4687747"/>
            <a:ext cx="3086100" cy="216437"/>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600" u="none" cap="none" strike="noStrike">
                <a:solidFill>
                  <a:schemeClr val="accent3"/>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437" name="Google Shape;437;p27"/>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FA3"/>
                </a:solidFill>
                <a:latin typeface="Arial"/>
                <a:ea typeface="Arial"/>
                <a:cs typeface="Arial"/>
                <a:sym typeface="Arial"/>
              </a:defRPr>
            </a:lvl1pPr>
            <a:lvl2pPr indent="0" lvl="1" marL="0" marR="0" rtl="0" algn="r">
              <a:spcBef>
                <a:spcPts val="0"/>
              </a:spcBef>
              <a:buNone/>
              <a:defRPr b="0" i="0" sz="900" u="none" cap="none" strike="noStrike">
                <a:solidFill>
                  <a:srgbClr val="888FA3"/>
                </a:solidFill>
                <a:latin typeface="Arial"/>
                <a:ea typeface="Arial"/>
                <a:cs typeface="Arial"/>
                <a:sym typeface="Arial"/>
              </a:defRPr>
            </a:lvl2pPr>
            <a:lvl3pPr indent="0" lvl="2" marL="0" marR="0" rtl="0" algn="r">
              <a:spcBef>
                <a:spcPts val="0"/>
              </a:spcBef>
              <a:buNone/>
              <a:defRPr b="0" i="0" sz="900" u="none" cap="none" strike="noStrike">
                <a:solidFill>
                  <a:srgbClr val="888FA3"/>
                </a:solidFill>
                <a:latin typeface="Arial"/>
                <a:ea typeface="Arial"/>
                <a:cs typeface="Arial"/>
                <a:sym typeface="Arial"/>
              </a:defRPr>
            </a:lvl3pPr>
            <a:lvl4pPr indent="0" lvl="3" marL="0" marR="0" rtl="0" algn="r">
              <a:spcBef>
                <a:spcPts val="0"/>
              </a:spcBef>
              <a:buNone/>
              <a:defRPr b="0" i="0" sz="900" u="none" cap="none" strike="noStrike">
                <a:solidFill>
                  <a:srgbClr val="888FA3"/>
                </a:solidFill>
                <a:latin typeface="Arial"/>
                <a:ea typeface="Arial"/>
                <a:cs typeface="Arial"/>
                <a:sym typeface="Arial"/>
              </a:defRPr>
            </a:lvl4pPr>
            <a:lvl5pPr indent="0" lvl="4" marL="0" marR="0" rtl="0" algn="r">
              <a:spcBef>
                <a:spcPts val="0"/>
              </a:spcBef>
              <a:buNone/>
              <a:defRPr b="0" i="0" sz="900" u="none" cap="none" strike="noStrike">
                <a:solidFill>
                  <a:srgbClr val="888FA3"/>
                </a:solidFill>
                <a:latin typeface="Arial"/>
                <a:ea typeface="Arial"/>
                <a:cs typeface="Arial"/>
                <a:sym typeface="Arial"/>
              </a:defRPr>
            </a:lvl5pPr>
            <a:lvl6pPr indent="0" lvl="5" marL="0" marR="0" rtl="0" algn="r">
              <a:spcBef>
                <a:spcPts val="0"/>
              </a:spcBef>
              <a:buNone/>
              <a:defRPr b="0" i="0" sz="900" u="none" cap="none" strike="noStrike">
                <a:solidFill>
                  <a:srgbClr val="888FA3"/>
                </a:solidFill>
                <a:latin typeface="Arial"/>
                <a:ea typeface="Arial"/>
                <a:cs typeface="Arial"/>
                <a:sym typeface="Arial"/>
              </a:defRPr>
            </a:lvl6pPr>
            <a:lvl7pPr indent="0" lvl="6" marL="0" marR="0" rtl="0" algn="r">
              <a:spcBef>
                <a:spcPts val="0"/>
              </a:spcBef>
              <a:buNone/>
              <a:defRPr b="0" i="0" sz="900" u="none" cap="none" strike="noStrike">
                <a:solidFill>
                  <a:srgbClr val="888FA3"/>
                </a:solidFill>
                <a:latin typeface="Arial"/>
                <a:ea typeface="Arial"/>
                <a:cs typeface="Arial"/>
                <a:sym typeface="Arial"/>
              </a:defRPr>
            </a:lvl7pPr>
            <a:lvl8pPr indent="0" lvl="7" marL="0" marR="0" rtl="0" algn="r">
              <a:spcBef>
                <a:spcPts val="0"/>
              </a:spcBef>
              <a:buNone/>
              <a:defRPr b="0" i="0" sz="900" u="none" cap="none" strike="noStrike">
                <a:solidFill>
                  <a:srgbClr val="888FA3"/>
                </a:solidFill>
                <a:latin typeface="Arial"/>
                <a:ea typeface="Arial"/>
                <a:cs typeface="Arial"/>
                <a:sym typeface="Arial"/>
              </a:defRPr>
            </a:lvl8pPr>
            <a:lvl9pPr indent="0" lvl="8" marL="0" marR="0" rtl="0" algn="r">
              <a:spcBef>
                <a:spcPts val="0"/>
              </a:spcBef>
              <a:buNone/>
              <a:defRPr b="0" i="0" sz="900" u="none" cap="none" strike="noStrike">
                <a:solidFill>
                  <a:srgbClr val="888FA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438" name="Google Shape;438;p27"/>
          <p:cNvPicPr preferRelativeResize="0"/>
          <p:nvPr/>
        </p:nvPicPr>
        <p:blipFill rotWithShape="1">
          <a:blip r:embed="rId1">
            <a:alphaModFix/>
          </a:blip>
          <a:srcRect b="0" l="0" r="0" t="0"/>
          <a:stretch/>
        </p:blipFill>
        <p:spPr>
          <a:xfrm>
            <a:off x="8866865" y="0"/>
            <a:ext cx="277135" cy="277135"/>
          </a:xfrm>
          <a:prstGeom prst="rect">
            <a:avLst/>
          </a:prstGeom>
          <a:noFill/>
          <a:ln>
            <a:noFill/>
          </a:ln>
        </p:spPr>
      </p:pic>
      <p:pic>
        <p:nvPicPr>
          <p:cNvPr id="439" name="Google Shape;439;p27"/>
          <p:cNvPicPr preferRelativeResize="0"/>
          <p:nvPr/>
        </p:nvPicPr>
        <p:blipFill rotWithShape="1">
          <a:blip r:embed="rId2">
            <a:alphaModFix/>
          </a:blip>
          <a:srcRect b="0" l="0" r="0" t="0"/>
          <a:stretch/>
        </p:blipFill>
        <p:spPr>
          <a:xfrm>
            <a:off x="241300" y="4646277"/>
            <a:ext cx="209550" cy="266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1" r:id="rId3"/>
    <p:sldLayoutId id="2147483672" r:id="rId4"/>
    <p:sldLayoutId id="2147483673" r:id="rId5"/>
    <p:sldLayoutId id="214748367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2"/>
          <p:cNvSpPr txBox="1"/>
          <p:nvPr>
            <p:ph type="ctrTitle"/>
          </p:nvPr>
        </p:nvSpPr>
        <p:spPr>
          <a:xfrm>
            <a:off x="368223" y="4613150"/>
            <a:ext cx="8926800" cy="7617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300"/>
              <a:buFont typeface="Arial"/>
              <a:buNone/>
            </a:pPr>
            <a:r>
              <a:rPr lang="en" sz="1800"/>
              <a:t>Towards a Comprehensive Zero Trust Model: </a:t>
            </a:r>
            <a:endParaRPr sz="1800"/>
          </a:p>
          <a:p>
            <a:pPr indent="0" lvl="0" marL="0" rtl="0" algn="l">
              <a:lnSpc>
                <a:spcPct val="90000"/>
              </a:lnSpc>
              <a:spcBef>
                <a:spcPts val="0"/>
              </a:spcBef>
              <a:spcAft>
                <a:spcPts val="0"/>
              </a:spcAft>
              <a:buClr>
                <a:schemeClr val="lt1"/>
              </a:buClr>
              <a:buSzPts val="2300"/>
              <a:buFont typeface="Arial"/>
              <a:buNone/>
            </a:pPr>
            <a:r>
              <a:rPr lang="en" sz="1800"/>
              <a:t>Focusing on Access Management and User Authentication for CIBC</a:t>
            </a:r>
            <a:endParaRPr sz="1800"/>
          </a:p>
          <a:p>
            <a:pPr indent="0" lvl="0" marL="0" rtl="0" algn="l">
              <a:lnSpc>
                <a:spcPct val="90000"/>
              </a:lnSpc>
              <a:spcBef>
                <a:spcPts val="0"/>
              </a:spcBef>
              <a:spcAft>
                <a:spcPts val="0"/>
              </a:spcAft>
              <a:buClr>
                <a:schemeClr val="lt1"/>
              </a:buClr>
              <a:buSzPts val="2300"/>
              <a:buFont typeface="Arial"/>
              <a:buNone/>
            </a:pPr>
            <a:r>
              <a:t/>
            </a:r>
            <a:endParaRPr sz="1800"/>
          </a:p>
          <a:p>
            <a:pPr indent="0" lvl="0" marL="0" rtl="0" algn="l">
              <a:lnSpc>
                <a:spcPct val="90000"/>
              </a:lnSpc>
              <a:spcBef>
                <a:spcPts val="0"/>
              </a:spcBef>
              <a:spcAft>
                <a:spcPts val="0"/>
              </a:spcAft>
              <a:buClr>
                <a:schemeClr val="lt1"/>
              </a:buClr>
              <a:buSzPts val="2300"/>
              <a:buFont typeface="Arial"/>
              <a:buNone/>
            </a:pPr>
            <a:r>
              <a:t/>
            </a:r>
            <a:endParaRPr b="0" sz="1800"/>
          </a:p>
          <a:p>
            <a:pPr indent="0" lvl="0" marL="0" rtl="0" algn="l">
              <a:lnSpc>
                <a:spcPct val="90000"/>
              </a:lnSpc>
              <a:spcBef>
                <a:spcPts val="0"/>
              </a:spcBef>
              <a:spcAft>
                <a:spcPts val="0"/>
              </a:spcAft>
              <a:buClr>
                <a:schemeClr val="lt1"/>
              </a:buClr>
              <a:buSzPts val="2300"/>
              <a:buFont typeface="Arial"/>
              <a:buNone/>
            </a:pPr>
            <a:r>
              <a:rPr lang="en"/>
              <a:t>Sept. 11, 2023</a:t>
            </a:r>
            <a:endParaRPr/>
          </a:p>
          <a:p>
            <a:pPr indent="0" lvl="0" marL="0" rtl="0" algn="l">
              <a:lnSpc>
                <a:spcPct val="90000"/>
              </a:lnSpc>
              <a:spcBef>
                <a:spcPts val="0"/>
              </a:spcBef>
              <a:spcAft>
                <a:spcPts val="0"/>
              </a:spcAft>
              <a:buClr>
                <a:schemeClr val="lt1"/>
              </a:buClr>
              <a:buSzPts val="2300"/>
              <a:buFont typeface="Arial"/>
              <a:buNone/>
            </a:pPr>
            <a:r>
              <a:rPr lang="en"/>
              <a:t> </a:t>
            </a:r>
            <a:endParaRPr/>
          </a:p>
          <a:p>
            <a:pPr indent="0" lvl="0" marL="0" rtl="0" algn="l">
              <a:lnSpc>
                <a:spcPct val="90000"/>
              </a:lnSpc>
              <a:spcBef>
                <a:spcPts val="0"/>
              </a:spcBef>
              <a:spcAft>
                <a:spcPts val="0"/>
              </a:spcAft>
              <a:buClr>
                <a:schemeClr val="lt1"/>
              </a:buClr>
              <a:buSzPts val="2300"/>
              <a:buFont typeface="Arial"/>
              <a:buNone/>
            </a:pPr>
            <a:r>
              <a:t/>
            </a:r>
            <a:endParaRPr/>
          </a:p>
          <a:p>
            <a:pPr indent="0" lvl="0" marL="0" rtl="0" algn="l">
              <a:lnSpc>
                <a:spcPct val="90000"/>
              </a:lnSpc>
              <a:spcBef>
                <a:spcPts val="0"/>
              </a:spcBef>
              <a:spcAft>
                <a:spcPts val="0"/>
              </a:spcAft>
              <a:buClr>
                <a:schemeClr val="lt1"/>
              </a:buClr>
              <a:buSzPts val="2300"/>
              <a:buFont typeface="Arial"/>
              <a:buNone/>
            </a:pPr>
            <a:r>
              <a:t/>
            </a:r>
            <a:endParaRPr/>
          </a:p>
          <a:p>
            <a:pPr indent="0" lvl="0" marL="0" rtl="0" algn="l">
              <a:lnSpc>
                <a:spcPct val="90000"/>
              </a:lnSpc>
              <a:spcBef>
                <a:spcPts val="0"/>
              </a:spcBef>
              <a:spcAft>
                <a:spcPts val="0"/>
              </a:spcAft>
              <a:buClr>
                <a:schemeClr val="lt1"/>
              </a:buClr>
              <a:buSzPts val="2300"/>
              <a:buFont typeface="Arial"/>
              <a:buNone/>
            </a:pPr>
            <a:r>
              <a:t/>
            </a:r>
            <a:endParaRPr/>
          </a:p>
        </p:txBody>
      </p:sp>
      <p:pic>
        <p:nvPicPr>
          <p:cNvPr id="478" name="Google Shape;478;p32"/>
          <p:cNvPicPr preferRelativeResize="0"/>
          <p:nvPr/>
        </p:nvPicPr>
        <p:blipFill>
          <a:blip r:embed="rId3">
            <a:alphaModFix/>
          </a:blip>
          <a:stretch>
            <a:fillRect/>
          </a:stretch>
        </p:blipFill>
        <p:spPr>
          <a:xfrm>
            <a:off x="-350525" y="1331600"/>
            <a:ext cx="2021600" cy="954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1"/>
          <p:cNvSpPr txBox="1"/>
          <p:nvPr>
            <p:ph type="title"/>
          </p:nvPr>
        </p:nvSpPr>
        <p:spPr>
          <a:xfrm>
            <a:off x="598883" y="-6"/>
            <a:ext cx="79164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300"/>
              <a:buFont typeface="Arial"/>
              <a:buNone/>
            </a:pPr>
            <a:r>
              <a:rPr lang="en">
                <a:solidFill>
                  <a:schemeClr val="dk1"/>
                </a:solidFill>
              </a:rPr>
              <a:t>ABAC</a:t>
            </a:r>
            <a:endParaRPr>
              <a:solidFill>
                <a:schemeClr val="dk1"/>
              </a:solidFill>
            </a:endParaRPr>
          </a:p>
        </p:txBody>
      </p:sp>
      <p:sp>
        <p:nvSpPr>
          <p:cNvPr id="585" name="Google Shape;585;p41"/>
          <p:cNvSpPr txBox="1"/>
          <p:nvPr>
            <p:ph idx="4" type="body"/>
          </p:nvPr>
        </p:nvSpPr>
        <p:spPr>
          <a:xfrm>
            <a:off x="598885" y="771950"/>
            <a:ext cx="7916400" cy="321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800">
                <a:solidFill>
                  <a:schemeClr val="accent1"/>
                </a:solidFill>
              </a:rPr>
              <a:t>Current Attributes</a:t>
            </a:r>
            <a:endParaRPr sz="1800">
              <a:solidFill>
                <a:schemeClr val="accent1"/>
              </a:solidFill>
            </a:endParaRPr>
          </a:p>
        </p:txBody>
      </p:sp>
      <p:sp>
        <p:nvSpPr>
          <p:cNvPr id="586" name="Google Shape;586;p41"/>
          <p:cNvSpPr txBox="1"/>
          <p:nvPr>
            <p:ph idx="1" type="body"/>
          </p:nvPr>
        </p:nvSpPr>
        <p:spPr>
          <a:xfrm>
            <a:off x="4487350" y="994200"/>
            <a:ext cx="4572000" cy="23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solidFill>
                  <a:schemeClr val="accent2"/>
                </a:solidFill>
              </a:rPr>
              <a:t>Dynamic:</a:t>
            </a:r>
            <a:r>
              <a:rPr lang="en"/>
              <a:t> </a:t>
            </a:r>
            <a:endParaRPr/>
          </a:p>
          <a:p>
            <a:pPr indent="0" lvl="0" marL="0" rtl="0" algn="l">
              <a:spcBef>
                <a:spcPts val="800"/>
              </a:spcBef>
              <a:spcAft>
                <a:spcPts val="0"/>
              </a:spcAft>
              <a:buNone/>
            </a:pPr>
            <a:r>
              <a:rPr b="1" lang="en"/>
              <a:t>INSTALLED_APPS_SAFE: </a:t>
            </a:r>
            <a:r>
              <a:rPr lang="en"/>
              <a:t>Are there any programs that can be considered unsafe on the device being used? (e.g. Tiktok, spyware)</a:t>
            </a:r>
            <a:endParaRPr/>
          </a:p>
          <a:p>
            <a:pPr indent="0" lvl="0" marL="0" rtl="0" algn="l">
              <a:spcBef>
                <a:spcPts val="800"/>
              </a:spcBef>
              <a:spcAft>
                <a:spcPts val="0"/>
              </a:spcAft>
              <a:buNone/>
            </a:pPr>
            <a:r>
              <a:rPr b="1" lang="en"/>
              <a:t> AT_PRIMARY_BRANCH:</a:t>
            </a:r>
            <a:r>
              <a:rPr lang="en"/>
              <a:t> Is the access request coming from the employees primary branch?</a:t>
            </a:r>
            <a:endParaRPr/>
          </a:p>
          <a:p>
            <a:pPr indent="0" lvl="0" marL="0" rtl="0" algn="l">
              <a:spcBef>
                <a:spcPts val="800"/>
              </a:spcBef>
              <a:spcAft>
                <a:spcPts val="0"/>
              </a:spcAft>
              <a:buNone/>
            </a:pPr>
            <a:r>
              <a:rPr b="1" lang="en"/>
              <a:t>LOCATION_TRUSTED: </a:t>
            </a:r>
            <a:r>
              <a:rPr lang="en"/>
              <a:t>If the employee is at their branch, are they in a “trusted” room? </a:t>
            </a:r>
            <a:endParaRPr/>
          </a:p>
          <a:p>
            <a:pPr indent="0" lvl="0" marL="0" rtl="0" algn="l">
              <a:spcBef>
                <a:spcPts val="800"/>
              </a:spcBef>
              <a:spcAft>
                <a:spcPts val="0"/>
              </a:spcAft>
              <a:buNone/>
            </a:pPr>
            <a:r>
              <a:rPr b="1" lang="en"/>
              <a:t>DEVICE_REGISTERED:  </a:t>
            </a:r>
            <a:r>
              <a:rPr lang="en"/>
              <a:t>Is the device being used registered?</a:t>
            </a:r>
            <a:endParaRPr/>
          </a:p>
          <a:p>
            <a:pPr indent="0" lvl="0" marL="0" rtl="0" algn="l">
              <a:spcBef>
                <a:spcPts val="800"/>
              </a:spcBef>
              <a:spcAft>
                <a:spcPts val="0"/>
              </a:spcAft>
              <a:buNone/>
            </a:pPr>
            <a:r>
              <a:rPr b="1" lang="en"/>
              <a:t>WORK_HOURS: </a:t>
            </a:r>
            <a:r>
              <a:rPr lang="en"/>
              <a:t>Is access request being made during work hours?</a:t>
            </a:r>
            <a:endParaRPr/>
          </a:p>
          <a:p>
            <a:pPr indent="0" lvl="0" marL="0" rtl="0" algn="l">
              <a:spcBef>
                <a:spcPts val="800"/>
              </a:spcBef>
              <a:spcAft>
                <a:spcPts val="0"/>
              </a:spcAft>
              <a:buNone/>
            </a:pPr>
            <a:r>
              <a:rPr b="1" lang="en"/>
              <a:t>EMPLOYEE_CURRENT_CLEARANCE: </a:t>
            </a:r>
            <a:r>
              <a:rPr lang="en"/>
              <a:t>Dynamic clearance level based on contextual trust score (T</a:t>
            </a:r>
            <a:r>
              <a:rPr baseline="-25000" lang="en"/>
              <a:t>C</a:t>
            </a:r>
            <a:r>
              <a:rPr lang="en"/>
              <a:t>)</a:t>
            </a:r>
            <a:endParaRPr/>
          </a:p>
          <a:p>
            <a:pPr indent="0" lvl="0" marL="0" rtl="0" algn="l">
              <a:spcBef>
                <a:spcPts val="800"/>
              </a:spcBef>
              <a:spcAft>
                <a:spcPts val="0"/>
              </a:spcAft>
              <a:buNone/>
            </a:pPr>
            <a:r>
              <a:rPr b="1" lang="en"/>
              <a:t>SUFFICIENT_CLEARANCE: </a:t>
            </a:r>
            <a:r>
              <a:rPr lang="en"/>
              <a:t>If the</a:t>
            </a:r>
            <a:r>
              <a:rPr lang="en"/>
              <a:t> employee is at their primary branch and there are other employees in the room, do they have equal or higher initial security clearance?</a:t>
            </a:r>
            <a:endParaRPr/>
          </a:p>
          <a:p>
            <a:pPr indent="0" lvl="0" marL="0" rtl="0" algn="l">
              <a:spcBef>
                <a:spcPts val="800"/>
              </a:spcBef>
              <a:spcAft>
                <a:spcPts val="0"/>
              </a:spcAft>
              <a:buNone/>
            </a:pPr>
            <a:r>
              <a:rPr b="1" lang="en"/>
              <a:t>DEVICE_REDFLAGS: </a:t>
            </a:r>
            <a:r>
              <a:rPr lang="en"/>
              <a:t>Is the device's location mocked? Is the device an emulator? Is the device's brand unsafe? Is the device's PIN or fingerprint not set?</a:t>
            </a:r>
            <a:endParaRPr/>
          </a:p>
          <a:p>
            <a:pPr indent="0" lvl="0" marL="0" rtl="0" algn="l">
              <a:spcBef>
                <a:spcPts val="800"/>
              </a:spcBef>
              <a:spcAft>
                <a:spcPts val="0"/>
              </a:spcAft>
              <a:buNone/>
            </a:pPr>
            <a:r>
              <a:t/>
            </a:r>
            <a:endParaRPr b="1"/>
          </a:p>
          <a:p>
            <a:pPr indent="0" lvl="0" marL="0" rtl="0" algn="l">
              <a:spcBef>
                <a:spcPts val="800"/>
              </a:spcBef>
              <a:spcAft>
                <a:spcPts val="0"/>
              </a:spcAft>
              <a:buNone/>
            </a:pPr>
            <a:r>
              <a:t/>
            </a:r>
            <a:endParaRPr/>
          </a:p>
        </p:txBody>
      </p:sp>
      <p:sp>
        <p:nvSpPr>
          <p:cNvPr id="587" name="Google Shape;587;p41"/>
          <p:cNvSpPr txBox="1"/>
          <p:nvPr/>
        </p:nvSpPr>
        <p:spPr>
          <a:xfrm>
            <a:off x="190500" y="1093550"/>
            <a:ext cx="3693600" cy="3191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b="1" lang="en" sz="1200">
                <a:solidFill>
                  <a:schemeClr val="accent1"/>
                </a:solidFill>
              </a:rPr>
              <a:t>Static:</a:t>
            </a:r>
            <a:r>
              <a:rPr b="1" lang="en" sz="1200">
                <a:solidFill>
                  <a:srgbClr val="171616"/>
                </a:solidFill>
              </a:rPr>
              <a:t> </a:t>
            </a:r>
            <a:endParaRPr b="1" sz="1200">
              <a:solidFill>
                <a:srgbClr val="171616"/>
              </a:solidFill>
            </a:endParaRPr>
          </a:p>
          <a:p>
            <a:pPr indent="0" lvl="0" marL="0" rtl="0" algn="l">
              <a:lnSpc>
                <a:spcPct val="90000"/>
              </a:lnSpc>
              <a:spcBef>
                <a:spcPts val="800"/>
              </a:spcBef>
              <a:spcAft>
                <a:spcPts val="0"/>
              </a:spcAft>
              <a:buNone/>
            </a:pPr>
            <a:r>
              <a:rPr b="1" lang="en" sz="1200">
                <a:solidFill>
                  <a:srgbClr val="171616"/>
                </a:solidFill>
              </a:rPr>
              <a:t>EMPLOYEE_DEPARTMENT</a:t>
            </a:r>
            <a:endParaRPr b="1" sz="1200">
              <a:solidFill>
                <a:srgbClr val="171616"/>
              </a:solidFill>
            </a:endParaRPr>
          </a:p>
          <a:p>
            <a:pPr indent="0" lvl="0" marL="0" rtl="0" algn="l">
              <a:lnSpc>
                <a:spcPct val="90000"/>
              </a:lnSpc>
              <a:spcBef>
                <a:spcPts val="800"/>
              </a:spcBef>
              <a:spcAft>
                <a:spcPts val="0"/>
              </a:spcAft>
              <a:buNone/>
            </a:pPr>
            <a:r>
              <a:rPr b="1" lang="en" sz="1200">
                <a:solidFill>
                  <a:srgbClr val="171616"/>
                </a:solidFill>
              </a:rPr>
              <a:t>EMPLOYEE_INIT_CLEARANCE:  </a:t>
            </a:r>
            <a:r>
              <a:rPr lang="en" sz="1200">
                <a:solidFill>
                  <a:srgbClr val="171616"/>
                </a:solidFill>
              </a:rPr>
              <a:t>Similar to the Bell-LaPadula model, initial security clearance levels such as "Top Secret," "Secret," "Confidential," "Restricted," and "Unclassified" can be associated with employees based on their roles, responsibilities, project involvement, and even the sensitivity of the data they will be handling.</a:t>
            </a:r>
            <a:endParaRPr sz="1200">
              <a:solidFill>
                <a:srgbClr val="171616"/>
              </a:solidFill>
            </a:endParaRPr>
          </a:p>
          <a:p>
            <a:pPr indent="0" lvl="0" marL="0" rtl="0" algn="l">
              <a:lnSpc>
                <a:spcPct val="90000"/>
              </a:lnSpc>
              <a:spcBef>
                <a:spcPts val="800"/>
              </a:spcBef>
              <a:spcAft>
                <a:spcPts val="0"/>
              </a:spcAft>
              <a:buNone/>
            </a:pPr>
            <a:r>
              <a:rPr b="1" lang="en" sz="1200">
                <a:solidFill>
                  <a:srgbClr val="171616"/>
                </a:solidFill>
              </a:rPr>
              <a:t>RESOURCE_DEPARTMENT</a:t>
            </a:r>
            <a:endParaRPr b="1" sz="1200">
              <a:solidFill>
                <a:srgbClr val="171616"/>
              </a:solidFill>
            </a:endParaRPr>
          </a:p>
          <a:p>
            <a:pPr indent="0" lvl="0" marL="0" rtl="0" algn="l">
              <a:lnSpc>
                <a:spcPct val="90000"/>
              </a:lnSpc>
              <a:spcBef>
                <a:spcPts val="800"/>
              </a:spcBef>
              <a:spcAft>
                <a:spcPts val="0"/>
              </a:spcAft>
              <a:buNone/>
            </a:pPr>
            <a:r>
              <a:rPr b="1" lang="en" sz="1200">
                <a:solidFill>
                  <a:srgbClr val="171616"/>
                </a:solidFill>
              </a:rPr>
              <a:t>Resource Security Levels: </a:t>
            </a:r>
            <a:r>
              <a:rPr lang="en" sz="1200">
                <a:solidFill>
                  <a:srgbClr val="171616"/>
                </a:solidFill>
              </a:rPr>
              <a:t>These can be compared to the security levels associated with assets in the Bell-LaPadula model, ranging from "Top Secret" to "Unclassified".</a:t>
            </a:r>
            <a:endParaRPr sz="1200">
              <a:solidFill>
                <a:srgbClr val="171616"/>
              </a:solidFill>
            </a:endParaRPr>
          </a:p>
          <a:p>
            <a:pPr indent="0" lvl="0" marL="0" rtl="0" algn="l">
              <a:lnSpc>
                <a:spcPct val="90000"/>
              </a:lnSpc>
              <a:spcBef>
                <a:spcPts val="800"/>
              </a:spcBef>
              <a:spcAft>
                <a:spcPts val="0"/>
              </a:spcAft>
              <a:buNone/>
            </a:pPr>
            <a:r>
              <a:t/>
            </a:r>
            <a:endParaRPr b="1" sz="1200">
              <a:solidFill>
                <a:srgbClr val="171616"/>
              </a:solidFill>
            </a:endParaRPr>
          </a:p>
        </p:txBody>
      </p:sp>
      <p:pic>
        <p:nvPicPr>
          <p:cNvPr id="588" name="Google Shape;588;p41"/>
          <p:cNvPicPr preferRelativeResize="0"/>
          <p:nvPr/>
        </p:nvPicPr>
        <p:blipFill>
          <a:blip r:embed="rId3">
            <a:alphaModFix/>
          </a:blip>
          <a:stretch>
            <a:fillRect/>
          </a:stretch>
        </p:blipFill>
        <p:spPr>
          <a:xfrm>
            <a:off x="2603475" y="360225"/>
            <a:ext cx="994200" cy="994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2"/>
          <p:cNvSpPr txBox="1"/>
          <p:nvPr>
            <p:ph type="title"/>
          </p:nvPr>
        </p:nvSpPr>
        <p:spPr>
          <a:xfrm>
            <a:off x="613808" y="-6"/>
            <a:ext cx="79164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300"/>
              <a:buFont typeface="Arial"/>
              <a:buNone/>
            </a:pPr>
            <a:r>
              <a:rPr lang="en">
                <a:solidFill>
                  <a:schemeClr val="dk1"/>
                </a:solidFill>
              </a:rPr>
              <a:t>ABAC</a:t>
            </a:r>
            <a:endParaRPr>
              <a:solidFill>
                <a:schemeClr val="dk1"/>
              </a:solidFill>
            </a:endParaRPr>
          </a:p>
        </p:txBody>
      </p:sp>
      <p:sp>
        <p:nvSpPr>
          <p:cNvPr id="594" name="Google Shape;594;p42"/>
          <p:cNvSpPr txBox="1"/>
          <p:nvPr>
            <p:ph idx="4" type="body"/>
          </p:nvPr>
        </p:nvSpPr>
        <p:spPr>
          <a:xfrm>
            <a:off x="461310" y="729625"/>
            <a:ext cx="7916400" cy="321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800">
                <a:solidFill>
                  <a:schemeClr val="accent1"/>
                </a:solidFill>
              </a:rPr>
              <a:t>Potential Challenges</a:t>
            </a:r>
            <a:endParaRPr sz="1800">
              <a:solidFill>
                <a:schemeClr val="accent1"/>
              </a:solidFill>
            </a:endParaRPr>
          </a:p>
        </p:txBody>
      </p:sp>
      <p:sp>
        <p:nvSpPr>
          <p:cNvPr id="595" name="Google Shape;595;p42"/>
          <p:cNvSpPr txBox="1"/>
          <p:nvPr>
            <p:ph idx="1" type="body"/>
          </p:nvPr>
        </p:nvSpPr>
        <p:spPr>
          <a:xfrm>
            <a:off x="355450" y="1178225"/>
            <a:ext cx="3941400" cy="2310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solidFill>
                  <a:schemeClr val="accent2"/>
                </a:solidFill>
              </a:rPr>
              <a:t>Complexity, Resource Intensity, and System Choice</a:t>
            </a:r>
            <a:endParaRPr b="1">
              <a:solidFill>
                <a:schemeClr val="accent2"/>
              </a:solidFill>
            </a:endParaRPr>
          </a:p>
          <a:p>
            <a:pPr indent="0" lvl="0" marL="457200" rtl="0" algn="l">
              <a:spcBef>
                <a:spcPts val="800"/>
              </a:spcBef>
              <a:spcAft>
                <a:spcPts val="0"/>
              </a:spcAft>
              <a:buNone/>
            </a:pPr>
            <a:r>
              <a:rPr b="1" lang="en">
                <a:solidFill>
                  <a:schemeClr val="accent2"/>
                </a:solidFill>
              </a:rPr>
              <a:t>Challenge: </a:t>
            </a:r>
            <a:r>
              <a:rPr lang="en"/>
              <a:t>The ABAC system adds complexity and requires computational resources. Additionally, choosing the right ABAC system is crucial.</a:t>
            </a:r>
            <a:endParaRPr/>
          </a:p>
          <a:p>
            <a:pPr indent="0" lvl="0" marL="457200" rtl="0" algn="l">
              <a:spcBef>
                <a:spcPts val="800"/>
              </a:spcBef>
              <a:spcAft>
                <a:spcPts val="0"/>
              </a:spcAft>
              <a:buNone/>
            </a:pPr>
            <a:r>
              <a:rPr b="1" lang="en">
                <a:solidFill>
                  <a:schemeClr val="accent2"/>
                </a:solidFill>
              </a:rPr>
              <a:t>Solution: </a:t>
            </a:r>
            <a:r>
              <a:rPr lang="en"/>
              <a:t>Invest in training, use user-friendly tools, and optimize architecture. Consider cloud solutions for resource distribution. Evaluate options like developing from scratch, using open-source tools like AuthzForce, or commercial solutions like Axiomatics.</a:t>
            </a:r>
            <a:endParaRPr/>
          </a:p>
          <a:p>
            <a:pPr indent="0" lvl="0" marL="0" rtl="0" algn="l">
              <a:spcBef>
                <a:spcPts val="800"/>
              </a:spcBef>
              <a:spcAft>
                <a:spcPts val="0"/>
              </a:spcAft>
              <a:buNone/>
            </a:pPr>
            <a:r>
              <a:rPr b="1" lang="en">
                <a:solidFill>
                  <a:schemeClr val="accent1"/>
                </a:solidFill>
              </a:rPr>
              <a:t>Policy Reevaluation</a:t>
            </a:r>
            <a:endParaRPr b="1">
              <a:solidFill>
                <a:schemeClr val="accent1"/>
              </a:solidFill>
            </a:endParaRPr>
          </a:p>
          <a:p>
            <a:pPr indent="0" lvl="0" marL="457200" rtl="0" algn="l">
              <a:spcBef>
                <a:spcPts val="800"/>
              </a:spcBef>
              <a:spcAft>
                <a:spcPts val="0"/>
              </a:spcAft>
              <a:buNone/>
            </a:pPr>
            <a:r>
              <a:rPr b="1" lang="en">
                <a:solidFill>
                  <a:schemeClr val="accent1"/>
                </a:solidFill>
              </a:rPr>
              <a:t>Challenge:</a:t>
            </a:r>
            <a:r>
              <a:rPr b="1" lang="en">
                <a:solidFill>
                  <a:schemeClr val="accent2"/>
                </a:solidFill>
              </a:rPr>
              <a:t> </a:t>
            </a:r>
            <a:r>
              <a:rPr lang="en"/>
              <a:t>Existing natural language authorization policies may not fully align with the new ABAC and Zero Trust requirements.</a:t>
            </a:r>
            <a:endParaRPr/>
          </a:p>
          <a:p>
            <a:pPr indent="0" lvl="0" marL="457200" rtl="0" algn="l">
              <a:spcBef>
                <a:spcPts val="800"/>
              </a:spcBef>
              <a:spcAft>
                <a:spcPts val="0"/>
              </a:spcAft>
              <a:buNone/>
            </a:pPr>
            <a:r>
              <a:rPr b="1" lang="en">
                <a:solidFill>
                  <a:schemeClr val="accent1"/>
                </a:solidFill>
              </a:rPr>
              <a:t>Solution:</a:t>
            </a:r>
            <a:r>
              <a:rPr lang="en"/>
              <a:t> Conduct a comprehensive review of current policies, adding Zero Trust factors where necessary (e.g. prohibiting access when blacklisted apps are detected on an employee's phone).</a:t>
            </a:r>
            <a:endParaRPr/>
          </a:p>
          <a:p>
            <a:pPr indent="0" lvl="0" marL="457200" rtl="0" algn="l">
              <a:spcBef>
                <a:spcPts val="800"/>
              </a:spcBef>
              <a:spcAft>
                <a:spcPts val="0"/>
              </a:spcAft>
              <a:buNone/>
            </a:pPr>
            <a:r>
              <a:t/>
            </a:r>
            <a:endParaRPr b="1">
              <a:solidFill>
                <a:schemeClr val="accent2"/>
              </a:solidFill>
            </a:endParaRPr>
          </a:p>
          <a:p>
            <a:pPr indent="0" lvl="0" marL="457200" rtl="0" algn="l">
              <a:spcBef>
                <a:spcPts val="800"/>
              </a:spcBef>
              <a:spcAft>
                <a:spcPts val="0"/>
              </a:spcAft>
              <a:buNone/>
            </a:pPr>
            <a:r>
              <a:t/>
            </a:r>
            <a:endParaRPr b="1">
              <a:solidFill>
                <a:schemeClr val="accent6"/>
              </a:solidFill>
            </a:endParaRPr>
          </a:p>
          <a:p>
            <a:pPr indent="0" lvl="0" marL="457200" rtl="0" algn="l">
              <a:spcBef>
                <a:spcPts val="800"/>
              </a:spcBef>
              <a:spcAft>
                <a:spcPts val="0"/>
              </a:spcAft>
              <a:buNone/>
            </a:pPr>
            <a:r>
              <a:t/>
            </a:r>
            <a:endParaRPr b="1">
              <a:solidFill>
                <a:schemeClr val="accent6"/>
              </a:solidFill>
            </a:endParaRPr>
          </a:p>
          <a:p>
            <a:pPr indent="0" lvl="0" marL="457200" rtl="0" algn="l">
              <a:spcBef>
                <a:spcPts val="800"/>
              </a:spcBef>
              <a:spcAft>
                <a:spcPts val="0"/>
              </a:spcAft>
              <a:buNone/>
            </a:pPr>
            <a:r>
              <a:t/>
            </a:r>
            <a:endParaRPr b="1"/>
          </a:p>
          <a:p>
            <a:pPr indent="0" lvl="0" marL="457200" rtl="0" algn="l">
              <a:spcBef>
                <a:spcPts val="800"/>
              </a:spcBef>
              <a:spcAft>
                <a:spcPts val="0"/>
              </a:spcAft>
              <a:buNone/>
            </a:pPr>
            <a:r>
              <a:t/>
            </a:r>
            <a:endParaRPr b="1"/>
          </a:p>
        </p:txBody>
      </p:sp>
      <p:sp>
        <p:nvSpPr>
          <p:cNvPr id="596" name="Google Shape;596;p42"/>
          <p:cNvSpPr txBox="1"/>
          <p:nvPr/>
        </p:nvSpPr>
        <p:spPr>
          <a:xfrm>
            <a:off x="4643950" y="1121100"/>
            <a:ext cx="4288500" cy="4022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800"/>
              </a:spcBef>
              <a:spcAft>
                <a:spcPts val="0"/>
              </a:spcAft>
              <a:buNone/>
            </a:pPr>
            <a:r>
              <a:rPr b="1" lang="en" sz="1200">
                <a:solidFill>
                  <a:schemeClr val="accent6"/>
                </a:solidFill>
              </a:rPr>
              <a:t>Attribute Identification and Expansion</a:t>
            </a:r>
            <a:endParaRPr b="1" sz="1200">
              <a:solidFill>
                <a:schemeClr val="accent6"/>
              </a:solidFill>
            </a:endParaRPr>
          </a:p>
          <a:p>
            <a:pPr indent="0" lvl="0" marL="457200" rtl="0" algn="l">
              <a:lnSpc>
                <a:spcPct val="90000"/>
              </a:lnSpc>
              <a:spcBef>
                <a:spcPts val="800"/>
              </a:spcBef>
              <a:spcAft>
                <a:spcPts val="0"/>
              </a:spcAft>
              <a:buNone/>
            </a:pPr>
            <a:r>
              <a:rPr b="1" lang="en" sz="1200">
                <a:solidFill>
                  <a:schemeClr val="accent6"/>
                </a:solidFill>
              </a:rPr>
              <a:t>Challenge: </a:t>
            </a:r>
            <a:r>
              <a:rPr lang="en" sz="1200">
                <a:solidFill>
                  <a:srgbClr val="171616"/>
                </a:solidFill>
              </a:rPr>
              <a:t>The incorporation of new policies and Zero Trust factors requires the identification of new attributes, both standard and dynamic.</a:t>
            </a:r>
            <a:endParaRPr sz="1200">
              <a:solidFill>
                <a:srgbClr val="171616"/>
              </a:solidFill>
            </a:endParaRPr>
          </a:p>
          <a:p>
            <a:pPr indent="0" lvl="0" marL="457200" rtl="0" algn="l">
              <a:lnSpc>
                <a:spcPct val="90000"/>
              </a:lnSpc>
              <a:spcBef>
                <a:spcPts val="800"/>
              </a:spcBef>
              <a:spcAft>
                <a:spcPts val="0"/>
              </a:spcAft>
              <a:buNone/>
            </a:pPr>
            <a:r>
              <a:rPr b="1" lang="en" sz="1200">
                <a:solidFill>
                  <a:schemeClr val="accent6"/>
                </a:solidFill>
              </a:rPr>
              <a:t>Solution: </a:t>
            </a:r>
            <a:r>
              <a:rPr lang="en" sz="1200">
                <a:solidFill>
                  <a:srgbClr val="171616"/>
                </a:solidFill>
              </a:rPr>
              <a:t>Conduct a thorough assessment to identify necessary dynamic attributes, such as real-time location or device health, in addition to standard attributes like security clearances for employees and security levels for resources. Set up these new attributes if they are not already in place.</a:t>
            </a:r>
            <a:endParaRPr b="1" sz="1200">
              <a:solidFill>
                <a:srgbClr val="171616"/>
              </a:solidFill>
            </a:endParaRPr>
          </a:p>
          <a:p>
            <a:pPr indent="0" lvl="0" marL="0" rtl="0" algn="l">
              <a:lnSpc>
                <a:spcPct val="90000"/>
              </a:lnSpc>
              <a:spcBef>
                <a:spcPts val="800"/>
              </a:spcBef>
              <a:spcAft>
                <a:spcPts val="0"/>
              </a:spcAft>
              <a:buNone/>
            </a:pPr>
            <a:r>
              <a:rPr b="1" lang="en" sz="1200">
                <a:solidFill>
                  <a:schemeClr val="accent2"/>
                </a:solidFill>
              </a:rPr>
              <a:t>Digital Policy Conversion and Management</a:t>
            </a:r>
            <a:endParaRPr b="1" sz="1200">
              <a:solidFill>
                <a:schemeClr val="accent2"/>
              </a:solidFill>
            </a:endParaRPr>
          </a:p>
          <a:p>
            <a:pPr indent="0" lvl="0" marL="457200" rtl="0" algn="l">
              <a:lnSpc>
                <a:spcPct val="90000"/>
              </a:lnSpc>
              <a:spcBef>
                <a:spcPts val="800"/>
              </a:spcBef>
              <a:spcAft>
                <a:spcPts val="0"/>
              </a:spcAft>
              <a:buNone/>
            </a:pPr>
            <a:r>
              <a:rPr b="1" lang="en" sz="1200">
                <a:solidFill>
                  <a:schemeClr val="accent2"/>
                </a:solidFill>
              </a:rPr>
              <a:t>Challenge: </a:t>
            </a:r>
            <a:r>
              <a:rPr lang="en" sz="1200">
                <a:solidFill>
                  <a:srgbClr val="171616"/>
                </a:solidFill>
              </a:rPr>
              <a:t>Transitioning from natural language policies to digital policies requires specialized tools like ALFA and ongoing management.</a:t>
            </a:r>
            <a:endParaRPr sz="1200">
              <a:solidFill>
                <a:srgbClr val="171616"/>
              </a:solidFill>
            </a:endParaRPr>
          </a:p>
          <a:p>
            <a:pPr indent="0" lvl="0" marL="457200" rtl="0" algn="l">
              <a:lnSpc>
                <a:spcPct val="90000"/>
              </a:lnSpc>
              <a:spcBef>
                <a:spcPts val="800"/>
              </a:spcBef>
              <a:spcAft>
                <a:spcPts val="0"/>
              </a:spcAft>
              <a:buNone/>
            </a:pPr>
            <a:r>
              <a:rPr b="1" lang="en" sz="1200">
                <a:solidFill>
                  <a:schemeClr val="accent2"/>
                </a:solidFill>
              </a:rPr>
              <a:t>Solution:</a:t>
            </a:r>
            <a:r>
              <a:rPr b="1" lang="en" sz="1200">
                <a:solidFill>
                  <a:schemeClr val="dk1"/>
                </a:solidFill>
              </a:rPr>
              <a:t> </a:t>
            </a:r>
            <a:r>
              <a:rPr lang="en" sz="1200">
                <a:solidFill>
                  <a:srgbClr val="171616"/>
                </a:solidFill>
              </a:rPr>
              <a:t>Utilize policy management tools such as ALFA to convert natural language policies into digital format. Implement a robust policy management system that includes regular audits, version control, and automated updates to ensure ongoing compliance.</a:t>
            </a:r>
            <a:endParaRPr>
              <a:solidFill>
                <a:srgbClr val="171616"/>
              </a:solidFill>
            </a:endParaRPr>
          </a:p>
        </p:txBody>
      </p:sp>
      <p:pic>
        <p:nvPicPr>
          <p:cNvPr id="597" name="Google Shape;597;p42"/>
          <p:cNvPicPr preferRelativeResize="0"/>
          <p:nvPr/>
        </p:nvPicPr>
        <p:blipFill>
          <a:blip r:embed="rId3">
            <a:alphaModFix/>
          </a:blip>
          <a:stretch>
            <a:fillRect/>
          </a:stretch>
        </p:blipFill>
        <p:spPr>
          <a:xfrm>
            <a:off x="2927350" y="613075"/>
            <a:ext cx="438150" cy="438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3"/>
          <p:cNvSpPr txBox="1"/>
          <p:nvPr>
            <p:ph type="title"/>
          </p:nvPr>
        </p:nvSpPr>
        <p:spPr>
          <a:xfrm>
            <a:off x="693254" y="2161761"/>
            <a:ext cx="3846300" cy="1036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300"/>
              <a:buFont typeface="Arial"/>
              <a:buNone/>
            </a:pPr>
            <a:r>
              <a:rPr lang="en" sz="3000"/>
              <a:t>Trust Engine</a:t>
            </a:r>
            <a:r>
              <a:rPr lang="en" sz="3000"/>
              <a:t> </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4"/>
          <p:cNvSpPr txBox="1"/>
          <p:nvPr>
            <p:ph idx="12" type="sldNum"/>
          </p:nvPr>
        </p:nvSpPr>
        <p:spPr>
          <a:xfrm>
            <a:off x="6457950" y="46590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608" name="Google Shape;608;p44"/>
          <p:cNvSpPr txBox="1"/>
          <p:nvPr/>
        </p:nvSpPr>
        <p:spPr>
          <a:xfrm>
            <a:off x="538300" y="469925"/>
            <a:ext cx="3000000" cy="503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2300">
                <a:solidFill>
                  <a:schemeClr val="dk1"/>
                </a:solidFill>
              </a:rPr>
              <a:t>Trust Engine</a:t>
            </a:r>
            <a:endParaRPr/>
          </a:p>
        </p:txBody>
      </p:sp>
      <p:pic>
        <p:nvPicPr>
          <p:cNvPr id="609" name="Google Shape;609;p44"/>
          <p:cNvPicPr preferRelativeResize="0"/>
          <p:nvPr/>
        </p:nvPicPr>
        <p:blipFill>
          <a:blip r:embed="rId3">
            <a:alphaModFix/>
          </a:blip>
          <a:stretch>
            <a:fillRect/>
          </a:stretch>
        </p:blipFill>
        <p:spPr>
          <a:xfrm>
            <a:off x="4554875" y="304800"/>
            <a:ext cx="3960467" cy="4354242"/>
          </a:xfrm>
          <a:prstGeom prst="rect">
            <a:avLst/>
          </a:prstGeom>
          <a:noFill/>
          <a:ln>
            <a:noFill/>
          </a:ln>
        </p:spPr>
      </p:pic>
      <p:sp>
        <p:nvSpPr>
          <p:cNvPr id="610" name="Google Shape;610;p44"/>
          <p:cNvSpPr txBox="1"/>
          <p:nvPr/>
        </p:nvSpPr>
        <p:spPr>
          <a:xfrm>
            <a:off x="437050" y="2279200"/>
            <a:ext cx="6454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T</a:t>
            </a:r>
            <a:r>
              <a:rPr b="1" baseline="-25000" lang="en">
                <a:solidFill>
                  <a:schemeClr val="dk1"/>
                </a:solidFill>
              </a:rPr>
              <a:t>C</a:t>
            </a:r>
            <a:r>
              <a:rPr b="1" lang="en">
                <a:solidFill>
                  <a:schemeClr val="dk1"/>
                </a:solidFill>
              </a:rPr>
              <a:t> :</a:t>
            </a:r>
            <a:r>
              <a:rPr lang="en">
                <a:solidFill>
                  <a:schemeClr val="dk1"/>
                </a:solidFill>
              </a:rPr>
              <a:t> Contextual attributes Score </a:t>
            </a:r>
            <a:r>
              <a:rPr lang="en">
                <a:solidFill>
                  <a:schemeClr val="dk1"/>
                </a:solidFill>
              </a:rPr>
              <a:t>(First Tier)</a:t>
            </a:r>
            <a:endParaRPr>
              <a:solidFill>
                <a:schemeClr val="dk1"/>
              </a:solidFill>
            </a:endParaRPr>
          </a:p>
          <a:p>
            <a:pPr indent="0" lvl="0" marL="0" rtl="0" algn="l">
              <a:spcBef>
                <a:spcPts val="0"/>
              </a:spcBef>
              <a:spcAft>
                <a:spcPts val="0"/>
              </a:spcAft>
              <a:buNone/>
            </a:pPr>
            <a:r>
              <a:rPr b="1" lang="en">
                <a:solidFill>
                  <a:schemeClr val="dk1"/>
                </a:solidFill>
              </a:rPr>
              <a:t>T</a:t>
            </a:r>
            <a:r>
              <a:rPr b="1" baseline="-25000" lang="en">
                <a:solidFill>
                  <a:schemeClr val="dk1"/>
                </a:solidFill>
              </a:rPr>
              <a:t>B</a:t>
            </a:r>
            <a:r>
              <a:rPr b="1" lang="en">
                <a:solidFill>
                  <a:schemeClr val="dk1"/>
                </a:solidFill>
              </a:rPr>
              <a:t> : </a:t>
            </a:r>
            <a:r>
              <a:rPr lang="en">
                <a:solidFill>
                  <a:schemeClr val="dk1"/>
                </a:solidFill>
              </a:rPr>
              <a:t>Contextual User Behavior Score (</a:t>
            </a:r>
            <a:r>
              <a:rPr lang="en">
                <a:solidFill>
                  <a:schemeClr val="dk1"/>
                </a:solidFill>
              </a:rPr>
              <a:t>Second Tier)</a:t>
            </a:r>
            <a:endParaRPr>
              <a:solidFill>
                <a:schemeClr val="dk1"/>
              </a:solidFill>
            </a:endParaRPr>
          </a:p>
          <a:p>
            <a:pPr indent="0" lvl="0" marL="0" rtl="0" algn="l">
              <a:spcBef>
                <a:spcPts val="0"/>
              </a:spcBef>
              <a:spcAft>
                <a:spcPts val="0"/>
              </a:spcAft>
              <a:buNone/>
            </a:pPr>
            <a:r>
              <a:rPr b="1" lang="en">
                <a:solidFill>
                  <a:schemeClr val="dk1"/>
                </a:solidFill>
              </a:rPr>
              <a:t>T</a:t>
            </a:r>
            <a:r>
              <a:rPr b="1" baseline="-25000" lang="en">
                <a:solidFill>
                  <a:schemeClr val="dk1"/>
                </a:solidFill>
              </a:rPr>
              <a:t>t</a:t>
            </a:r>
            <a:r>
              <a:rPr b="1" lang="en">
                <a:solidFill>
                  <a:schemeClr val="dk1"/>
                </a:solidFill>
              </a:rPr>
              <a:t>:</a:t>
            </a:r>
            <a:r>
              <a:rPr lang="en">
                <a:solidFill>
                  <a:schemeClr val="dk1"/>
                </a:solidFill>
              </a:rPr>
              <a:t> </a:t>
            </a:r>
            <a:r>
              <a:rPr lang="en">
                <a:solidFill>
                  <a:schemeClr val="dk1"/>
                </a:solidFill>
              </a:rPr>
              <a:t>Threshold</a:t>
            </a:r>
            <a:r>
              <a:rPr lang="en">
                <a:solidFill>
                  <a:schemeClr val="dk1"/>
                </a:solidFill>
              </a:rPr>
              <a:t> Trust</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id="615" name="Google Shape;615;p45"/>
          <p:cNvPicPr preferRelativeResize="0"/>
          <p:nvPr/>
        </p:nvPicPr>
        <p:blipFill>
          <a:blip r:embed="rId3">
            <a:alphaModFix/>
          </a:blip>
          <a:stretch>
            <a:fillRect/>
          </a:stretch>
        </p:blipFill>
        <p:spPr>
          <a:xfrm>
            <a:off x="5511435" y="2920700"/>
            <a:ext cx="2714950" cy="1580649"/>
          </a:xfrm>
          <a:prstGeom prst="rect">
            <a:avLst/>
          </a:prstGeom>
          <a:noFill/>
          <a:ln>
            <a:noFill/>
          </a:ln>
        </p:spPr>
      </p:pic>
      <p:pic>
        <p:nvPicPr>
          <p:cNvPr id="616" name="Google Shape;616;p45"/>
          <p:cNvPicPr preferRelativeResize="0"/>
          <p:nvPr/>
        </p:nvPicPr>
        <p:blipFill>
          <a:blip r:embed="rId4">
            <a:alphaModFix/>
          </a:blip>
          <a:stretch>
            <a:fillRect/>
          </a:stretch>
        </p:blipFill>
        <p:spPr>
          <a:xfrm>
            <a:off x="5357325" y="1355725"/>
            <a:ext cx="3023175" cy="1411125"/>
          </a:xfrm>
          <a:prstGeom prst="rect">
            <a:avLst/>
          </a:prstGeom>
          <a:noFill/>
          <a:ln>
            <a:noFill/>
          </a:ln>
        </p:spPr>
      </p:pic>
      <p:sp>
        <p:nvSpPr>
          <p:cNvPr id="617" name="Google Shape;617;p45"/>
          <p:cNvSpPr txBox="1"/>
          <p:nvPr/>
        </p:nvSpPr>
        <p:spPr>
          <a:xfrm>
            <a:off x="1411950" y="553375"/>
            <a:ext cx="7362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rPr>
              <a:t>Contextual User Behavior Score </a:t>
            </a:r>
            <a:endParaRPr b="1" sz="2800">
              <a:solidFill>
                <a:schemeClr val="dk1"/>
              </a:solidFill>
            </a:endParaRPr>
          </a:p>
        </p:txBody>
      </p:sp>
      <p:sp>
        <p:nvSpPr>
          <p:cNvPr id="618" name="Google Shape;618;p45"/>
          <p:cNvSpPr txBox="1"/>
          <p:nvPr/>
        </p:nvSpPr>
        <p:spPr>
          <a:xfrm>
            <a:off x="513925" y="1745075"/>
            <a:ext cx="4439100" cy="17361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accent6"/>
              </a:buClr>
              <a:buSzPts val="1600"/>
              <a:buChar char="●"/>
            </a:pPr>
            <a:r>
              <a:rPr lang="en" sz="1600">
                <a:solidFill>
                  <a:schemeClr val="accent6"/>
                </a:solidFill>
              </a:rPr>
              <a:t>Continuous User Authentication</a:t>
            </a:r>
            <a:endParaRPr sz="1600">
              <a:solidFill>
                <a:schemeClr val="accent6"/>
              </a:solidFill>
            </a:endParaRPr>
          </a:p>
          <a:p>
            <a:pPr indent="-330200" lvl="0" marL="457200" rtl="0" algn="l">
              <a:lnSpc>
                <a:spcPct val="150000"/>
              </a:lnSpc>
              <a:spcBef>
                <a:spcPts val="0"/>
              </a:spcBef>
              <a:spcAft>
                <a:spcPts val="0"/>
              </a:spcAft>
              <a:buClr>
                <a:schemeClr val="accent6"/>
              </a:buClr>
              <a:buSzPts val="1600"/>
              <a:buChar char="●"/>
            </a:pPr>
            <a:r>
              <a:rPr lang="en" sz="1600">
                <a:solidFill>
                  <a:schemeClr val="accent6"/>
                </a:solidFill>
              </a:rPr>
              <a:t>Behavioural Pattern</a:t>
            </a:r>
            <a:endParaRPr sz="1600">
              <a:solidFill>
                <a:schemeClr val="accent6"/>
              </a:solidFill>
            </a:endParaRPr>
          </a:p>
          <a:p>
            <a:pPr indent="-330200" lvl="1" marL="914400" rtl="0" algn="l">
              <a:lnSpc>
                <a:spcPct val="115000"/>
              </a:lnSpc>
              <a:spcBef>
                <a:spcPts val="0"/>
              </a:spcBef>
              <a:spcAft>
                <a:spcPts val="0"/>
              </a:spcAft>
              <a:buClr>
                <a:schemeClr val="accent6"/>
              </a:buClr>
              <a:buSzPts val="1600"/>
              <a:buChar char="○"/>
            </a:pPr>
            <a:r>
              <a:rPr lang="en" sz="1600">
                <a:solidFill>
                  <a:schemeClr val="accent6"/>
                </a:solidFill>
              </a:rPr>
              <a:t>Location</a:t>
            </a:r>
            <a:endParaRPr sz="1600">
              <a:solidFill>
                <a:schemeClr val="accent6"/>
              </a:solidFill>
            </a:endParaRPr>
          </a:p>
          <a:p>
            <a:pPr indent="-330200" lvl="1" marL="914400" rtl="0" algn="l">
              <a:lnSpc>
                <a:spcPct val="115000"/>
              </a:lnSpc>
              <a:spcBef>
                <a:spcPts val="0"/>
              </a:spcBef>
              <a:spcAft>
                <a:spcPts val="0"/>
              </a:spcAft>
              <a:buClr>
                <a:schemeClr val="accent6"/>
              </a:buClr>
              <a:buSzPts val="1600"/>
              <a:buChar char="○"/>
            </a:pPr>
            <a:r>
              <a:rPr lang="en" sz="1600">
                <a:solidFill>
                  <a:schemeClr val="accent6"/>
                </a:solidFill>
              </a:rPr>
              <a:t>History of Tasks</a:t>
            </a:r>
            <a:endParaRPr sz="1600">
              <a:solidFill>
                <a:schemeClr val="accent6"/>
              </a:solidFill>
            </a:endParaRPr>
          </a:p>
          <a:p>
            <a:pPr indent="-330200" lvl="1" marL="914400" rtl="0" algn="l">
              <a:lnSpc>
                <a:spcPct val="115000"/>
              </a:lnSpc>
              <a:spcBef>
                <a:spcPts val="0"/>
              </a:spcBef>
              <a:spcAft>
                <a:spcPts val="0"/>
              </a:spcAft>
              <a:buClr>
                <a:schemeClr val="accent6"/>
              </a:buClr>
              <a:buSzPts val="1600"/>
              <a:buChar char="○"/>
            </a:pPr>
            <a:r>
              <a:rPr lang="en" sz="1600">
                <a:solidFill>
                  <a:schemeClr val="accent6"/>
                </a:solidFill>
              </a:rPr>
              <a:t>Time</a:t>
            </a:r>
            <a:endParaRPr sz="1600">
              <a:solidFill>
                <a:schemeClr val="accent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6"/>
          <p:cNvSpPr txBox="1"/>
          <p:nvPr>
            <p:ph type="title"/>
          </p:nvPr>
        </p:nvSpPr>
        <p:spPr>
          <a:xfrm>
            <a:off x="336908" y="123244"/>
            <a:ext cx="79164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300"/>
              <a:buFont typeface="Arial"/>
              <a:buNone/>
            </a:pPr>
            <a:r>
              <a:rPr lang="en">
                <a:solidFill>
                  <a:schemeClr val="dk1"/>
                </a:solidFill>
              </a:rPr>
              <a:t>Privacy Discussion</a:t>
            </a:r>
            <a:endParaRPr>
              <a:solidFill>
                <a:schemeClr val="dk1"/>
              </a:solidFill>
            </a:endParaRPr>
          </a:p>
        </p:txBody>
      </p:sp>
      <p:pic>
        <p:nvPicPr>
          <p:cNvPr id="624" name="Google Shape;624;p46"/>
          <p:cNvPicPr preferRelativeResize="0"/>
          <p:nvPr/>
        </p:nvPicPr>
        <p:blipFill>
          <a:blip r:embed="rId3">
            <a:alphaModFix/>
          </a:blip>
          <a:stretch>
            <a:fillRect/>
          </a:stretch>
        </p:blipFill>
        <p:spPr>
          <a:xfrm>
            <a:off x="4646000" y="649494"/>
            <a:ext cx="4309708" cy="3844506"/>
          </a:xfrm>
          <a:prstGeom prst="rect">
            <a:avLst/>
          </a:prstGeom>
          <a:noFill/>
          <a:ln>
            <a:noFill/>
          </a:ln>
        </p:spPr>
      </p:pic>
      <p:sp>
        <p:nvSpPr>
          <p:cNvPr id="625" name="Google Shape;625;p46"/>
          <p:cNvSpPr txBox="1"/>
          <p:nvPr/>
        </p:nvSpPr>
        <p:spPr>
          <a:xfrm>
            <a:off x="280850" y="1344700"/>
            <a:ext cx="5030700" cy="1274400"/>
          </a:xfrm>
          <a:prstGeom prst="rect">
            <a:avLst/>
          </a:prstGeom>
          <a:noFill/>
          <a:ln>
            <a:noFill/>
          </a:ln>
        </p:spPr>
        <p:txBody>
          <a:bodyPr anchorCtr="0" anchor="t" bIns="91425" lIns="91425" spcFirstLastPara="1" rIns="91425" wrap="square" tIns="91425">
            <a:spAutoFit/>
          </a:bodyPr>
          <a:lstStyle/>
          <a:p>
            <a:pPr indent="-320357" lvl="0" marL="457200" rtl="0" algn="l">
              <a:lnSpc>
                <a:spcPct val="130000"/>
              </a:lnSpc>
              <a:spcBef>
                <a:spcPts val="800"/>
              </a:spcBef>
              <a:spcAft>
                <a:spcPts val="0"/>
              </a:spcAft>
              <a:buClr>
                <a:schemeClr val="dk1"/>
              </a:buClr>
              <a:buSzPts val="1445"/>
              <a:buChar char="●"/>
            </a:pPr>
            <a:r>
              <a:rPr b="1" lang="en" sz="1445">
                <a:solidFill>
                  <a:schemeClr val="dk1"/>
                </a:solidFill>
              </a:rPr>
              <a:t>BYOD policies</a:t>
            </a:r>
            <a:endParaRPr b="1" sz="1445">
              <a:solidFill>
                <a:schemeClr val="dk1"/>
              </a:solidFill>
            </a:endParaRPr>
          </a:p>
          <a:p>
            <a:pPr indent="-320357" lvl="0" marL="457200" rtl="0" algn="l">
              <a:lnSpc>
                <a:spcPct val="130000"/>
              </a:lnSpc>
              <a:spcBef>
                <a:spcPts val="0"/>
              </a:spcBef>
              <a:spcAft>
                <a:spcPts val="0"/>
              </a:spcAft>
              <a:buClr>
                <a:schemeClr val="dk1"/>
              </a:buClr>
              <a:buSzPts val="1445"/>
              <a:buChar char="●"/>
            </a:pPr>
            <a:r>
              <a:rPr b="1" lang="en" sz="1445">
                <a:solidFill>
                  <a:schemeClr val="dk1"/>
                </a:solidFill>
              </a:rPr>
              <a:t>Protecting employee’s data based on their sensitivity </a:t>
            </a:r>
            <a:endParaRPr b="1" sz="1445">
              <a:solidFill>
                <a:schemeClr val="dk1"/>
              </a:solidFill>
            </a:endParaRPr>
          </a:p>
          <a:p>
            <a:pPr indent="-320357" lvl="0" marL="457200" rtl="0" algn="l">
              <a:lnSpc>
                <a:spcPct val="130000"/>
              </a:lnSpc>
              <a:spcBef>
                <a:spcPts val="0"/>
              </a:spcBef>
              <a:spcAft>
                <a:spcPts val="0"/>
              </a:spcAft>
              <a:buClr>
                <a:schemeClr val="dk1"/>
              </a:buClr>
              <a:buSzPts val="1445"/>
              <a:buChar char="●"/>
            </a:pPr>
            <a:r>
              <a:rPr b="1" lang="en" sz="1445">
                <a:solidFill>
                  <a:schemeClr val="dk1"/>
                </a:solidFill>
              </a:rPr>
              <a:t>Storing user’s attribute as a binary code</a:t>
            </a:r>
            <a:endParaRPr b="1" sz="1445">
              <a:solidFill>
                <a:schemeClr val="dk1"/>
              </a:solidFill>
            </a:endParaRPr>
          </a:p>
        </p:txBody>
      </p:sp>
      <p:sp>
        <p:nvSpPr>
          <p:cNvPr id="626" name="Google Shape;626;p46"/>
          <p:cNvSpPr txBox="1"/>
          <p:nvPr/>
        </p:nvSpPr>
        <p:spPr>
          <a:xfrm>
            <a:off x="470650" y="3776375"/>
            <a:ext cx="6454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Risk appetite in terms of user authentication</a:t>
            </a:r>
            <a:endParaRPr/>
          </a:p>
          <a:p>
            <a:pPr indent="-317500" lvl="0" marL="457200" rtl="0" algn="l">
              <a:spcBef>
                <a:spcPts val="0"/>
              </a:spcBef>
              <a:spcAft>
                <a:spcPts val="0"/>
              </a:spcAft>
              <a:buSzPts val="1400"/>
              <a:buAutoNum type="arabicPeriod"/>
            </a:pPr>
            <a:r>
              <a:rPr lang="en"/>
              <a:t>How invasive do we want to get in terms of data collection</a:t>
            </a:r>
            <a:endParaRPr/>
          </a:p>
          <a:p>
            <a:pPr indent="0" lvl="0" marL="0" rtl="0" algn="l">
              <a:spcBef>
                <a:spcPts val="0"/>
              </a:spcBef>
              <a:spcAft>
                <a:spcPts val="0"/>
              </a:spcAft>
              <a:buNone/>
            </a:pPr>
            <a:r>
              <a:t/>
            </a:r>
            <a:endParaRPr/>
          </a:p>
        </p:txBody>
      </p:sp>
      <p:sp>
        <p:nvSpPr>
          <p:cNvPr id="627" name="Google Shape;627;p46"/>
          <p:cNvSpPr txBox="1"/>
          <p:nvPr/>
        </p:nvSpPr>
        <p:spPr>
          <a:xfrm>
            <a:off x="593925" y="3421000"/>
            <a:ext cx="64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Questions:</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7"/>
          <p:cNvSpPr txBox="1"/>
          <p:nvPr>
            <p:ph type="title"/>
          </p:nvPr>
        </p:nvSpPr>
        <p:spPr>
          <a:xfrm>
            <a:off x="603803" y="273844"/>
            <a:ext cx="7911548"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References</a:t>
            </a:r>
            <a:endParaRPr/>
          </a:p>
        </p:txBody>
      </p:sp>
      <p:sp>
        <p:nvSpPr>
          <p:cNvPr id="633" name="Google Shape;633;p47"/>
          <p:cNvSpPr txBox="1"/>
          <p:nvPr>
            <p:ph idx="1" type="body"/>
          </p:nvPr>
        </p:nvSpPr>
        <p:spPr>
          <a:xfrm>
            <a:off x="616203" y="1105499"/>
            <a:ext cx="7911600" cy="29325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[1]  Chung, D. Ferraiolo, D. Kuhn, A. Schnitzer, K. Sandlin, R. Miller, and</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K. Scarfone, “Guide to attribute based access control (abac) definition</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and considerations,” 2019-02-25 2019.</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 </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[2]  S. Arimura, M. Fujita, S. Kobayashi, J. Kani, M. Nishigaki, and A. Shiba,</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“i/k-contact: A context-aware user authentication using physical social</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trust,” in 2014 Twelfth Annual International Conference on Privacy,</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Security and Trust, pp. 407–413, 2014                              	                                                                                  </a:t>
            </a:r>
            <a:br>
              <a:rPr lang="en" sz="900">
                <a:solidFill>
                  <a:srgbClr val="000000"/>
                </a:solidFill>
                <a:latin typeface="Times New Roman"/>
                <a:ea typeface="Times New Roman"/>
                <a:cs typeface="Times New Roman"/>
                <a:sym typeface="Times New Roman"/>
              </a:rPr>
            </a:br>
            <a:r>
              <a:rPr lang="en" sz="900">
                <a:solidFill>
                  <a:srgbClr val="000000"/>
                </a:solidFill>
                <a:latin typeface="Times New Roman"/>
                <a:ea typeface="Times New Roman"/>
                <a:cs typeface="Times New Roman"/>
                <a:sym typeface="Times New Roman"/>
              </a:rPr>
              <a:t>[3]  D. Elliott Bell, Bell–La Padula Model, pp. 74–79. Boston, MA: Springer US, 2011.</a:t>
            </a:r>
            <a:br>
              <a:rPr lang="en" sz="900">
                <a:solidFill>
                  <a:srgbClr val="000000"/>
                </a:solidFill>
                <a:latin typeface="Times New Roman"/>
                <a:ea typeface="Times New Roman"/>
                <a:cs typeface="Times New Roman"/>
                <a:sym typeface="Times New Roman"/>
              </a:rPr>
            </a:br>
            <a:r>
              <a:rPr lang="en" sz="900">
                <a:solidFill>
                  <a:srgbClr val="000000"/>
                </a:solidFill>
                <a:latin typeface="Times New Roman"/>
                <a:ea typeface="Times New Roman"/>
                <a:cs typeface="Times New Roman"/>
                <a:sym typeface="Times New Roman"/>
              </a:rPr>
              <a:t>                                                                   	                                                                                   </a:t>
            </a:r>
            <a:br>
              <a:rPr lang="en" sz="900">
                <a:solidFill>
                  <a:srgbClr val="000000"/>
                </a:solidFill>
                <a:latin typeface="Times New Roman"/>
                <a:ea typeface="Times New Roman"/>
                <a:cs typeface="Times New Roman"/>
                <a:sym typeface="Times New Roman"/>
              </a:rPr>
            </a:br>
            <a:r>
              <a:rPr lang="en" sz="900">
                <a:solidFill>
                  <a:srgbClr val="000000"/>
                </a:solidFill>
                <a:latin typeface="Times New Roman"/>
                <a:ea typeface="Times New Roman"/>
                <a:cs typeface="Times New Roman"/>
                <a:sym typeface="Times New Roman"/>
              </a:rPr>
              <a:t>[4]  D. Brossard, G. Gebel, and M. Berg, “A systematic approach to imple- menting abac,” pp. 53–59, 03 2017.                                                 </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                                                                    	                                                                                   </a:t>
            </a:r>
            <a:br>
              <a:rPr lang="en" sz="900">
                <a:solidFill>
                  <a:srgbClr val="000000"/>
                </a:solidFill>
                <a:latin typeface="Times New Roman"/>
                <a:ea typeface="Times New Roman"/>
                <a:cs typeface="Times New Roman"/>
                <a:sym typeface="Times New Roman"/>
              </a:rPr>
            </a:br>
            <a:r>
              <a:rPr lang="en" sz="900">
                <a:solidFill>
                  <a:srgbClr val="000000"/>
                </a:solidFill>
                <a:latin typeface="Times New Roman"/>
                <a:ea typeface="Times New Roman"/>
                <a:cs typeface="Times New Roman"/>
                <a:sym typeface="Times New Roman"/>
              </a:rPr>
              <a:t>[5]  S.Arimura,M.Fujita,S.Kobayashi,J.Kani,M.Nishigaki,andA.Shiba, “i/k-contact: A context-aware user authentication using physical social trust,” in 2014 Twelfth Annual International Conference on Privacy, Security and Trust, pp. 407–413, 2014.                                                      </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                                                                    	                                                                                   </a:t>
            </a:r>
            <a:br>
              <a:rPr lang="en" sz="900">
                <a:solidFill>
                  <a:srgbClr val="000000"/>
                </a:solidFill>
                <a:latin typeface="Times New Roman"/>
                <a:ea typeface="Times New Roman"/>
                <a:cs typeface="Times New Roman"/>
                <a:sym typeface="Times New Roman"/>
              </a:rPr>
            </a:br>
            <a:r>
              <a:rPr lang="en" sz="900">
                <a:solidFill>
                  <a:srgbClr val="000000"/>
                </a:solidFill>
                <a:latin typeface="Times New Roman"/>
                <a:ea typeface="Times New Roman"/>
                <a:cs typeface="Times New Roman"/>
                <a:sym typeface="Times New Roman"/>
              </a:rPr>
              <a:t>[6]  A. Jøsang, Subjective Logic: A Formalism for Reasoning under Un- certainty. Artificial Intelligence: Foundations, Theory, and Algorithms, Cham: Springer International Publishing AG, 2016.                                                </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rgbClr val="000000"/>
                </a:solidFill>
                <a:latin typeface="Times New Roman"/>
                <a:ea typeface="Times New Roman"/>
                <a:cs typeface="Times New Roman"/>
                <a:sym typeface="Times New Roman"/>
              </a:rPr>
              <a:t>                                                                    	                                                                                   </a:t>
            </a:r>
            <a:br>
              <a:rPr lang="en" sz="900">
                <a:solidFill>
                  <a:srgbClr val="000000"/>
                </a:solidFill>
                <a:latin typeface="Times New Roman"/>
                <a:ea typeface="Times New Roman"/>
                <a:cs typeface="Times New Roman"/>
                <a:sym typeface="Times New Roman"/>
              </a:rPr>
            </a:br>
            <a:r>
              <a:rPr lang="en" sz="900">
                <a:solidFill>
                  <a:srgbClr val="000000"/>
                </a:solidFill>
                <a:latin typeface="Times New Roman"/>
                <a:ea typeface="Times New Roman"/>
                <a:cs typeface="Times New Roman"/>
                <a:sym typeface="Times New Roman"/>
              </a:rPr>
              <a:t>[7]  T. Lukaseder, M. Halter, and F. Kargl, “Context-based access control and trust scores in zero trust campus networks,” 2020.</a:t>
            </a:r>
            <a:endParaRPr sz="9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800">
                <a:solidFill>
                  <a:srgbClr val="000000"/>
                </a:solidFill>
              </a:rPr>
              <a:t>                                                                    	</a:t>
            </a:r>
            <a:r>
              <a:rPr lang="en" sz="900">
                <a:solidFill>
                  <a:srgbClr val="000000"/>
                </a:solidFill>
                <a:latin typeface="Times New Roman"/>
                <a:ea typeface="Times New Roman"/>
                <a:cs typeface="Times New Roman"/>
                <a:sym typeface="Times New Roman"/>
              </a:rPr>
              <a:t>                                                                                   </a:t>
            </a:r>
            <a:endParaRPr sz="900">
              <a:solidFill>
                <a:srgbClr val="000000"/>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lang="en" sz="900">
                <a:solidFill>
                  <a:srgbClr val="000000"/>
                </a:solidFill>
                <a:latin typeface="Times New Roman"/>
                <a:ea typeface="Times New Roman"/>
                <a:cs typeface="Times New Roman"/>
                <a:sym typeface="Times New Roman"/>
              </a:rPr>
              <a:t>[8]  Fiware, “Authzforce community edition,” 2023. Accessed: 2023-08-04.</a:t>
            </a:r>
            <a:endParaRPr sz="900">
              <a:solidFill>
                <a:srgbClr val="000000"/>
              </a:solidFill>
              <a:latin typeface="Times New Roman"/>
              <a:ea typeface="Times New Roman"/>
              <a:cs typeface="Times New Roman"/>
              <a:sym typeface="Times New Roman"/>
            </a:endParaRPr>
          </a:p>
          <a:p>
            <a:pPr indent="-139700" lvl="0" marL="215900" rtl="0" algn="l">
              <a:lnSpc>
                <a:spcPct val="90000"/>
              </a:lnSpc>
              <a:spcBef>
                <a:spcPts val="0"/>
              </a:spcBef>
              <a:spcAft>
                <a:spcPts val="0"/>
              </a:spcAft>
              <a:buNone/>
            </a:pPr>
            <a:r>
              <a:t/>
            </a:r>
            <a:endParaRPr sz="900">
              <a:solidFill>
                <a:srgbClr val="000000"/>
              </a:solidFill>
              <a:latin typeface="Times New Roman"/>
              <a:ea typeface="Times New Roman"/>
              <a:cs typeface="Times New Roman"/>
              <a:sym typeface="Times New Roman"/>
            </a:endParaRPr>
          </a:p>
          <a:p>
            <a:pPr indent="-139700" lvl="0" marL="215900" rtl="0" algn="l">
              <a:lnSpc>
                <a:spcPct val="90000"/>
              </a:lnSpc>
              <a:spcBef>
                <a:spcPts val="0"/>
              </a:spcBef>
              <a:spcAft>
                <a:spcPts val="0"/>
              </a:spcAft>
              <a:buClr>
                <a:srgbClr val="003556"/>
              </a:buClr>
              <a:buSzPts val="1200"/>
              <a:buFont typeface="Arial"/>
              <a:buNone/>
            </a:pPr>
            <a:r>
              <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3"/>
          <p:cNvSpPr txBox="1"/>
          <p:nvPr>
            <p:ph type="title"/>
          </p:nvPr>
        </p:nvSpPr>
        <p:spPr>
          <a:xfrm>
            <a:off x="616203" y="-6"/>
            <a:ext cx="7911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Outline</a:t>
            </a:r>
            <a:endParaRPr/>
          </a:p>
        </p:txBody>
      </p:sp>
      <p:sp>
        <p:nvSpPr>
          <p:cNvPr id="484" name="Google Shape;484;p33"/>
          <p:cNvSpPr txBox="1"/>
          <p:nvPr>
            <p:ph idx="1" type="body"/>
          </p:nvPr>
        </p:nvSpPr>
        <p:spPr>
          <a:xfrm>
            <a:off x="616200" y="1445750"/>
            <a:ext cx="6586800" cy="2932500"/>
          </a:xfrm>
          <a:prstGeom prst="rect">
            <a:avLst/>
          </a:prstGeom>
          <a:noFill/>
          <a:ln>
            <a:noFill/>
          </a:ln>
        </p:spPr>
        <p:txBody>
          <a:bodyPr anchorCtr="0" anchor="t" bIns="34275" lIns="68575" spcFirstLastPara="1" rIns="68575" wrap="square" tIns="34275">
            <a:noAutofit/>
          </a:bodyPr>
          <a:lstStyle/>
          <a:p>
            <a:pPr indent="-336550" lvl="0" marL="457200" rtl="0" algn="l">
              <a:lnSpc>
                <a:spcPct val="150000"/>
              </a:lnSpc>
              <a:spcBef>
                <a:spcPts val="0"/>
              </a:spcBef>
              <a:spcAft>
                <a:spcPts val="0"/>
              </a:spcAft>
              <a:buClr>
                <a:schemeClr val="accent1"/>
              </a:buClr>
              <a:buSzPts val="1700"/>
              <a:buChar char="•"/>
            </a:pPr>
            <a:r>
              <a:rPr lang="en" sz="1700">
                <a:solidFill>
                  <a:schemeClr val="accent1"/>
                </a:solidFill>
              </a:rPr>
              <a:t>Introduction</a:t>
            </a:r>
            <a:endParaRPr sz="1700">
              <a:solidFill>
                <a:schemeClr val="accent1"/>
              </a:solidFill>
            </a:endParaRPr>
          </a:p>
          <a:p>
            <a:pPr indent="-336550" lvl="0" marL="457200" rtl="0" algn="l">
              <a:lnSpc>
                <a:spcPct val="150000"/>
              </a:lnSpc>
              <a:spcBef>
                <a:spcPts val="0"/>
              </a:spcBef>
              <a:spcAft>
                <a:spcPts val="0"/>
              </a:spcAft>
              <a:buClr>
                <a:schemeClr val="accent2"/>
              </a:buClr>
              <a:buSzPts val="1700"/>
              <a:buChar char="•"/>
            </a:pPr>
            <a:r>
              <a:rPr lang="en" sz="1700">
                <a:solidFill>
                  <a:schemeClr val="accent2"/>
                </a:solidFill>
              </a:rPr>
              <a:t>Zero Trust Agent</a:t>
            </a:r>
            <a:endParaRPr sz="1700">
              <a:solidFill>
                <a:schemeClr val="accent2"/>
              </a:solidFill>
            </a:endParaRPr>
          </a:p>
          <a:p>
            <a:pPr indent="-336550" lvl="0" marL="457200" rtl="0" algn="l">
              <a:lnSpc>
                <a:spcPct val="150000"/>
              </a:lnSpc>
              <a:spcBef>
                <a:spcPts val="0"/>
              </a:spcBef>
              <a:spcAft>
                <a:spcPts val="0"/>
              </a:spcAft>
              <a:buClr>
                <a:schemeClr val="accent1"/>
              </a:buClr>
              <a:buSzPts val="1700"/>
              <a:buChar char="•"/>
            </a:pPr>
            <a:r>
              <a:rPr lang="en" sz="1700">
                <a:solidFill>
                  <a:schemeClr val="accent1"/>
                </a:solidFill>
              </a:rPr>
              <a:t>Attribute-Based Access Control</a:t>
            </a:r>
            <a:endParaRPr sz="1700">
              <a:solidFill>
                <a:schemeClr val="accent1"/>
              </a:solidFill>
            </a:endParaRPr>
          </a:p>
          <a:p>
            <a:pPr indent="-336550" lvl="0" marL="457200" rtl="0" algn="l">
              <a:lnSpc>
                <a:spcPct val="150000"/>
              </a:lnSpc>
              <a:spcBef>
                <a:spcPts val="0"/>
              </a:spcBef>
              <a:spcAft>
                <a:spcPts val="0"/>
              </a:spcAft>
              <a:buClr>
                <a:schemeClr val="accent2"/>
              </a:buClr>
              <a:buSzPts val="1700"/>
              <a:buChar char="•"/>
            </a:pPr>
            <a:r>
              <a:rPr lang="en" sz="1700">
                <a:solidFill>
                  <a:schemeClr val="accent2"/>
                </a:solidFill>
              </a:rPr>
              <a:t>Trust Engine &amp; Applications</a:t>
            </a:r>
            <a:endParaRPr sz="1700">
              <a:solidFill>
                <a:schemeClr val="accent2"/>
              </a:solidFill>
            </a:endParaRPr>
          </a:p>
          <a:p>
            <a:pPr indent="-336550" lvl="0" marL="457200" rtl="0" algn="l">
              <a:lnSpc>
                <a:spcPct val="150000"/>
              </a:lnSpc>
              <a:spcBef>
                <a:spcPts val="0"/>
              </a:spcBef>
              <a:spcAft>
                <a:spcPts val="0"/>
              </a:spcAft>
              <a:buClr>
                <a:schemeClr val="accent1"/>
              </a:buClr>
              <a:buSzPts val="1700"/>
              <a:buChar char="•"/>
            </a:pPr>
            <a:r>
              <a:rPr lang="en" sz="1700">
                <a:solidFill>
                  <a:schemeClr val="accent1"/>
                </a:solidFill>
              </a:rPr>
              <a:t>Privacy Discussion</a:t>
            </a:r>
            <a:endParaRPr sz="1700">
              <a:solidFill>
                <a:schemeClr val="accent1"/>
              </a:solidFill>
            </a:endParaRPr>
          </a:p>
          <a:p>
            <a:pPr indent="0" lvl="0" marL="457200" rtl="0" algn="l">
              <a:lnSpc>
                <a:spcPct val="150000"/>
              </a:lnSpc>
              <a:spcBef>
                <a:spcPts val="0"/>
              </a:spcBef>
              <a:spcAft>
                <a:spcPts val="0"/>
              </a:spcAft>
              <a:buNone/>
            </a:pPr>
            <a:r>
              <a:t/>
            </a:r>
            <a:endParaRPr sz="1700">
              <a:solidFill>
                <a:schemeClr val="accent1"/>
              </a:solidFill>
            </a:endParaRPr>
          </a:p>
          <a:p>
            <a:pPr indent="0" lvl="0" marL="76200" rtl="0" algn="l">
              <a:lnSpc>
                <a:spcPct val="90000"/>
              </a:lnSpc>
              <a:spcBef>
                <a:spcPts val="0"/>
              </a:spcBef>
              <a:spcAft>
                <a:spcPts val="0"/>
              </a:spcAft>
              <a:buClr>
                <a:srgbClr val="003556"/>
              </a:buClr>
              <a:buSzPts val="1200"/>
              <a:buFont typeface="Arial"/>
              <a:buNone/>
            </a:pPr>
            <a:r>
              <a:t/>
            </a:r>
            <a:endParaRPr>
              <a:solidFill>
                <a:schemeClr val="accent1"/>
              </a:solidFill>
            </a:endParaRPr>
          </a:p>
        </p:txBody>
      </p:sp>
      <p:sp>
        <p:nvSpPr>
          <p:cNvPr id="485" name="Google Shape;485;p33"/>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pSp>
        <p:nvGrpSpPr>
          <p:cNvPr id="486" name="Google Shape;486;p33"/>
          <p:cNvGrpSpPr/>
          <p:nvPr/>
        </p:nvGrpSpPr>
        <p:grpSpPr>
          <a:xfrm>
            <a:off x="5520229" y="1445744"/>
            <a:ext cx="1682780" cy="1216853"/>
            <a:chOff x="854261" y="2908813"/>
            <a:chExt cx="377474" cy="335748"/>
          </a:xfrm>
        </p:grpSpPr>
        <p:sp>
          <p:nvSpPr>
            <p:cNvPr id="487" name="Google Shape;487;p33"/>
            <p:cNvSpPr/>
            <p:nvPr/>
          </p:nvSpPr>
          <p:spPr>
            <a:xfrm>
              <a:off x="896337" y="3079695"/>
              <a:ext cx="47391" cy="17091"/>
            </a:xfrm>
            <a:custGeom>
              <a:rect b="b" l="l" r="r" t="t"/>
              <a:pathLst>
                <a:path extrusionOk="0" h="537" w="1489">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2"/>
                </a:highlight>
              </a:endParaRPr>
            </a:p>
          </p:txBody>
        </p:sp>
        <p:sp>
          <p:nvSpPr>
            <p:cNvPr id="488" name="Google Shape;488;p33"/>
            <p:cNvSpPr/>
            <p:nvPr/>
          </p:nvSpPr>
          <p:spPr>
            <a:xfrm>
              <a:off x="878514" y="3191855"/>
              <a:ext cx="11426" cy="52706"/>
            </a:xfrm>
            <a:custGeom>
              <a:rect b="b" l="l" r="r" t="t"/>
              <a:pathLst>
                <a:path extrusionOk="0" h="1656" w="359">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2"/>
                </a:highlight>
              </a:endParaRPr>
            </a:p>
          </p:txBody>
        </p:sp>
        <p:sp>
          <p:nvSpPr>
            <p:cNvPr id="489" name="Google Shape;489;p33"/>
            <p:cNvSpPr/>
            <p:nvPr/>
          </p:nvSpPr>
          <p:spPr>
            <a:xfrm>
              <a:off x="854261" y="3050159"/>
              <a:ext cx="219451" cy="194052"/>
            </a:xfrm>
            <a:custGeom>
              <a:rect b="b" l="l" r="r" t="t"/>
              <a:pathLst>
                <a:path extrusionOk="0" h="6097" w="6895">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2"/>
                </a:highlight>
              </a:endParaRPr>
            </a:p>
          </p:txBody>
        </p:sp>
        <p:sp>
          <p:nvSpPr>
            <p:cNvPr id="490" name="Google Shape;490;p33"/>
            <p:cNvSpPr/>
            <p:nvPr/>
          </p:nvSpPr>
          <p:spPr>
            <a:xfrm>
              <a:off x="1008115" y="2908813"/>
              <a:ext cx="223620" cy="188355"/>
            </a:xfrm>
            <a:custGeom>
              <a:rect b="b" l="l" r="r" t="t"/>
              <a:pathLst>
                <a:path extrusionOk="0" h="5918" w="7026">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2"/>
                </a:highlight>
              </a:endParaRPr>
            </a:p>
          </p:txBody>
        </p:sp>
        <p:sp>
          <p:nvSpPr>
            <p:cNvPr id="491" name="Google Shape;491;p33"/>
            <p:cNvSpPr/>
            <p:nvPr/>
          </p:nvSpPr>
          <p:spPr>
            <a:xfrm>
              <a:off x="1037301" y="2944046"/>
              <a:ext cx="165248" cy="105763"/>
            </a:xfrm>
            <a:custGeom>
              <a:rect b="b" l="l" r="r" t="t"/>
              <a:pathLst>
                <a:path extrusionOk="0" h="3323" w="5192">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highlight>
                  <a:schemeClr val="accent2"/>
                </a:highlight>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4"/>
          <p:cNvSpPr txBox="1"/>
          <p:nvPr>
            <p:ph type="title"/>
          </p:nvPr>
        </p:nvSpPr>
        <p:spPr>
          <a:xfrm>
            <a:off x="616228" y="-6"/>
            <a:ext cx="7911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Introduction</a:t>
            </a:r>
            <a:endParaRPr/>
          </a:p>
        </p:txBody>
      </p:sp>
      <p:sp>
        <p:nvSpPr>
          <p:cNvPr id="497" name="Google Shape;497;p34"/>
          <p:cNvSpPr txBox="1"/>
          <p:nvPr>
            <p:ph idx="12" type="sldNum"/>
          </p:nvPr>
        </p:nvSpPr>
        <p:spPr>
          <a:xfrm>
            <a:off x="6457950" y="4659043"/>
            <a:ext cx="2057400" cy="273844"/>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
              <a:t>‹#›</a:t>
            </a:fld>
            <a:endParaRPr/>
          </a:p>
        </p:txBody>
      </p:sp>
      <p:sp>
        <p:nvSpPr>
          <p:cNvPr id="498" name="Google Shape;498;p34"/>
          <p:cNvSpPr txBox="1"/>
          <p:nvPr>
            <p:ph idx="1" type="body"/>
          </p:nvPr>
        </p:nvSpPr>
        <p:spPr>
          <a:xfrm>
            <a:off x="598884" y="1588595"/>
            <a:ext cx="2543400" cy="321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2"/>
              </a:buClr>
              <a:buSzPts val="1700"/>
              <a:buNone/>
            </a:pPr>
            <a:r>
              <a:rPr lang="en">
                <a:solidFill>
                  <a:schemeClr val="accent2"/>
                </a:solidFill>
              </a:rPr>
              <a:t>Last Meeting</a:t>
            </a:r>
            <a:r>
              <a:rPr lang="en">
                <a:solidFill>
                  <a:schemeClr val="accent2"/>
                </a:solidFill>
              </a:rPr>
              <a:t>:</a:t>
            </a:r>
            <a:endParaRPr>
              <a:solidFill>
                <a:schemeClr val="accent2"/>
              </a:solidFill>
            </a:endParaRPr>
          </a:p>
        </p:txBody>
      </p:sp>
      <p:sp>
        <p:nvSpPr>
          <p:cNvPr id="499" name="Google Shape;499;p34"/>
          <p:cNvSpPr txBox="1"/>
          <p:nvPr>
            <p:ph idx="3" type="body"/>
          </p:nvPr>
        </p:nvSpPr>
        <p:spPr>
          <a:xfrm>
            <a:off x="667485" y="4122907"/>
            <a:ext cx="2543400" cy="6138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rgbClr val="171616"/>
              </a:buClr>
              <a:buSzPts val="1200"/>
              <a:buNone/>
            </a:pPr>
            <a:r>
              <a:rPr lang="en" sz="900"/>
              <a:t>Fig. 1 </a:t>
            </a:r>
            <a:r>
              <a:rPr lang="en" sz="1000">
                <a:solidFill>
                  <a:srgbClr val="000000"/>
                </a:solidFill>
                <a:highlight>
                  <a:schemeClr val="lt1"/>
                </a:highlight>
              </a:rPr>
              <a:t>Proposed Zero Trust Architecture</a:t>
            </a:r>
            <a:endParaRPr sz="1000">
              <a:solidFill>
                <a:srgbClr val="000000"/>
              </a:solidFill>
              <a:highlight>
                <a:schemeClr val="lt1"/>
              </a:highlight>
            </a:endParaRPr>
          </a:p>
          <a:p>
            <a:pPr indent="-139700" lvl="0" marL="215900" rtl="0" algn="l">
              <a:spcBef>
                <a:spcPts val="0"/>
              </a:spcBef>
              <a:spcAft>
                <a:spcPts val="0"/>
              </a:spcAft>
              <a:buClr>
                <a:srgbClr val="003556"/>
              </a:buClr>
              <a:buSzPts val="1200"/>
              <a:buFont typeface="Arial"/>
              <a:buNone/>
            </a:pPr>
            <a:r>
              <a:t/>
            </a:r>
            <a:endParaRPr/>
          </a:p>
          <a:p>
            <a:pPr indent="0" lvl="0" marL="0" rtl="0" algn="l">
              <a:lnSpc>
                <a:spcPct val="90000"/>
              </a:lnSpc>
              <a:spcBef>
                <a:spcPts val="0"/>
              </a:spcBef>
              <a:spcAft>
                <a:spcPts val="0"/>
              </a:spcAft>
              <a:buClr>
                <a:srgbClr val="171616"/>
              </a:buClr>
              <a:buSzPts val="1200"/>
              <a:buNone/>
            </a:pPr>
            <a:r>
              <a:t/>
            </a:r>
            <a:endParaRPr sz="900"/>
          </a:p>
        </p:txBody>
      </p:sp>
      <p:sp>
        <p:nvSpPr>
          <p:cNvPr id="500" name="Google Shape;500;p34"/>
          <p:cNvSpPr txBox="1"/>
          <p:nvPr>
            <p:ph idx="4" type="body"/>
          </p:nvPr>
        </p:nvSpPr>
        <p:spPr>
          <a:xfrm>
            <a:off x="5566824" y="1597595"/>
            <a:ext cx="2543400" cy="3216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2"/>
              </a:buClr>
              <a:buSzPts val="1700"/>
              <a:buNone/>
            </a:pPr>
            <a:r>
              <a:rPr lang="en">
                <a:solidFill>
                  <a:schemeClr val="accent1"/>
                </a:solidFill>
              </a:rPr>
              <a:t>Today</a:t>
            </a:r>
            <a:endParaRPr>
              <a:solidFill>
                <a:schemeClr val="accent1"/>
              </a:solidFill>
            </a:endParaRPr>
          </a:p>
        </p:txBody>
      </p:sp>
      <p:sp>
        <p:nvSpPr>
          <p:cNvPr id="501" name="Google Shape;501;p34"/>
          <p:cNvSpPr txBox="1"/>
          <p:nvPr>
            <p:ph idx="6" type="body"/>
          </p:nvPr>
        </p:nvSpPr>
        <p:spPr>
          <a:xfrm>
            <a:off x="5463525" y="2016375"/>
            <a:ext cx="3320700" cy="2545500"/>
          </a:xfrm>
          <a:prstGeom prst="rect">
            <a:avLst/>
          </a:prstGeom>
          <a:noFill/>
          <a:ln>
            <a:noFill/>
          </a:ln>
        </p:spPr>
        <p:txBody>
          <a:bodyPr anchorCtr="0" anchor="t" bIns="34275" lIns="68575" spcFirstLastPara="1" rIns="68575" wrap="square" tIns="34275">
            <a:noAutofit/>
          </a:bodyPr>
          <a:lstStyle/>
          <a:p>
            <a:pPr indent="-304800" lvl="0" marL="457200" rtl="0" algn="l">
              <a:lnSpc>
                <a:spcPct val="90000"/>
              </a:lnSpc>
              <a:spcBef>
                <a:spcPts val="0"/>
              </a:spcBef>
              <a:spcAft>
                <a:spcPts val="0"/>
              </a:spcAft>
              <a:buSzPts val="1200"/>
              <a:buChar char="●"/>
            </a:pPr>
            <a:r>
              <a:rPr b="1" lang="en"/>
              <a:t>Breaking down the architecture: </a:t>
            </a:r>
            <a:r>
              <a:rPr lang="en">
                <a:solidFill>
                  <a:schemeClr val="accent2"/>
                </a:solidFill>
              </a:rPr>
              <a:t>Zero Trust Agent</a:t>
            </a:r>
            <a:r>
              <a:rPr lang="en"/>
              <a:t>, </a:t>
            </a:r>
            <a:r>
              <a:rPr lang="en">
                <a:solidFill>
                  <a:schemeClr val="accent1"/>
                </a:solidFill>
              </a:rPr>
              <a:t>Attribute Based Access Control</a:t>
            </a:r>
            <a:r>
              <a:rPr lang="en"/>
              <a:t>, </a:t>
            </a:r>
            <a:r>
              <a:rPr lang="en">
                <a:solidFill>
                  <a:schemeClr val="accent6"/>
                </a:solidFill>
              </a:rPr>
              <a:t>Trust engine</a:t>
            </a:r>
            <a:endParaRPr>
              <a:solidFill>
                <a:schemeClr val="accent6"/>
              </a:solidFill>
            </a:endParaRPr>
          </a:p>
          <a:p>
            <a:pPr indent="0" lvl="0" marL="457200" rtl="0" algn="l">
              <a:lnSpc>
                <a:spcPct val="90000"/>
              </a:lnSpc>
              <a:spcBef>
                <a:spcPts val="0"/>
              </a:spcBef>
              <a:spcAft>
                <a:spcPts val="0"/>
              </a:spcAft>
              <a:buNone/>
            </a:pPr>
            <a:r>
              <a:t/>
            </a:r>
            <a:endParaRPr>
              <a:solidFill>
                <a:schemeClr val="accent6"/>
              </a:solidFill>
            </a:endParaRPr>
          </a:p>
          <a:p>
            <a:pPr indent="-304800" lvl="0" marL="457200" rtl="0" algn="l">
              <a:lnSpc>
                <a:spcPct val="90000"/>
              </a:lnSpc>
              <a:spcBef>
                <a:spcPts val="0"/>
              </a:spcBef>
              <a:spcAft>
                <a:spcPts val="0"/>
              </a:spcAft>
              <a:buClr>
                <a:schemeClr val="accent6"/>
              </a:buClr>
              <a:buSzPts val="1200"/>
              <a:buChar char="●"/>
            </a:pPr>
            <a:r>
              <a:rPr lang="en">
                <a:solidFill>
                  <a:schemeClr val="accent6"/>
                </a:solidFill>
              </a:rPr>
              <a:t>Focusing on a discussion of potential </a:t>
            </a:r>
            <a:r>
              <a:rPr lang="en">
                <a:solidFill>
                  <a:schemeClr val="accent2"/>
                </a:solidFill>
              </a:rPr>
              <a:t>advantages</a:t>
            </a:r>
            <a:r>
              <a:rPr lang="en">
                <a:solidFill>
                  <a:schemeClr val="accent6"/>
                </a:solidFill>
              </a:rPr>
              <a:t>, </a:t>
            </a:r>
            <a:r>
              <a:rPr lang="en">
                <a:solidFill>
                  <a:schemeClr val="accent1"/>
                </a:solidFill>
              </a:rPr>
              <a:t>challenges</a:t>
            </a:r>
            <a:r>
              <a:rPr lang="en">
                <a:solidFill>
                  <a:schemeClr val="accent6"/>
                </a:solidFill>
              </a:rPr>
              <a:t>, </a:t>
            </a:r>
            <a:r>
              <a:rPr lang="en"/>
              <a:t>and </a:t>
            </a:r>
            <a:r>
              <a:rPr lang="en">
                <a:solidFill>
                  <a:schemeClr val="accent6"/>
                </a:solidFill>
              </a:rPr>
              <a:t>privacy considerations</a:t>
            </a:r>
            <a:endParaRPr>
              <a:solidFill>
                <a:schemeClr val="accent6"/>
              </a:solidFill>
            </a:endParaRPr>
          </a:p>
          <a:p>
            <a:pPr indent="0" lvl="0" marL="0" rtl="0" algn="l">
              <a:lnSpc>
                <a:spcPct val="90000"/>
              </a:lnSpc>
              <a:spcBef>
                <a:spcPts val="0"/>
              </a:spcBef>
              <a:spcAft>
                <a:spcPts val="0"/>
              </a:spcAft>
              <a:buNone/>
            </a:pPr>
            <a:r>
              <a:t/>
            </a:r>
            <a:endParaRPr>
              <a:solidFill>
                <a:schemeClr val="accent6"/>
              </a:solidFill>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Clr>
                <a:srgbClr val="171616"/>
              </a:buClr>
              <a:buSzPts val="1200"/>
              <a:buNone/>
            </a:pPr>
            <a:r>
              <a:t/>
            </a:r>
            <a:endParaRPr/>
          </a:p>
          <a:p>
            <a:pPr indent="0" lvl="0" marL="0" rtl="0" algn="l">
              <a:lnSpc>
                <a:spcPct val="90000"/>
              </a:lnSpc>
              <a:spcBef>
                <a:spcPts val="0"/>
              </a:spcBef>
              <a:spcAft>
                <a:spcPts val="0"/>
              </a:spcAft>
              <a:buClr>
                <a:srgbClr val="171616"/>
              </a:buClr>
              <a:buSzPts val="1200"/>
              <a:buNone/>
            </a:pPr>
            <a:r>
              <a:t/>
            </a:r>
            <a:endParaRPr/>
          </a:p>
          <a:p>
            <a:pPr indent="0" lvl="0" marL="0" rtl="0" algn="l">
              <a:lnSpc>
                <a:spcPct val="90000"/>
              </a:lnSpc>
              <a:spcBef>
                <a:spcPts val="0"/>
              </a:spcBef>
              <a:spcAft>
                <a:spcPts val="0"/>
              </a:spcAft>
              <a:buClr>
                <a:srgbClr val="171616"/>
              </a:buClr>
              <a:buSzPts val="1200"/>
              <a:buNone/>
            </a:pPr>
            <a:r>
              <a:t/>
            </a:r>
            <a:endParaRPr/>
          </a:p>
        </p:txBody>
      </p:sp>
      <p:pic>
        <p:nvPicPr>
          <p:cNvPr id="502" name="Google Shape;502;p34"/>
          <p:cNvPicPr preferRelativeResize="0"/>
          <p:nvPr/>
        </p:nvPicPr>
        <p:blipFill>
          <a:blip r:embed="rId3">
            <a:alphaModFix/>
          </a:blip>
          <a:stretch>
            <a:fillRect/>
          </a:stretch>
        </p:blipFill>
        <p:spPr>
          <a:xfrm>
            <a:off x="513225" y="2163575"/>
            <a:ext cx="5053601" cy="115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5"/>
          <p:cNvSpPr txBox="1"/>
          <p:nvPr>
            <p:ph type="title"/>
          </p:nvPr>
        </p:nvSpPr>
        <p:spPr>
          <a:xfrm>
            <a:off x="520503" y="-6"/>
            <a:ext cx="7911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Applet - Revisit</a:t>
            </a:r>
            <a:endParaRPr/>
          </a:p>
        </p:txBody>
      </p:sp>
      <p:sp>
        <p:nvSpPr>
          <p:cNvPr id="508" name="Google Shape;508;p35"/>
          <p:cNvSpPr txBox="1"/>
          <p:nvPr>
            <p:ph idx="1" type="body"/>
          </p:nvPr>
        </p:nvSpPr>
        <p:spPr>
          <a:xfrm>
            <a:off x="603803" y="1480049"/>
            <a:ext cx="7911600" cy="2932500"/>
          </a:xfrm>
          <a:prstGeom prst="rect">
            <a:avLst/>
          </a:prstGeom>
          <a:noFill/>
          <a:ln>
            <a:noFill/>
          </a:ln>
        </p:spPr>
        <p:txBody>
          <a:bodyPr anchorCtr="0" anchor="t" bIns="34275" lIns="68575" spcFirstLastPara="1" rIns="68575" wrap="square" tIns="34275">
            <a:noAutofit/>
          </a:bodyPr>
          <a:lstStyle/>
          <a:p>
            <a:pPr indent="-304800" lvl="0" marL="457200" rtl="0" algn="l">
              <a:lnSpc>
                <a:spcPct val="100000"/>
              </a:lnSpc>
              <a:spcBef>
                <a:spcPts val="0"/>
              </a:spcBef>
              <a:spcAft>
                <a:spcPts val="0"/>
              </a:spcAft>
              <a:buSzPts val="1200"/>
              <a:buChar char="-"/>
            </a:pPr>
            <a:r>
              <a:rPr lang="en"/>
              <a:t>Provide contextual information leveraging:</a:t>
            </a:r>
            <a:endParaRPr/>
          </a:p>
          <a:p>
            <a:pPr indent="-298450" lvl="1" marL="914400" rtl="0" algn="l">
              <a:lnSpc>
                <a:spcPct val="100000"/>
              </a:lnSpc>
              <a:spcBef>
                <a:spcPts val="0"/>
              </a:spcBef>
              <a:spcAft>
                <a:spcPts val="0"/>
              </a:spcAft>
              <a:buSzPts val="1100"/>
              <a:buChar char="-"/>
            </a:pPr>
            <a:r>
              <a:rPr lang="en"/>
              <a:t>Built-in sensors</a:t>
            </a:r>
            <a:endParaRPr/>
          </a:p>
          <a:p>
            <a:pPr indent="-298450" lvl="1" marL="914400" rtl="0" algn="l">
              <a:lnSpc>
                <a:spcPct val="100000"/>
              </a:lnSpc>
              <a:spcBef>
                <a:spcPts val="0"/>
              </a:spcBef>
              <a:spcAft>
                <a:spcPts val="0"/>
              </a:spcAft>
              <a:buSzPts val="1100"/>
              <a:buChar char="-"/>
            </a:pPr>
            <a:r>
              <a:rPr lang="en"/>
              <a:t>GPS</a:t>
            </a:r>
            <a:endParaRPr/>
          </a:p>
          <a:p>
            <a:pPr indent="-298450" lvl="1" marL="914400" rtl="0" algn="l">
              <a:lnSpc>
                <a:spcPct val="100000"/>
              </a:lnSpc>
              <a:spcBef>
                <a:spcPts val="0"/>
              </a:spcBef>
              <a:spcAft>
                <a:spcPts val="0"/>
              </a:spcAft>
              <a:buSzPts val="1100"/>
              <a:buChar char="-"/>
            </a:pPr>
            <a:r>
              <a:rPr lang="en"/>
              <a:t>Biometrics (Face ID, fingerprint)</a:t>
            </a:r>
            <a:endParaRPr/>
          </a:p>
          <a:p>
            <a:pPr indent="-298450" lvl="1" marL="914400" rtl="0" algn="l">
              <a:lnSpc>
                <a:spcPct val="100000"/>
              </a:lnSpc>
              <a:spcBef>
                <a:spcPts val="0"/>
              </a:spcBef>
              <a:spcAft>
                <a:spcPts val="0"/>
              </a:spcAft>
              <a:buSzPts val="1100"/>
              <a:buChar char="-"/>
            </a:pPr>
            <a:r>
              <a:rPr lang="en"/>
              <a:t>Nearby access points</a:t>
            </a:r>
            <a:endParaRPr/>
          </a:p>
          <a:p>
            <a:pPr indent="-298450" lvl="1" marL="914400" rtl="0" algn="l">
              <a:lnSpc>
                <a:spcPct val="100000"/>
              </a:lnSpc>
              <a:spcBef>
                <a:spcPts val="0"/>
              </a:spcBef>
              <a:spcAft>
                <a:spcPts val="0"/>
              </a:spcAft>
              <a:buSzPts val="1100"/>
              <a:buChar char="-"/>
            </a:pPr>
            <a:r>
              <a:rPr lang="en"/>
              <a:t>Nearby bluetooth devices</a:t>
            </a:r>
            <a:endParaRPr/>
          </a:p>
          <a:p>
            <a:pPr indent="-304800" lvl="0" marL="457200" rtl="0" algn="l">
              <a:lnSpc>
                <a:spcPct val="100000"/>
              </a:lnSpc>
              <a:spcBef>
                <a:spcPts val="1000"/>
              </a:spcBef>
              <a:spcAft>
                <a:spcPts val="0"/>
              </a:spcAft>
              <a:buSzPts val="1200"/>
              <a:buChar char="-"/>
            </a:pPr>
            <a:r>
              <a:rPr lang="en"/>
              <a:t>As a background service, continuously send information to PEP</a:t>
            </a:r>
            <a:endParaRPr/>
          </a:p>
        </p:txBody>
      </p:sp>
      <p:sp>
        <p:nvSpPr>
          <p:cNvPr id="509" name="Google Shape;509;p35"/>
          <p:cNvSpPr txBox="1"/>
          <p:nvPr>
            <p:ph idx="12" type="sldNum"/>
          </p:nvPr>
        </p:nvSpPr>
        <p:spPr>
          <a:xfrm>
            <a:off x="6457950" y="46590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pSp>
        <p:nvGrpSpPr>
          <p:cNvPr id="510" name="Google Shape;510;p35"/>
          <p:cNvGrpSpPr/>
          <p:nvPr/>
        </p:nvGrpSpPr>
        <p:grpSpPr>
          <a:xfrm>
            <a:off x="7191512" y="1753382"/>
            <a:ext cx="1323876" cy="2420329"/>
            <a:chOff x="6417224" y="2247097"/>
            <a:chExt cx="951950" cy="1740368"/>
          </a:xfrm>
        </p:grpSpPr>
        <p:sp>
          <p:nvSpPr>
            <p:cNvPr id="511" name="Google Shape;511;p35"/>
            <p:cNvSpPr/>
            <p:nvPr/>
          </p:nvSpPr>
          <p:spPr>
            <a:xfrm>
              <a:off x="6505324" y="2247511"/>
              <a:ext cx="863850" cy="1739954"/>
            </a:xfrm>
            <a:custGeom>
              <a:rect b="b" l="l" r="r" t="t"/>
              <a:pathLst>
                <a:path extrusionOk="0" h="71434" w="34554">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5"/>
            <p:cNvSpPr/>
            <p:nvPr/>
          </p:nvSpPr>
          <p:spPr>
            <a:xfrm>
              <a:off x="6417224" y="2247097"/>
              <a:ext cx="868375" cy="1740368"/>
            </a:xfrm>
            <a:custGeom>
              <a:rect b="b" l="l" r="r" t="t"/>
              <a:pathLst>
                <a:path extrusionOk="0" h="71451" w="34735">
                  <a:moveTo>
                    <a:pt x="1787" y="1"/>
                  </a:moveTo>
                  <a:cubicBezTo>
                    <a:pt x="804" y="1"/>
                    <a:pt x="1" y="1115"/>
                    <a:pt x="1" y="2492"/>
                  </a:cubicBezTo>
                  <a:lnTo>
                    <a:pt x="1" y="68975"/>
                  </a:lnTo>
                  <a:cubicBezTo>
                    <a:pt x="1" y="70336"/>
                    <a:pt x="804" y="71450"/>
                    <a:pt x="1787" y="71450"/>
                  </a:cubicBezTo>
                  <a:lnTo>
                    <a:pt x="34734" y="71450"/>
                  </a:lnTo>
                  <a:lnTo>
                    <a:pt x="34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5"/>
            <p:cNvSpPr/>
            <p:nvPr/>
          </p:nvSpPr>
          <p:spPr>
            <a:xfrm>
              <a:off x="6492619" y="2340952"/>
              <a:ext cx="813450" cy="1457323"/>
            </a:xfrm>
            <a:custGeom>
              <a:rect b="b" l="l" r="r" t="t"/>
              <a:pathLst>
                <a:path extrusionOk="0" h="60944" w="32538">
                  <a:moveTo>
                    <a:pt x="427" y="0"/>
                  </a:moveTo>
                  <a:cubicBezTo>
                    <a:pt x="198" y="0"/>
                    <a:pt x="1" y="197"/>
                    <a:pt x="1" y="426"/>
                  </a:cubicBezTo>
                  <a:lnTo>
                    <a:pt x="1" y="60533"/>
                  </a:lnTo>
                  <a:cubicBezTo>
                    <a:pt x="1" y="60763"/>
                    <a:pt x="198" y="60943"/>
                    <a:pt x="427" y="60943"/>
                  </a:cubicBezTo>
                  <a:lnTo>
                    <a:pt x="32128" y="60943"/>
                  </a:lnTo>
                  <a:cubicBezTo>
                    <a:pt x="32357" y="60943"/>
                    <a:pt x="32538" y="60763"/>
                    <a:pt x="32538" y="60533"/>
                  </a:cubicBezTo>
                  <a:lnTo>
                    <a:pt x="32538" y="426"/>
                  </a:lnTo>
                  <a:cubicBezTo>
                    <a:pt x="32538" y="197"/>
                    <a:pt x="32357" y="0"/>
                    <a:pt x="32128" y="0"/>
                  </a:cubicBezTo>
                  <a:close/>
                </a:path>
              </a:pathLst>
            </a:custGeom>
            <a:solidFill>
              <a:srgbClr val="F46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5"/>
            <p:cNvSpPr/>
            <p:nvPr/>
          </p:nvSpPr>
          <p:spPr>
            <a:xfrm>
              <a:off x="6856100" y="3843492"/>
              <a:ext cx="96750" cy="83150"/>
            </a:xfrm>
            <a:custGeom>
              <a:rect b="b" l="l" r="r" t="t"/>
              <a:pathLst>
                <a:path extrusionOk="0" h="3326" w="3870">
                  <a:moveTo>
                    <a:pt x="2214" y="358"/>
                  </a:moveTo>
                  <a:lnTo>
                    <a:pt x="2214" y="375"/>
                  </a:lnTo>
                  <a:cubicBezTo>
                    <a:pt x="2935" y="375"/>
                    <a:pt x="3509" y="948"/>
                    <a:pt x="3525" y="1670"/>
                  </a:cubicBezTo>
                  <a:cubicBezTo>
                    <a:pt x="3525" y="2456"/>
                    <a:pt x="2882" y="2973"/>
                    <a:pt x="2212" y="2973"/>
                  </a:cubicBezTo>
                  <a:cubicBezTo>
                    <a:pt x="1890" y="2973"/>
                    <a:pt x="1562" y="2853"/>
                    <a:pt x="1296" y="2587"/>
                  </a:cubicBezTo>
                  <a:cubicBezTo>
                    <a:pt x="476" y="1768"/>
                    <a:pt x="1066" y="358"/>
                    <a:pt x="2214" y="358"/>
                  </a:cubicBezTo>
                  <a:close/>
                  <a:moveTo>
                    <a:pt x="2197" y="1"/>
                  </a:moveTo>
                  <a:cubicBezTo>
                    <a:pt x="1793" y="1"/>
                    <a:pt x="1383" y="152"/>
                    <a:pt x="1050" y="489"/>
                  </a:cubicBezTo>
                  <a:cubicBezTo>
                    <a:pt x="1" y="1538"/>
                    <a:pt x="739" y="3325"/>
                    <a:pt x="2214" y="3325"/>
                  </a:cubicBezTo>
                  <a:cubicBezTo>
                    <a:pt x="3132" y="3325"/>
                    <a:pt x="3869" y="2587"/>
                    <a:pt x="3869" y="1670"/>
                  </a:cubicBezTo>
                  <a:cubicBezTo>
                    <a:pt x="3869" y="669"/>
                    <a:pt x="3048" y="1"/>
                    <a:pt x="21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5"/>
            <p:cNvSpPr/>
            <p:nvPr/>
          </p:nvSpPr>
          <p:spPr>
            <a:xfrm>
              <a:off x="6623350" y="3880717"/>
              <a:ext cx="82800" cy="9025"/>
            </a:xfrm>
            <a:custGeom>
              <a:rect b="b" l="l" r="r" t="t"/>
              <a:pathLst>
                <a:path extrusionOk="0" h="361" w="3312">
                  <a:moveTo>
                    <a:pt x="1" y="0"/>
                  </a:moveTo>
                  <a:lnTo>
                    <a:pt x="1" y="361"/>
                  </a:lnTo>
                  <a:lnTo>
                    <a:pt x="3312" y="361"/>
                  </a:lnTo>
                  <a:lnTo>
                    <a:pt x="33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5"/>
            <p:cNvSpPr/>
            <p:nvPr/>
          </p:nvSpPr>
          <p:spPr>
            <a:xfrm>
              <a:off x="7116325" y="3860642"/>
              <a:ext cx="60675" cy="48775"/>
            </a:xfrm>
            <a:custGeom>
              <a:rect b="b" l="l" r="r" t="t"/>
              <a:pathLst>
                <a:path extrusionOk="0" h="1951" w="2427">
                  <a:moveTo>
                    <a:pt x="2328" y="0"/>
                  </a:moveTo>
                  <a:lnTo>
                    <a:pt x="328" y="656"/>
                  </a:lnTo>
                  <a:cubicBezTo>
                    <a:pt x="148" y="688"/>
                    <a:pt x="0" y="836"/>
                    <a:pt x="0" y="1033"/>
                  </a:cubicBezTo>
                  <a:cubicBezTo>
                    <a:pt x="0" y="1197"/>
                    <a:pt x="132" y="1328"/>
                    <a:pt x="361" y="1393"/>
                  </a:cubicBezTo>
                  <a:lnTo>
                    <a:pt x="2328" y="1951"/>
                  </a:lnTo>
                  <a:lnTo>
                    <a:pt x="2426" y="1606"/>
                  </a:lnTo>
                  <a:lnTo>
                    <a:pt x="459" y="1049"/>
                  </a:lnTo>
                  <a:cubicBezTo>
                    <a:pt x="427" y="1049"/>
                    <a:pt x="394" y="1033"/>
                    <a:pt x="377" y="1016"/>
                  </a:cubicBezTo>
                  <a:lnTo>
                    <a:pt x="427" y="1000"/>
                  </a:lnTo>
                  <a:lnTo>
                    <a:pt x="2426" y="344"/>
                  </a:lnTo>
                  <a:lnTo>
                    <a:pt x="23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5"/>
            <p:cNvSpPr/>
            <p:nvPr/>
          </p:nvSpPr>
          <p:spPr>
            <a:xfrm>
              <a:off x="6785429" y="2287275"/>
              <a:ext cx="238100" cy="14350"/>
            </a:xfrm>
            <a:custGeom>
              <a:rect b="b" l="l" r="r" t="t"/>
              <a:pathLst>
                <a:path extrusionOk="0" h="574" w="9524">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18" name="Google Shape;518;p35"/>
          <p:cNvPicPr preferRelativeResize="0"/>
          <p:nvPr/>
        </p:nvPicPr>
        <p:blipFill>
          <a:blip r:embed="rId3">
            <a:alphaModFix/>
          </a:blip>
          <a:stretch>
            <a:fillRect/>
          </a:stretch>
        </p:blipFill>
        <p:spPr>
          <a:xfrm>
            <a:off x="7291000" y="1879400"/>
            <a:ext cx="1141100" cy="2051400"/>
          </a:xfrm>
          <a:prstGeom prst="rect">
            <a:avLst/>
          </a:prstGeom>
          <a:noFill/>
          <a:ln>
            <a:noFill/>
          </a:ln>
        </p:spPr>
      </p:pic>
      <p:pic>
        <p:nvPicPr>
          <p:cNvPr id="519" name="Google Shape;519;p35"/>
          <p:cNvPicPr preferRelativeResize="0"/>
          <p:nvPr/>
        </p:nvPicPr>
        <p:blipFill>
          <a:blip r:embed="rId4">
            <a:alphaModFix/>
          </a:blip>
          <a:stretch>
            <a:fillRect/>
          </a:stretch>
        </p:blipFill>
        <p:spPr>
          <a:xfrm>
            <a:off x="5575650" y="403475"/>
            <a:ext cx="2939750" cy="734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6"/>
          <p:cNvSpPr txBox="1"/>
          <p:nvPr>
            <p:ph type="title"/>
          </p:nvPr>
        </p:nvSpPr>
        <p:spPr>
          <a:xfrm>
            <a:off x="693254" y="2161761"/>
            <a:ext cx="3846300" cy="1036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300"/>
              <a:buFont typeface="Arial"/>
              <a:buNone/>
            </a:pPr>
            <a:r>
              <a:rPr lang="en" sz="3000"/>
              <a:t>Zero Trust Agent </a:t>
            </a:r>
            <a:endParaRPr sz="3000"/>
          </a:p>
        </p:txBody>
      </p:sp>
      <p:grpSp>
        <p:nvGrpSpPr>
          <p:cNvPr id="525" name="Google Shape;525;p36"/>
          <p:cNvGrpSpPr/>
          <p:nvPr/>
        </p:nvGrpSpPr>
        <p:grpSpPr>
          <a:xfrm>
            <a:off x="4142547" y="2755494"/>
            <a:ext cx="309469" cy="443069"/>
            <a:chOff x="3316159" y="1515085"/>
            <a:chExt cx="211892" cy="339594"/>
          </a:xfrm>
        </p:grpSpPr>
        <p:sp>
          <p:nvSpPr>
            <p:cNvPr id="526" name="Google Shape;526;p36"/>
            <p:cNvSpPr/>
            <p:nvPr/>
          </p:nvSpPr>
          <p:spPr>
            <a:xfrm>
              <a:off x="3358621" y="1823199"/>
              <a:ext cx="15183" cy="9485"/>
            </a:xfrm>
            <a:custGeom>
              <a:rect b="b" l="l" r="r" t="t"/>
              <a:pathLst>
                <a:path extrusionOk="0" h="298" w="477">
                  <a:moveTo>
                    <a:pt x="155" y="0"/>
                  </a:moveTo>
                  <a:cubicBezTo>
                    <a:pt x="60" y="0"/>
                    <a:pt x="0" y="84"/>
                    <a:pt x="0" y="155"/>
                  </a:cubicBezTo>
                  <a:cubicBezTo>
                    <a:pt x="0" y="238"/>
                    <a:pt x="83" y="298"/>
                    <a:pt x="155" y="298"/>
                  </a:cubicBezTo>
                  <a:lnTo>
                    <a:pt x="322" y="298"/>
                  </a:lnTo>
                  <a:cubicBezTo>
                    <a:pt x="405" y="298"/>
                    <a:pt x="464" y="226"/>
                    <a:pt x="464" y="155"/>
                  </a:cubicBezTo>
                  <a:cubicBezTo>
                    <a:pt x="476" y="84"/>
                    <a:pt x="405" y="0"/>
                    <a:pt x="32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6"/>
            <p:cNvSpPr/>
            <p:nvPr/>
          </p:nvSpPr>
          <p:spPr>
            <a:xfrm>
              <a:off x="3427946" y="1823199"/>
              <a:ext cx="15215" cy="9485"/>
            </a:xfrm>
            <a:custGeom>
              <a:rect b="b" l="l" r="r" t="t"/>
              <a:pathLst>
                <a:path extrusionOk="0" h="298" w="478">
                  <a:moveTo>
                    <a:pt x="144" y="0"/>
                  </a:moveTo>
                  <a:cubicBezTo>
                    <a:pt x="60" y="0"/>
                    <a:pt x="1" y="84"/>
                    <a:pt x="1" y="155"/>
                  </a:cubicBezTo>
                  <a:cubicBezTo>
                    <a:pt x="1" y="238"/>
                    <a:pt x="72" y="298"/>
                    <a:pt x="144" y="298"/>
                  </a:cubicBezTo>
                  <a:lnTo>
                    <a:pt x="310" y="298"/>
                  </a:lnTo>
                  <a:cubicBezTo>
                    <a:pt x="406" y="298"/>
                    <a:pt x="465" y="226"/>
                    <a:pt x="465" y="155"/>
                  </a:cubicBezTo>
                  <a:cubicBezTo>
                    <a:pt x="477" y="84"/>
                    <a:pt x="406" y="0"/>
                    <a:pt x="310"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6"/>
            <p:cNvSpPr/>
            <p:nvPr/>
          </p:nvSpPr>
          <p:spPr>
            <a:xfrm>
              <a:off x="3385135" y="1823199"/>
              <a:ext cx="31480" cy="9485"/>
            </a:xfrm>
            <a:custGeom>
              <a:rect b="b" l="l" r="r" t="t"/>
              <a:pathLst>
                <a:path extrusionOk="0" h="298" w="989">
                  <a:moveTo>
                    <a:pt x="155" y="0"/>
                  </a:moveTo>
                  <a:cubicBezTo>
                    <a:pt x="60" y="0"/>
                    <a:pt x="1" y="84"/>
                    <a:pt x="1" y="155"/>
                  </a:cubicBezTo>
                  <a:cubicBezTo>
                    <a:pt x="1" y="238"/>
                    <a:pt x="84" y="298"/>
                    <a:pt x="155" y="298"/>
                  </a:cubicBezTo>
                  <a:lnTo>
                    <a:pt x="822" y="298"/>
                  </a:lnTo>
                  <a:cubicBezTo>
                    <a:pt x="917" y="298"/>
                    <a:pt x="977" y="226"/>
                    <a:pt x="977" y="155"/>
                  </a:cubicBezTo>
                  <a:cubicBezTo>
                    <a:pt x="989" y="84"/>
                    <a:pt x="917" y="0"/>
                    <a:pt x="82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p36"/>
            <p:cNvGrpSpPr/>
            <p:nvPr/>
          </p:nvGrpSpPr>
          <p:grpSpPr>
            <a:xfrm>
              <a:off x="3316159" y="1515085"/>
              <a:ext cx="211892" cy="339594"/>
              <a:chOff x="3316159" y="1515085"/>
              <a:chExt cx="211892" cy="339594"/>
            </a:xfrm>
          </p:grpSpPr>
          <p:sp>
            <p:nvSpPr>
              <p:cNvPr id="530" name="Google Shape;530;p36"/>
              <p:cNvSpPr/>
              <p:nvPr/>
            </p:nvSpPr>
            <p:spPr>
              <a:xfrm>
                <a:off x="3316159" y="1557514"/>
                <a:ext cx="169049" cy="297165"/>
              </a:xfrm>
              <a:custGeom>
                <a:rect b="b" l="l" r="r" t="t"/>
                <a:pathLst>
                  <a:path extrusionOk="0" h="9336" w="5311">
                    <a:moveTo>
                      <a:pt x="4656" y="310"/>
                    </a:moveTo>
                    <a:cubicBezTo>
                      <a:pt x="4846" y="310"/>
                      <a:pt x="5001" y="477"/>
                      <a:pt x="5001" y="668"/>
                    </a:cubicBezTo>
                    <a:lnTo>
                      <a:pt x="298" y="668"/>
                    </a:lnTo>
                    <a:lnTo>
                      <a:pt x="298" y="656"/>
                    </a:lnTo>
                    <a:cubicBezTo>
                      <a:pt x="298" y="465"/>
                      <a:pt x="441" y="310"/>
                      <a:pt x="632" y="310"/>
                    </a:cubicBezTo>
                    <a:close/>
                    <a:moveTo>
                      <a:pt x="5001" y="989"/>
                    </a:moveTo>
                    <a:lnTo>
                      <a:pt x="5001" y="7680"/>
                    </a:lnTo>
                    <a:lnTo>
                      <a:pt x="298" y="7680"/>
                    </a:lnTo>
                    <a:lnTo>
                      <a:pt x="298" y="989"/>
                    </a:lnTo>
                    <a:close/>
                    <a:moveTo>
                      <a:pt x="5013" y="7990"/>
                    </a:moveTo>
                    <a:lnTo>
                      <a:pt x="5013" y="8681"/>
                    </a:lnTo>
                    <a:lnTo>
                      <a:pt x="5001" y="8681"/>
                    </a:lnTo>
                    <a:cubicBezTo>
                      <a:pt x="5001" y="8871"/>
                      <a:pt x="4846" y="9026"/>
                      <a:pt x="4656" y="9026"/>
                    </a:cubicBezTo>
                    <a:lnTo>
                      <a:pt x="655" y="9026"/>
                    </a:lnTo>
                    <a:cubicBezTo>
                      <a:pt x="465" y="9026"/>
                      <a:pt x="310" y="8871"/>
                      <a:pt x="310" y="8681"/>
                    </a:cubicBezTo>
                    <a:lnTo>
                      <a:pt x="310" y="7990"/>
                    </a:lnTo>
                    <a:close/>
                    <a:moveTo>
                      <a:pt x="655" y="1"/>
                    </a:moveTo>
                    <a:cubicBezTo>
                      <a:pt x="298" y="1"/>
                      <a:pt x="1" y="299"/>
                      <a:pt x="1" y="656"/>
                    </a:cubicBezTo>
                    <a:lnTo>
                      <a:pt x="1" y="8681"/>
                    </a:lnTo>
                    <a:cubicBezTo>
                      <a:pt x="1" y="9038"/>
                      <a:pt x="298" y="9335"/>
                      <a:pt x="655" y="9335"/>
                    </a:cubicBezTo>
                    <a:lnTo>
                      <a:pt x="4656" y="9335"/>
                    </a:lnTo>
                    <a:cubicBezTo>
                      <a:pt x="5013" y="9335"/>
                      <a:pt x="5311" y="9038"/>
                      <a:pt x="5311" y="8681"/>
                    </a:cubicBezTo>
                    <a:lnTo>
                      <a:pt x="5311" y="656"/>
                    </a:lnTo>
                    <a:cubicBezTo>
                      <a:pt x="5311" y="299"/>
                      <a:pt x="5025" y="1"/>
                      <a:pt x="465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
              <p:cNvSpPr/>
              <p:nvPr/>
            </p:nvSpPr>
            <p:spPr>
              <a:xfrm>
                <a:off x="3337772" y="1610161"/>
                <a:ext cx="132667" cy="127415"/>
              </a:xfrm>
              <a:custGeom>
                <a:rect b="b" l="l" r="r" t="t"/>
                <a:pathLst>
                  <a:path extrusionOk="0" h="4003" w="4168">
                    <a:moveTo>
                      <a:pt x="2131" y="1014"/>
                    </a:moveTo>
                    <a:cubicBezTo>
                      <a:pt x="2322" y="1014"/>
                      <a:pt x="2477" y="1157"/>
                      <a:pt x="2477" y="1359"/>
                    </a:cubicBezTo>
                    <a:lnTo>
                      <a:pt x="2477" y="1681"/>
                    </a:lnTo>
                    <a:cubicBezTo>
                      <a:pt x="2477" y="1966"/>
                      <a:pt x="2251" y="2181"/>
                      <a:pt x="1965" y="2181"/>
                    </a:cubicBezTo>
                    <a:cubicBezTo>
                      <a:pt x="1958" y="2181"/>
                      <a:pt x="1952" y="2181"/>
                      <a:pt x="1945" y="2181"/>
                    </a:cubicBezTo>
                    <a:cubicBezTo>
                      <a:pt x="1691" y="2181"/>
                      <a:pt x="1465" y="1959"/>
                      <a:pt x="1465" y="1681"/>
                    </a:cubicBezTo>
                    <a:lnTo>
                      <a:pt x="1465" y="1359"/>
                    </a:lnTo>
                    <a:cubicBezTo>
                      <a:pt x="1465" y="1157"/>
                      <a:pt x="1608" y="1014"/>
                      <a:pt x="1810" y="1014"/>
                    </a:cubicBezTo>
                    <a:close/>
                    <a:moveTo>
                      <a:pt x="2143" y="2478"/>
                    </a:moveTo>
                    <a:lnTo>
                      <a:pt x="2143" y="2574"/>
                    </a:lnTo>
                    <a:cubicBezTo>
                      <a:pt x="2167" y="2633"/>
                      <a:pt x="2179" y="2693"/>
                      <a:pt x="2191" y="2740"/>
                    </a:cubicBezTo>
                    <a:lnTo>
                      <a:pt x="1989" y="2943"/>
                    </a:lnTo>
                    <a:lnTo>
                      <a:pt x="1953" y="2943"/>
                    </a:lnTo>
                    <a:lnTo>
                      <a:pt x="1750" y="2740"/>
                    </a:lnTo>
                    <a:cubicBezTo>
                      <a:pt x="1774" y="2693"/>
                      <a:pt x="1786" y="2633"/>
                      <a:pt x="1786" y="2574"/>
                    </a:cubicBezTo>
                    <a:lnTo>
                      <a:pt x="1786" y="2478"/>
                    </a:lnTo>
                    <a:cubicBezTo>
                      <a:pt x="1846" y="2502"/>
                      <a:pt x="1905" y="2502"/>
                      <a:pt x="1965" y="2502"/>
                    </a:cubicBezTo>
                    <a:cubicBezTo>
                      <a:pt x="2024" y="2502"/>
                      <a:pt x="2084" y="2502"/>
                      <a:pt x="2143" y="2478"/>
                    </a:cubicBezTo>
                    <a:close/>
                    <a:moveTo>
                      <a:pt x="2441" y="2931"/>
                    </a:moveTo>
                    <a:lnTo>
                      <a:pt x="2715" y="3062"/>
                    </a:lnTo>
                    <a:cubicBezTo>
                      <a:pt x="2774" y="3098"/>
                      <a:pt x="2822" y="3157"/>
                      <a:pt x="2822" y="3228"/>
                    </a:cubicBezTo>
                    <a:lnTo>
                      <a:pt x="2822" y="3467"/>
                    </a:lnTo>
                    <a:cubicBezTo>
                      <a:pt x="2560" y="3609"/>
                      <a:pt x="2262" y="3693"/>
                      <a:pt x="1965" y="3693"/>
                    </a:cubicBezTo>
                    <a:cubicBezTo>
                      <a:pt x="1667" y="3693"/>
                      <a:pt x="1369" y="3609"/>
                      <a:pt x="1119" y="3467"/>
                    </a:cubicBezTo>
                    <a:lnTo>
                      <a:pt x="1119" y="3228"/>
                    </a:lnTo>
                    <a:cubicBezTo>
                      <a:pt x="1119" y="3157"/>
                      <a:pt x="1167" y="3098"/>
                      <a:pt x="1227" y="3062"/>
                    </a:cubicBezTo>
                    <a:lnTo>
                      <a:pt x="1489" y="2931"/>
                    </a:lnTo>
                    <a:lnTo>
                      <a:pt x="1750" y="3181"/>
                    </a:lnTo>
                    <a:cubicBezTo>
                      <a:pt x="1810" y="3240"/>
                      <a:pt x="1893" y="3276"/>
                      <a:pt x="1965" y="3276"/>
                    </a:cubicBezTo>
                    <a:cubicBezTo>
                      <a:pt x="2048" y="3276"/>
                      <a:pt x="2131" y="3240"/>
                      <a:pt x="2191" y="3181"/>
                    </a:cubicBezTo>
                    <a:lnTo>
                      <a:pt x="2441" y="2931"/>
                    </a:lnTo>
                    <a:close/>
                    <a:moveTo>
                      <a:pt x="2009" y="0"/>
                    </a:moveTo>
                    <a:cubicBezTo>
                      <a:pt x="1492" y="0"/>
                      <a:pt x="976" y="204"/>
                      <a:pt x="584" y="597"/>
                    </a:cubicBezTo>
                    <a:cubicBezTo>
                      <a:pt x="215" y="966"/>
                      <a:pt x="0" y="1466"/>
                      <a:pt x="0" y="2002"/>
                    </a:cubicBezTo>
                    <a:cubicBezTo>
                      <a:pt x="0" y="2550"/>
                      <a:pt x="215" y="3038"/>
                      <a:pt x="584" y="3419"/>
                    </a:cubicBezTo>
                    <a:cubicBezTo>
                      <a:pt x="977" y="3812"/>
                      <a:pt x="1477" y="4002"/>
                      <a:pt x="2000" y="4002"/>
                    </a:cubicBezTo>
                    <a:cubicBezTo>
                      <a:pt x="2501" y="4002"/>
                      <a:pt x="3024" y="3812"/>
                      <a:pt x="3417" y="3419"/>
                    </a:cubicBezTo>
                    <a:cubicBezTo>
                      <a:pt x="4072" y="2740"/>
                      <a:pt x="4167" y="1681"/>
                      <a:pt x="3620" y="883"/>
                    </a:cubicBezTo>
                    <a:cubicBezTo>
                      <a:pt x="3590" y="832"/>
                      <a:pt x="3543" y="807"/>
                      <a:pt x="3492" y="807"/>
                    </a:cubicBezTo>
                    <a:cubicBezTo>
                      <a:pt x="3459" y="807"/>
                      <a:pt x="3426" y="817"/>
                      <a:pt x="3394" y="835"/>
                    </a:cubicBezTo>
                    <a:cubicBezTo>
                      <a:pt x="3322" y="883"/>
                      <a:pt x="3310" y="978"/>
                      <a:pt x="3358" y="1062"/>
                    </a:cubicBezTo>
                    <a:cubicBezTo>
                      <a:pt x="3810" y="1728"/>
                      <a:pt x="3727" y="2621"/>
                      <a:pt x="3155" y="3193"/>
                    </a:cubicBezTo>
                    <a:lnTo>
                      <a:pt x="3132" y="3228"/>
                    </a:lnTo>
                    <a:lnTo>
                      <a:pt x="3132" y="3217"/>
                    </a:lnTo>
                    <a:cubicBezTo>
                      <a:pt x="3132" y="3014"/>
                      <a:pt x="3024" y="2859"/>
                      <a:pt x="2858" y="2776"/>
                    </a:cubicBezTo>
                    <a:lnTo>
                      <a:pt x="2477" y="2586"/>
                    </a:lnTo>
                    <a:lnTo>
                      <a:pt x="2477" y="2574"/>
                    </a:lnTo>
                    <a:lnTo>
                      <a:pt x="2477" y="2336"/>
                    </a:lnTo>
                    <a:cubicBezTo>
                      <a:pt x="2679" y="2181"/>
                      <a:pt x="2798" y="1943"/>
                      <a:pt x="2798" y="1681"/>
                    </a:cubicBezTo>
                    <a:lnTo>
                      <a:pt x="2798" y="1347"/>
                    </a:lnTo>
                    <a:cubicBezTo>
                      <a:pt x="2798" y="990"/>
                      <a:pt x="2501" y="692"/>
                      <a:pt x="2143" y="692"/>
                    </a:cubicBezTo>
                    <a:lnTo>
                      <a:pt x="1822" y="692"/>
                    </a:lnTo>
                    <a:cubicBezTo>
                      <a:pt x="1465" y="692"/>
                      <a:pt x="1167" y="990"/>
                      <a:pt x="1167" y="1347"/>
                    </a:cubicBezTo>
                    <a:lnTo>
                      <a:pt x="1167" y="1681"/>
                    </a:lnTo>
                    <a:cubicBezTo>
                      <a:pt x="1167" y="1943"/>
                      <a:pt x="1298" y="2181"/>
                      <a:pt x="1489" y="2336"/>
                    </a:cubicBezTo>
                    <a:lnTo>
                      <a:pt x="1489" y="2574"/>
                    </a:lnTo>
                    <a:lnTo>
                      <a:pt x="1489" y="2586"/>
                    </a:lnTo>
                    <a:lnTo>
                      <a:pt x="1108" y="2776"/>
                    </a:lnTo>
                    <a:cubicBezTo>
                      <a:pt x="941" y="2871"/>
                      <a:pt x="834" y="3038"/>
                      <a:pt x="834" y="3217"/>
                    </a:cubicBezTo>
                    <a:lnTo>
                      <a:pt x="834" y="3228"/>
                    </a:lnTo>
                    <a:lnTo>
                      <a:pt x="810" y="3193"/>
                    </a:lnTo>
                    <a:cubicBezTo>
                      <a:pt x="500" y="2883"/>
                      <a:pt x="322" y="2455"/>
                      <a:pt x="322" y="2002"/>
                    </a:cubicBezTo>
                    <a:cubicBezTo>
                      <a:pt x="322" y="1562"/>
                      <a:pt x="500" y="1133"/>
                      <a:pt x="810" y="812"/>
                    </a:cubicBezTo>
                    <a:cubicBezTo>
                      <a:pt x="1139" y="489"/>
                      <a:pt x="1566" y="326"/>
                      <a:pt x="1996" y="326"/>
                    </a:cubicBezTo>
                    <a:cubicBezTo>
                      <a:pt x="2328" y="326"/>
                      <a:pt x="2662" y="424"/>
                      <a:pt x="2953" y="621"/>
                    </a:cubicBezTo>
                    <a:cubicBezTo>
                      <a:pt x="2980" y="639"/>
                      <a:pt x="3012" y="649"/>
                      <a:pt x="3043" y="649"/>
                    </a:cubicBezTo>
                    <a:cubicBezTo>
                      <a:pt x="3092" y="649"/>
                      <a:pt x="3143" y="625"/>
                      <a:pt x="3179" y="573"/>
                    </a:cubicBezTo>
                    <a:cubicBezTo>
                      <a:pt x="3215" y="502"/>
                      <a:pt x="3203" y="419"/>
                      <a:pt x="3132" y="359"/>
                    </a:cubicBezTo>
                    <a:cubicBezTo>
                      <a:pt x="2793" y="118"/>
                      <a:pt x="2401" y="0"/>
                      <a:pt x="200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a:off x="3343056" y="1749290"/>
                <a:ext cx="41729" cy="41729"/>
              </a:xfrm>
              <a:custGeom>
                <a:rect b="b" l="l" r="r" t="t"/>
                <a:pathLst>
                  <a:path extrusionOk="0" h="1311" w="1311">
                    <a:moveTo>
                      <a:pt x="656" y="0"/>
                    </a:moveTo>
                    <a:cubicBezTo>
                      <a:pt x="299" y="0"/>
                      <a:pt x="1" y="298"/>
                      <a:pt x="1" y="655"/>
                    </a:cubicBezTo>
                    <a:cubicBezTo>
                      <a:pt x="1" y="1013"/>
                      <a:pt x="299" y="1310"/>
                      <a:pt x="656" y="1310"/>
                    </a:cubicBezTo>
                    <a:cubicBezTo>
                      <a:pt x="1013" y="1310"/>
                      <a:pt x="1311" y="1013"/>
                      <a:pt x="1311" y="655"/>
                    </a:cubicBezTo>
                    <a:cubicBezTo>
                      <a:pt x="1299" y="560"/>
                      <a:pt x="1227" y="501"/>
                      <a:pt x="1144" y="501"/>
                    </a:cubicBezTo>
                    <a:cubicBezTo>
                      <a:pt x="1061" y="501"/>
                      <a:pt x="1001" y="572"/>
                      <a:pt x="1001" y="643"/>
                    </a:cubicBezTo>
                    <a:cubicBezTo>
                      <a:pt x="1001" y="834"/>
                      <a:pt x="846" y="989"/>
                      <a:pt x="656" y="989"/>
                    </a:cubicBezTo>
                    <a:cubicBezTo>
                      <a:pt x="465" y="989"/>
                      <a:pt x="310" y="834"/>
                      <a:pt x="310" y="643"/>
                    </a:cubicBezTo>
                    <a:cubicBezTo>
                      <a:pt x="310" y="453"/>
                      <a:pt x="465" y="298"/>
                      <a:pt x="656" y="298"/>
                    </a:cubicBezTo>
                    <a:cubicBezTo>
                      <a:pt x="751" y="298"/>
                      <a:pt x="811" y="227"/>
                      <a:pt x="811" y="155"/>
                    </a:cubicBezTo>
                    <a:cubicBezTo>
                      <a:pt x="811" y="84"/>
                      <a:pt x="727" y="0"/>
                      <a:pt x="65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p:nvPr/>
            </p:nvSpPr>
            <p:spPr>
              <a:xfrm>
                <a:off x="3417347" y="1749290"/>
                <a:ext cx="41729" cy="41729"/>
              </a:xfrm>
              <a:custGeom>
                <a:rect b="b" l="l" r="r" t="t"/>
                <a:pathLst>
                  <a:path extrusionOk="0" h="1311" w="1311">
                    <a:moveTo>
                      <a:pt x="655" y="0"/>
                    </a:moveTo>
                    <a:cubicBezTo>
                      <a:pt x="298" y="0"/>
                      <a:pt x="1" y="298"/>
                      <a:pt x="1" y="655"/>
                    </a:cubicBezTo>
                    <a:cubicBezTo>
                      <a:pt x="1" y="1013"/>
                      <a:pt x="298" y="1310"/>
                      <a:pt x="655" y="1310"/>
                    </a:cubicBezTo>
                    <a:cubicBezTo>
                      <a:pt x="1013" y="1310"/>
                      <a:pt x="1310" y="1013"/>
                      <a:pt x="1310" y="655"/>
                    </a:cubicBezTo>
                    <a:cubicBezTo>
                      <a:pt x="1298" y="560"/>
                      <a:pt x="1239" y="501"/>
                      <a:pt x="1155" y="501"/>
                    </a:cubicBezTo>
                    <a:cubicBezTo>
                      <a:pt x="1060" y="501"/>
                      <a:pt x="1001" y="572"/>
                      <a:pt x="1001" y="643"/>
                    </a:cubicBezTo>
                    <a:cubicBezTo>
                      <a:pt x="1001" y="834"/>
                      <a:pt x="858" y="989"/>
                      <a:pt x="655" y="989"/>
                    </a:cubicBezTo>
                    <a:cubicBezTo>
                      <a:pt x="465" y="989"/>
                      <a:pt x="322" y="834"/>
                      <a:pt x="322" y="643"/>
                    </a:cubicBezTo>
                    <a:cubicBezTo>
                      <a:pt x="322" y="453"/>
                      <a:pt x="465" y="298"/>
                      <a:pt x="655" y="298"/>
                    </a:cubicBezTo>
                    <a:cubicBezTo>
                      <a:pt x="751" y="298"/>
                      <a:pt x="810" y="227"/>
                      <a:pt x="810" y="155"/>
                    </a:cubicBezTo>
                    <a:cubicBezTo>
                      <a:pt x="810" y="84"/>
                      <a:pt x="739" y="0"/>
                      <a:pt x="65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6"/>
              <p:cNvSpPr/>
              <p:nvPr/>
            </p:nvSpPr>
            <p:spPr>
              <a:xfrm>
                <a:off x="3464710" y="1536315"/>
                <a:ext cx="41729" cy="41315"/>
              </a:xfrm>
              <a:custGeom>
                <a:rect b="b" l="l" r="r" t="t"/>
                <a:pathLst>
                  <a:path extrusionOk="0" h="1298" w="1311">
                    <a:moveTo>
                      <a:pt x="156" y="0"/>
                    </a:moveTo>
                    <a:cubicBezTo>
                      <a:pt x="60" y="0"/>
                      <a:pt x="1" y="72"/>
                      <a:pt x="1" y="143"/>
                    </a:cubicBezTo>
                    <a:cubicBezTo>
                      <a:pt x="1" y="238"/>
                      <a:pt x="84" y="298"/>
                      <a:pt x="156" y="298"/>
                    </a:cubicBezTo>
                    <a:cubicBezTo>
                      <a:pt x="620" y="298"/>
                      <a:pt x="1001" y="667"/>
                      <a:pt x="1001" y="1143"/>
                    </a:cubicBezTo>
                    <a:cubicBezTo>
                      <a:pt x="1001" y="1238"/>
                      <a:pt x="1072" y="1298"/>
                      <a:pt x="1156" y="1298"/>
                    </a:cubicBezTo>
                    <a:cubicBezTo>
                      <a:pt x="1239" y="1298"/>
                      <a:pt x="1299" y="1215"/>
                      <a:pt x="1299" y="1143"/>
                    </a:cubicBezTo>
                    <a:cubicBezTo>
                      <a:pt x="1311" y="524"/>
                      <a:pt x="799" y="0"/>
                      <a:pt x="15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6"/>
              <p:cNvSpPr/>
              <p:nvPr/>
            </p:nvSpPr>
            <p:spPr>
              <a:xfrm>
                <a:off x="3464710" y="1515085"/>
                <a:ext cx="63342" cy="62546"/>
              </a:xfrm>
              <a:custGeom>
                <a:rect b="b" l="l" r="r" t="t"/>
                <a:pathLst>
                  <a:path extrusionOk="0" h="1965" w="1990">
                    <a:moveTo>
                      <a:pt x="156" y="0"/>
                    </a:moveTo>
                    <a:cubicBezTo>
                      <a:pt x="60" y="0"/>
                      <a:pt x="1" y="72"/>
                      <a:pt x="1" y="143"/>
                    </a:cubicBezTo>
                    <a:cubicBezTo>
                      <a:pt x="1" y="239"/>
                      <a:pt x="84" y="298"/>
                      <a:pt x="156" y="298"/>
                    </a:cubicBezTo>
                    <a:cubicBezTo>
                      <a:pt x="989" y="298"/>
                      <a:pt x="1668" y="977"/>
                      <a:pt x="1668" y="1810"/>
                    </a:cubicBezTo>
                    <a:cubicBezTo>
                      <a:pt x="1668" y="1905"/>
                      <a:pt x="1751" y="1965"/>
                      <a:pt x="1822" y="1965"/>
                    </a:cubicBezTo>
                    <a:cubicBezTo>
                      <a:pt x="1894" y="1965"/>
                      <a:pt x="1965" y="1882"/>
                      <a:pt x="1965" y="1810"/>
                    </a:cubicBezTo>
                    <a:cubicBezTo>
                      <a:pt x="1989" y="810"/>
                      <a:pt x="1168" y="0"/>
                      <a:pt x="15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7"/>
          <p:cNvSpPr txBox="1"/>
          <p:nvPr>
            <p:ph type="title"/>
          </p:nvPr>
        </p:nvSpPr>
        <p:spPr>
          <a:xfrm>
            <a:off x="616203" y="56669"/>
            <a:ext cx="79116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Arial"/>
              <a:buNone/>
            </a:pPr>
            <a:r>
              <a:rPr lang="en"/>
              <a:t>Applet - </a:t>
            </a:r>
            <a:r>
              <a:rPr lang="en">
                <a:solidFill>
                  <a:schemeClr val="dk1"/>
                </a:solidFill>
              </a:rPr>
              <a:t>Implications</a:t>
            </a:r>
            <a:endParaRPr/>
          </a:p>
        </p:txBody>
      </p:sp>
      <p:sp>
        <p:nvSpPr>
          <p:cNvPr id="541" name="Google Shape;541;p37"/>
          <p:cNvSpPr txBox="1"/>
          <p:nvPr>
            <p:ph idx="1" type="body"/>
          </p:nvPr>
        </p:nvSpPr>
        <p:spPr>
          <a:xfrm>
            <a:off x="603803" y="1480049"/>
            <a:ext cx="7911600" cy="2932500"/>
          </a:xfrm>
          <a:prstGeom prst="rect">
            <a:avLst/>
          </a:prstGeom>
          <a:noFill/>
          <a:ln>
            <a:noFill/>
          </a:ln>
        </p:spPr>
        <p:txBody>
          <a:bodyPr anchorCtr="0" anchor="t" bIns="34275" lIns="68575" spcFirstLastPara="1" rIns="68575" wrap="square" tIns="34275">
            <a:noAutofit/>
          </a:bodyPr>
          <a:lstStyle/>
          <a:p>
            <a:pPr indent="-304800" lvl="0" marL="457200" rtl="0" algn="l">
              <a:lnSpc>
                <a:spcPct val="100000"/>
              </a:lnSpc>
              <a:spcBef>
                <a:spcPts val="0"/>
              </a:spcBef>
              <a:spcAft>
                <a:spcPts val="0"/>
              </a:spcAft>
              <a:buSzPts val="1200"/>
              <a:buChar char="-"/>
            </a:pPr>
            <a:r>
              <a:rPr lang="en"/>
              <a:t>Personal information shared with the bank</a:t>
            </a:r>
            <a:endParaRPr/>
          </a:p>
          <a:p>
            <a:pPr indent="-298450" lvl="1" marL="914400" rtl="0" algn="l">
              <a:lnSpc>
                <a:spcPct val="100000"/>
              </a:lnSpc>
              <a:spcBef>
                <a:spcPts val="0"/>
              </a:spcBef>
              <a:spcAft>
                <a:spcPts val="0"/>
              </a:spcAft>
              <a:buSzPts val="1100"/>
              <a:buChar char="-"/>
            </a:pPr>
            <a:r>
              <a:rPr lang="en"/>
              <a:t>CIBC becomes data holder and needs to abide by regulations</a:t>
            </a:r>
            <a:endParaRPr/>
          </a:p>
          <a:p>
            <a:pPr indent="-304800" lvl="0" marL="457200" rtl="0" algn="l">
              <a:lnSpc>
                <a:spcPct val="100000"/>
              </a:lnSpc>
              <a:spcBef>
                <a:spcPts val="1000"/>
              </a:spcBef>
              <a:spcAft>
                <a:spcPts val="0"/>
              </a:spcAft>
              <a:buSzPts val="1200"/>
              <a:buChar char="-"/>
            </a:pPr>
            <a:r>
              <a:rPr lang="en"/>
              <a:t>Implementation using React Native has drawbacks</a:t>
            </a:r>
            <a:endParaRPr/>
          </a:p>
          <a:p>
            <a:pPr indent="-298450" lvl="1" marL="914400" rtl="0" algn="l">
              <a:lnSpc>
                <a:spcPct val="100000"/>
              </a:lnSpc>
              <a:spcBef>
                <a:spcPts val="0"/>
              </a:spcBef>
              <a:spcAft>
                <a:spcPts val="0"/>
              </a:spcAft>
              <a:buSzPts val="1100"/>
              <a:buChar char="-"/>
            </a:pPr>
            <a:r>
              <a:rPr lang="en"/>
              <a:t>Using Native code open possibilities (Kotlin/Swift)</a:t>
            </a:r>
            <a:endParaRPr/>
          </a:p>
          <a:p>
            <a:pPr indent="-304800" lvl="0" marL="457200" rtl="0" algn="l">
              <a:lnSpc>
                <a:spcPct val="100000"/>
              </a:lnSpc>
              <a:spcBef>
                <a:spcPts val="1000"/>
              </a:spcBef>
              <a:spcAft>
                <a:spcPts val="0"/>
              </a:spcAft>
              <a:buSzPts val="1200"/>
              <a:buChar char="-"/>
            </a:pPr>
            <a:r>
              <a:rPr lang="en"/>
              <a:t>Currently, access to resources is available only via mobile device</a:t>
            </a:r>
            <a:endParaRPr/>
          </a:p>
          <a:p>
            <a:pPr indent="-298450" lvl="1" marL="914400" rtl="0" algn="l">
              <a:lnSpc>
                <a:spcPct val="100000"/>
              </a:lnSpc>
              <a:spcBef>
                <a:spcPts val="0"/>
              </a:spcBef>
              <a:spcAft>
                <a:spcPts val="0"/>
              </a:spcAft>
              <a:buSzPts val="1100"/>
              <a:buChar char="-"/>
            </a:pPr>
            <a:r>
              <a:rPr lang="en"/>
              <a:t>As a background service, </a:t>
            </a:r>
            <a:r>
              <a:rPr lang="en"/>
              <a:t>mobile device sends data every X minutes</a:t>
            </a:r>
            <a:endParaRPr/>
          </a:p>
          <a:p>
            <a:pPr indent="-298450" lvl="1" marL="914400" rtl="0" algn="l">
              <a:lnSpc>
                <a:spcPct val="100000"/>
              </a:lnSpc>
              <a:spcBef>
                <a:spcPts val="0"/>
              </a:spcBef>
              <a:spcAft>
                <a:spcPts val="0"/>
              </a:spcAft>
              <a:buSzPts val="1100"/>
              <a:buChar char="-"/>
            </a:pPr>
            <a:r>
              <a:rPr lang="en"/>
              <a:t>Server calculates and updates trust score for user</a:t>
            </a:r>
            <a:endParaRPr/>
          </a:p>
          <a:p>
            <a:pPr indent="-298450" lvl="1" marL="914400" rtl="0" algn="l">
              <a:lnSpc>
                <a:spcPct val="100000"/>
              </a:lnSpc>
              <a:spcBef>
                <a:spcPts val="0"/>
              </a:spcBef>
              <a:spcAft>
                <a:spcPts val="0"/>
              </a:spcAft>
              <a:buSzPts val="1100"/>
              <a:buChar char="-"/>
            </a:pPr>
            <a:r>
              <a:rPr lang="en"/>
              <a:t>Access requests from devices uses that calculated score to approve/deny</a:t>
            </a:r>
            <a:endParaRPr/>
          </a:p>
        </p:txBody>
      </p:sp>
      <p:sp>
        <p:nvSpPr>
          <p:cNvPr id="542" name="Google Shape;542;p37"/>
          <p:cNvSpPr txBox="1"/>
          <p:nvPr>
            <p:ph idx="12" type="sldNum"/>
          </p:nvPr>
        </p:nvSpPr>
        <p:spPr>
          <a:xfrm>
            <a:off x="6457950" y="465904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grpSp>
        <p:nvGrpSpPr>
          <p:cNvPr id="543" name="Google Shape;543;p37"/>
          <p:cNvGrpSpPr/>
          <p:nvPr/>
        </p:nvGrpSpPr>
        <p:grpSpPr>
          <a:xfrm>
            <a:off x="7191512" y="1753382"/>
            <a:ext cx="1323876" cy="2420329"/>
            <a:chOff x="6417224" y="2247097"/>
            <a:chExt cx="951950" cy="1740368"/>
          </a:xfrm>
        </p:grpSpPr>
        <p:sp>
          <p:nvSpPr>
            <p:cNvPr id="544" name="Google Shape;544;p37"/>
            <p:cNvSpPr/>
            <p:nvPr/>
          </p:nvSpPr>
          <p:spPr>
            <a:xfrm>
              <a:off x="6505324" y="2247511"/>
              <a:ext cx="863850" cy="1739954"/>
            </a:xfrm>
            <a:custGeom>
              <a:rect b="b" l="l" r="r" t="t"/>
              <a:pathLst>
                <a:path extrusionOk="0" h="71434" w="34554">
                  <a:moveTo>
                    <a:pt x="1575" y="0"/>
                  </a:moveTo>
                  <a:cubicBezTo>
                    <a:pt x="706" y="0"/>
                    <a:pt x="1" y="689"/>
                    <a:pt x="1" y="1557"/>
                  </a:cubicBezTo>
                  <a:lnTo>
                    <a:pt x="1" y="69876"/>
                  </a:lnTo>
                  <a:cubicBezTo>
                    <a:pt x="1" y="70728"/>
                    <a:pt x="706" y="71433"/>
                    <a:pt x="1575" y="71433"/>
                  </a:cubicBezTo>
                  <a:lnTo>
                    <a:pt x="32980" y="71433"/>
                  </a:lnTo>
                  <a:cubicBezTo>
                    <a:pt x="33849" y="71433"/>
                    <a:pt x="34554" y="70728"/>
                    <a:pt x="34554" y="69876"/>
                  </a:cubicBezTo>
                  <a:lnTo>
                    <a:pt x="34554" y="1557"/>
                  </a:lnTo>
                  <a:cubicBezTo>
                    <a:pt x="34554" y="689"/>
                    <a:pt x="33849" y="0"/>
                    <a:pt x="329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7"/>
            <p:cNvSpPr/>
            <p:nvPr/>
          </p:nvSpPr>
          <p:spPr>
            <a:xfrm>
              <a:off x="6417224" y="2247097"/>
              <a:ext cx="868375" cy="1740368"/>
            </a:xfrm>
            <a:custGeom>
              <a:rect b="b" l="l" r="r" t="t"/>
              <a:pathLst>
                <a:path extrusionOk="0" h="71451" w="34735">
                  <a:moveTo>
                    <a:pt x="1787" y="1"/>
                  </a:moveTo>
                  <a:cubicBezTo>
                    <a:pt x="804" y="1"/>
                    <a:pt x="1" y="1115"/>
                    <a:pt x="1" y="2492"/>
                  </a:cubicBezTo>
                  <a:lnTo>
                    <a:pt x="1" y="68975"/>
                  </a:lnTo>
                  <a:cubicBezTo>
                    <a:pt x="1" y="70336"/>
                    <a:pt x="804" y="71450"/>
                    <a:pt x="1787" y="71450"/>
                  </a:cubicBezTo>
                  <a:lnTo>
                    <a:pt x="34734" y="71450"/>
                  </a:lnTo>
                  <a:lnTo>
                    <a:pt x="347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7"/>
            <p:cNvSpPr/>
            <p:nvPr/>
          </p:nvSpPr>
          <p:spPr>
            <a:xfrm>
              <a:off x="6492619" y="2340952"/>
              <a:ext cx="813450" cy="1457323"/>
            </a:xfrm>
            <a:custGeom>
              <a:rect b="b" l="l" r="r" t="t"/>
              <a:pathLst>
                <a:path extrusionOk="0" h="60944" w="32538">
                  <a:moveTo>
                    <a:pt x="427" y="0"/>
                  </a:moveTo>
                  <a:cubicBezTo>
                    <a:pt x="198" y="0"/>
                    <a:pt x="1" y="197"/>
                    <a:pt x="1" y="426"/>
                  </a:cubicBezTo>
                  <a:lnTo>
                    <a:pt x="1" y="60533"/>
                  </a:lnTo>
                  <a:cubicBezTo>
                    <a:pt x="1" y="60763"/>
                    <a:pt x="198" y="60943"/>
                    <a:pt x="427" y="60943"/>
                  </a:cubicBezTo>
                  <a:lnTo>
                    <a:pt x="32128" y="60943"/>
                  </a:lnTo>
                  <a:cubicBezTo>
                    <a:pt x="32357" y="60943"/>
                    <a:pt x="32538" y="60763"/>
                    <a:pt x="32538" y="60533"/>
                  </a:cubicBezTo>
                  <a:lnTo>
                    <a:pt x="32538" y="426"/>
                  </a:lnTo>
                  <a:cubicBezTo>
                    <a:pt x="32538" y="197"/>
                    <a:pt x="32357" y="0"/>
                    <a:pt x="32128" y="0"/>
                  </a:cubicBezTo>
                  <a:close/>
                </a:path>
              </a:pathLst>
            </a:custGeom>
            <a:solidFill>
              <a:srgbClr val="F46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7"/>
            <p:cNvSpPr/>
            <p:nvPr/>
          </p:nvSpPr>
          <p:spPr>
            <a:xfrm>
              <a:off x="6856100" y="3843492"/>
              <a:ext cx="96750" cy="83150"/>
            </a:xfrm>
            <a:custGeom>
              <a:rect b="b" l="l" r="r" t="t"/>
              <a:pathLst>
                <a:path extrusionOk="0" h="3326" w="3870">
                  <a:moveTo>
                    <a:pt x="2214" y="358"/>
                  </a:moveTo>
                  <a:lnTo>
                    <a:pt x="2214" y="375"/>
                  </a:lnTo>
                  <a:cubicBezTo>
                    <a:pt x="2935" y="375"/>
                    <a:pt x="3509" y="948"/>
                    <a:pt x="3525" y="1670"/>
                  </a:cubicBezTo>
                  <a:cubicBezTo>
                    <a:pt x="3525" y="2456"/>
                    <a:pt x="2882" y="2973"/>
                    <a:pt x="2212" y="2973"/>
                  </a:cubicBezTo>
                  <a:cubicBezTo>
                    <a:pt x="1890" y="2973"/>
                    <a:pt x="1562" y="2853"/>
                    <a:pt x="1296" y="2587"/>
                  </a:cubicBezTo>
                  <a:cubicBezTo>
                    <a:pt x="476" y="1768"/>
                    <a:pt x="1066" y="358"/>
                    <a:pt x="2214" y="358"/>
                  </a:cubicBezTo>
                  <a:close/>
                  <a:moveTo>
                    <a:pt x="2197" y="1"/>
                  </a:moveTo>
                  <a:cubicBezTo>
                    <a:pt x="1793" y="1"/>
                    <a:pt x="1383" y="152"/>
                    <a:pt x="1050" y="489"/>
                  </a:cubicBezTo>
                  <a:cubicBezTo>
                    <a:pt x="1" y="1538"/>
                    <a:pt x="739" y="3325"/>
                    <a:pt x="2214" y="3325"/>
                  </a:cubicBezTo>
                  <a:cubicBezTo>
                    <a:pt x="3132" y="3325"/>
                    <a:pt x="3869" y="2587"/>
                    <a:pt x="3869" y="1670"/>
                  </a:cubicBezTo>
                  <a:cubicBezTo>
                    <a:pt x="3869" y="669"/>
                    <a:pt x="3048" y="1"/>
                    <a:pt x="21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7"/>
            <p:cNvSpPr/>
            <p:nvPr/>
          </p:nvSpPr>
          <p:spPr>
            <a:xfrm>
              <a:off x="6623350" y="3880717"/>
              <a:ext cx="82800" cy="9025"/>
            </a:xfrm>
            <a:custGeom>
              <a:rect b="b" l="l" r="r" t="t"/>
              <a:pathLst>
                <a:path extrusionOk="0" h="361" w="3312">
                  <a:moveTo>
                    <a:pt x="1" y="0"/>
                  </a:moveTo>
                  <a:lnTo>
                    <a:pt x="1" y="361"/>
                  </a:lnTo>
                  <a:lnTo>
                    <a:pt x="3312" y="361"/>
                  </a:lnTo>
                  <a:lnTo>
                    <a:pt x="331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7"/>
            <p:cNvSpPr/>
            <p:nvPr/>
          </p:nvSpPr>
          <p:spPr>
            <a:xfrm>
              <a:off x="7116325" y="3860642"/>
              <a:ext cx="60675" cy="48775"/>
            </a:xfrm>
            <a:custGeom>
              <a:rect b="b" l="l" r="r" t="t"/>
              <a:pathLst>
                <a:path extrusionOk="0" h="1951" w="2427">
                  <a:moveTo>
                    <a:pt x="2328" y="0"/>
                  </a:moveTo>
                  <a:lnTo>
                    <a:pt x="328" y="656"/>
                  </a:lnTo>
                  <a:cubicBezTo>
                    <a:pt x="148" y="688"/>
                    <a:pt x="0" y="836"/>
                    <a:pt x="0" y="1033"/>
                  </a:cubicBezTo>
                  <a:cubicBezTo>
                    <a:pt x="0" y="1197"/>
                    <a:pt x="132" y="1328"/>
                    <a:pt x="361" y="1393"/>
                  </a:cubicBezTo>
                  <a:lnTo>
                    <a:pt x="2328" y="1951"/>
                  </a:lnTo>
                  <a:lnTo>
                    <a:pt x="2426" y="1606"/>
                  </a:lnTo>
                  <a:lnTo>
                    <a:pt x="459" y="1049"/>
                  </a:lnTo>
                  <a:cubicBezTo>
                    <a:pt x="427" y="1049"/>
                    <a:pt x="394" y="1033"/>
                    <a:pt x="377" y="1016"/>
                  </a:cubicBezTo>
                  <a:lnTo>
                    <a:pt x="427" y="1000"/>
                  </a:lnTo>
                  <a:lnTo>
                    <a:pt x="2426" y="344"/>
                  </a:lnTo>
                  <a:lnTo>
                    <a:pt x="23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7"/>
            <p:cNvSpPr/>
            <p:nvPr/>
          </p:nvSpPr>
          <p:spPr>
            <a:xfrm>
              <a:off x="6785429" y="2287275"/>
              <a:ext cx="238100" cy="14350"/>
            </a:xfrm>
            <a:custGeom>
              <a:rect b="b" l="l" r="r" t="t"/>
              <a:pathLst>
                <a:path extrusionOk="0" h="574" w="9524">
                  <a:moveTo>
                    <a:pt x="164" y="0"/>
                  </a:moveTo>
                  <a:cubicBezTo>
                    <a:pt x="82" y="0"/>
                    <a:pt x="0" y="82"/>
                    <a:pt x="0" y="164"/>
                  </a:cubicBezTo>
                  <a:lnTo>
                    <a:pt x="0" y="410"/>
                  </a:lnTo>
                  <a:cubicBezTo>
                    <a:pt x="0" y="492"/>
                    <a:pt x="82" y="574"/>
                    <a:pt x="164" y="574"/>
                  </a:cubicBezTo>
                  <a:lnTo>
                    <a:pt x="9359" y="574"/>
                  </a:lnTo>
                  <a:cubicBezTo>
                    <a:pt x="9458" y="574"/>
                    <a:pt x="9523" y="492"/>
                    <a:pt x="9523" y="410"/>
                  </a:cubicBezTo>
                  <a:lnTo>
                    <a:pt x="9523" y="164"/>
                  </a:lnTo>
                  <a:cubicBezTo>
                    <a:pt x="9523" y="82"/>
                    <a:pt x="9458" y="0"/>
                    <a:pt x="93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51" name="Google Shape;551;p37"/>
          <p:cNvPicPr preferRelativeResize="0"/>
          <p:nvPr/>
        </p:nvPicPr>
        <p:blipFill>
          <a:blip r:embed="rId3">
            <a:alphaModFix/>
          </a:blip>
          <a:stretch>
            <a:fillRect/>
          </a:stretch>
        </p:blipFill>
        <p:spPr>
          <a:xfrm>
            <a:off x="7291000" y="1879400"/>
            <a:ext cx="1141100" cy="2051400"/>
          </a:xfrm>
          <a:prstGeom prst="rect">
            <a:avLst/>
          </a:prstGeom>
          <a:noFill/>
          <a:ln>
            <a:noFill/>
          </a:ln>
        </p:spPr>
      </p:pic>
      <p:pic>
        <p:nvPicPr>
          <p:cNvPr id="552" name="Google Shape;552;p37"/>
          <p:cNvPicPr preferRelativeResize="0"/>
          <p:nvPr/>
        </p:nvPicPr>
        <p:blipFill>
          <a:blip r:embed="rId4">
            <a:alphaModFix/>
          </a:blip>
          <a:stretch>
            <a:fillRect/>
          </a:stretch>
        </p:blipFill>
        <p:spPr>
          <a:xfrm>
            <a:off x="5575650" y="403475"/>
            <a:ext cx="2939750" cy="73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8"/>
          <p:cNvSpPr txBox="1"/>
          <p:nvPr>
            <p:ph type="title"/>
          </p:nvPr>
        </p:nvSpPr>
        <p:spPr>
          <a:xfrm>
            <a:off x="693254" y="2161761"/>
            <a:ext cx="3846300" cy="10368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2300"/>
              <a:buFont typeface="Arial"/>
              <a:buNone/>
            </a:pPr>
            <a:r>
              <a:rPr lang="en"/>
              <a:t>Attribute-Based Access Control (ABAC)</a:t>
            </a:r>
            <a:endParaRPr/>
          </a:p>
        </p:txBody>
      </p:sp>
      <p:grpSp>
        <p:nvGrpSpPr>
          <p:cNvPr id="558" name="Google Shape;558;p38"/>
          <p:cNvGrpSpPr/>
          <p:nvPr/>
        </p:nvGrpSpPr>
        <p:grpSpPr>
          <a:xfrm>
            <a:off x="3093616" y="2692139"/>
            <a:ext cx="327059" cy="360192"/>
            <a:chOff x="7562766" y="1514864"/>
            <a:chExt cx="327059" cy="360192"/>
          </a:xfrm>
        </p:grpSpPr>
        <p:sp>
          <p:nvSpPr>
            <p:cNvPr id="559" name="Google Shape;559;p38"/>
            <p:cNvSpPr/>
            <p:nvPr/>
          </p:nvSpPr>
          <p:spPr>
            <a:xfrm>
              <a:off x="7662418" y="1600289"/>
              <a:ext cx="127724" cy="165248"/>
            </a:xfrm>
            <a:custGeom>
              <a:rect b="b" l="l" r="r" t="t"/>
              <a:pathLst>
                <a:path extrusionOk="0" h="5192" w="4013">
                  <a:moveTo>
                    <a:pt x="2001" y="334"/>
                  </a:moveTo>
                  <a:cubicBezTo>
                    <a:pt x="2298" y="334"/>
                    <a:pt x="2548" y="513"/>
                    <a:pt x="2656" y="763"/>
                  </a:cubicBezTo>
                  <a:cubicBezTo>
                    <a:pt x="2679" y="846"/>
                    <a:pt x="2715" y="941"/>
                    <a:pt x="2715" y="1049"/>
                  </a:cubicBezTo>
                  <a:lnTo>
                    <a:pt x="2715" y="1227"/>
                  </a:lnTo>
                  <a:cubicBezTo>
                    <a:pt x="2441" y="1132"/>
                    <a:pt x="2322" y="846"/>
                    <a:pt x="2322" y="834"/>
                  </a:cubicBezTo>
                  <a:cubicBezTo>
                    <a:pt x="2298" y="775"/>
                    <a:pt x="2251" y="727"/>
                    <a:pt x="2179" y="727"/>
                  </a:cubicBezTo>
                  <a:cubicBezTo>
                    <a:pt x="2120" y="727"/>
                    <a:pt x="2060" y="763"/>
                    <a:pt x="2013" y="822"/>
                  </a:cubicBezTo>
                  <a:cubicBezTo>
                    <a:pt x="2013" y="822"/>
                    <a:pt x="1822" y="1180"/>
                    <a:pt x="1286" y="1239"/>
                  </a:cubicBezTo>
                  <a:lnTo>
                    <a:pt x="1286" y="1025"/>
                  </a:lnTo>
                  <a:cubicBezTo>
                    <a:pt x="1298" y="941"/>
                    <a:pt x="1310" y="846"/>
                    <a:pt x="1346" y="763"/>
                  </a:cubicBezTo>
                  <a:cubicBezTo>
                    <a:pt x="1453" y="513"/>
                    <a:pt x="1703" y="334"/>
                    <a:pt x="2001" y="334"/>
                  </a:cubicBezTo>
                  <a:close/>
                  <a:moveTo>
                    <a:pt x="2167" y="1180"/>
                  </a:moveTo>
                  <a:cubicBezTo>
                    <a:pt x="2263" y="1322"/>
                    <a:pt x="2465" y="1501"/>
                    <a:pt x="2727" y="1549"/>
                  </a:cubicBezTo>
                  <a:lnTo>
                    <a:pt x="2727" y="1775"/>
                  </a:lnTo>
                  <a:cubicBezTo>
                    <a:pt x="2727" y="2156"/>
                    <a:pt x="2429" y="2465"/>
                    <a:pt x="2048" y="2489"/>
                  </a:cubicBezTo>
                  <a:lnTo>
                    <a:pt x="1989" y="2489"/>
                  </a:lnTo>
                  <a:cubicBezTo>
                    <a:pt x="1596" y="2489"/>
                    <a:pt x="1298" y="2180"/>
                    <a:pt x="1298" y="1787"/>
                  </a:cubicBezTo>
                  <a:lnTo>
                    <a:pt x="1298" y="1561"/>
                  </a:lnTo>
                  <a:cubicBezTo>
                    <a:pt x="1727" y="1525"/>
                    <a:pt x="2001" y="1346"/>
                    <a:pt x="2167" y="1180"/>
                  </a:cubicBezTo>
                  <a:close/>
                  <a:moveTo>
                    <a:pt x="2215" y="2846"/>
                  </a:moveTo>
                  <a:lnTo>
                    <a:pt x="2132" y="3025"/>
                  </a:lnTo>
                  <a:lnTo>
                    <a:pt x="1906" y="3025"/>
                  </a:lnTo>
                  <a:lnTo>
                    <a:pt x="1810" y="2846"/>
                  </a:lnTo>
                  <a:close/>
                  <a:moveTo>
                    <a:pt x="2084" y="3347"/>
                  </a:moveTo>
                  <a:lnTo>
                    <a:pt x="2287" y="4180"/>
                  </a:lnTo>
                  <a:lnTo>
                    <a:pt x="2013" y="4442"/>
                  </a:lnTo>
                  <a:lnTo>
                    <a:pt x="1751" y="4180"/>
                  </a:lnTo>
                  <a:lnTo>
                    <a:pt x="1929" y="3347"/>
                  </a:lnTo>
                  <a:close/>
                  <a:moveTo>
                    <a:pt x="2572" y="2918"/>
                  </a:moveTo>
                  <a:cubicBezTo>
                    <a:pt x="2810" y="2989"/>
                    <a:pt x="3025" y="3120"/>
                    <a:pt x="3215" y="3311"/>
                  </a:cubicBezTo>
                  <a:cubicBezTo>
                    <a:pt x="3549" y="3620"/>
                    <a:pt x="3727" y="4025"/>
                    <a:pt x="3727" y="4442"/>
                  </a:cubicBezTo>
                  <a:lnTo>
                    <a:pt x="3668" y="4859"/>
                  </a:lnTo>
                  <a:lnTo>
                    <a:pt x="334" y="4859"/>
                  </a:lnTo>
                  <a:lnTo>
                    <a:pt x="334" y="4442"/>
                  </a:lnTo>
                  <a:cubicBezTo>
                    <a:pt x="334" y="4025"/>
                    <a:pt x="513" y="3620"/>
                    <a:pt x="834" y="3311"/>
                  </a:cubicBezTo>
                  <a:cubicBezTo>
                    <a:pt x="1013" y="3132"/>
                    <a:pt x="1239" y="2989"/>
                    <a:pt x="1477" y="2918"/>
                  </a:cubicBezTo>
                  <a:lnTo>
                    <a:pt x="1632" y="3204"/>
                  </a:lnTo>
                  <a:lnTo>
                    <a:pt x="1405" y="4192"/>
                  </a:lnTo>
                  <a:cubicBezTo>
                    <a:pt x="1394" y="4251"/>
                    <a:pt x="1405" y="4311"/>
                    <a:pt x="1453" y="4359"/>
                  </a:cubicBezTo>
                  <a:lnTo>
                    <a:pt x="1906" y="4775"/>
                  </a:lnTo>
                  <a:cubicBezTo>
                    <a:pt x="1941" y="4811"/>
                    <a:pt x="1989" y="4823"/>
                    <a:pt x="2025" y="4823"/>
                  </a:cubicBezTo>
                  <a:cubicBezTo>
                    <a:pt x="2072" y="4823"/>
                    <a:pt x="2096" y="4811"/>
                    <a:pt x="2144" y="4775"/>
                  </a:cubicBezTo>
                  <a:lnTo>
                    <a:pt x="2608" y="4359"/>
                  </a:lnTo>
                  <a:cubicBezTo>
                    <a:pt x="2656" y="4311"/>
                    <a:pt x="2668" y="4251"/>
                    <a:pt x="2656" y="4192"/>
                  </a:cubicBezTo>
                  <a:lnTo>
                    <a:pt x="2429" y="3204"/>
                  </a:lnTo>
                  <a:lnTo>
                    <a:pt x="2572" y="2918"/>
                  </a:lnTo>
                  <a:close/>
                  <a:moveTo>
                    <a:pt x="2001" y="1"/>
                  </a:moveTo>
                  <a:cubicBezTo>
                    <a:pt x="1417" y="1"/>
                    <a:pt x="953" y="465"/>
                    <a:pt x="953" y="1049"/>
                  </a:cubicBezTo>
                  <a:lnTo>
                    <a:pt x="953" y="1418"/>
                  </a:lnTo>
                  <a:lnTo>
                    <a:pt x="953" y="1787"/>
                  </a:lnTo>
                  <a:cubicBezTo>
                    <a:pt x="953" y="2120"/>
                    <a:pt x="1120" y="2418"/>
                    <a:pt x="1358" y="2608"/>
                  </a:cubicBezTo>
                  <a:cubicBezTo>
                    <a:pt x="572" y="2870"/>
                    <a:pt x="1" y="3608"/>
                    <a:pt x="1" y="4442"/>
                  </a:cubicBezTo>
                  <a:lnTo>
                    <a:pt x="1" y="5037"/>
                  </a:lnTo>
                  <a:cubicBezTo>
                    <a:pt x="1" y="5121"/>
                    <a:pt x="84" y="5192"/>
                    <a:pt x="167" y="5192"/>
                  </a:cubicBezTo>
                  <a:lnTo>
                    <a:pt x="3834" y="5192"/>
                  </a:lnTo>
                  <a:cubicBezTo>
                    <a:pt x="3918" y="5192"/>
                    <a:pt x="3989" y="5121"/>
                    <a:pt x="3989" y="5037"/>
                  </a:cubicBezTo>
                  <a:lnTo>
                    <a:pt x="3989" y="4442"/>
                  </a:lnTo>
                  <a:cubicBezTo>
                    <a:pt x="4013" y="3620"/>
                    <a:pt x="3430" y="2882"/>
                    <a:pt x="2644" y="2608"/>
                  </a:cubicBezTo>
                  <a:cubicBezTo>
                    <a:pt x="2882" y="2418"/>
                    <a:pt x="3037" y="2120"/>
                    <a:pt x="3037" y="1787"/>
                  </a:cubicBezTo>
                  <a:lnTo>
                    <a:pt x="3037" y="1418"/>
                  </a:lnTo>
                  <a:lnTo>
                    <a:pt x="3037" y="1049"/>
                  </a:lnTo>
                  <a:cubicBezTo>
                    <a:pt x="3037" y="465"/>
                    <a:pt x="2584" y="1"/>
                    <a:pt x="200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8"/>
            <p:cNvSpPr/>
            <p:nvPr/>
          </p:nvSpPr>
          <p:spPr>
            <a:xfrm>
              <a:off x="7599527" y="1548951"/>
              <a:ext cx="258853" cy="154841"/>
            </a:xfrm>
            <a:custGeom>
              <a:rect b="b" l="l" r="r" t="t"/>
              <a:pathLst>
                <a:path extrusionOk="0" h="4865" w="8133">
                  <a:moveTo>
                    <a:pt x="3974" y="1"/>
                  </a:moveTo>
                  <a:cubicBezTo>
                    <a:pt x="3947" y="1"/>
                    <a:pt x="3923" y="7"/>
                    <a:pt x="3905" y="18"/>
                  </a:cubicBezTo>
                  <a:cubicBezTo>
                    <a:pt x="3882" y="42"/>
                    <a:pt x="1798" y="1269"/>
                    <a:pt x="238" y="1269"/>
                  </a:cubicBezTo>
                  <a:cubicBezTo>
                    <a:pt x="167" y="1269"/>
                    <a:pt x="95" y="1328"/>
                    <a:pt x="72" y="1411"/>
                  </a:cubicBezTo>
                  <a:cubicBezTo>
                    <a:pt x="72" y="1423"/>
                    <a:pt x="0" y="1912"/>
                    <a:pt x="0" y="2662"/>
                  </a:cubicBezTo>
                  <a:cubicBezTo>
                    <a:pt x="0" y="2745"/>
                    <a:pt x="72" y="2816"/>
                    <a:pt x="167" y="2816"/>
                  </a:cubicBezTo>
                  <a:cubicBezTo>
                    <a:pt x="250" y="2816"/>
                    <a:pt x="333" y="2745"/>
                    <a:pt x="333" y="2662"/>
                  </a:cubicBezTo>
                  <a:cubicBezTo>
                    <a:pt x="333" y="2162"/>
                    <a:pt x="357" y="1781"/>
                    <a:pt x="393" y="1590"/>
                  </a:cubicBezTo>
                  <a:cubicBezTo>
                    <a:pt x="1060" y="1554"/>
                    <a:pt x="1857" y="1352"/>
                    <a:pt x="2786" y="947"/>
                  </a:cubicBezTo>
                  <a:cubicBezTo>
                    <a:pt x="3346" y="697"/>
                    <a:pt x="3798" y="459"/>
                    <a:pt x="3977" y="352"/>
                  </a:cubicBezTo>
                  <a:cubicBezTo>
                    <a:pt x="4155" y="459"/>
                    <a:pt x="4596" y="697"/>
                    <a:pt x="5167" y="947"/>
                  </a:cubicBezTo>
                  <a:cubicBezTo>
                    <a:pt x="6084" y="1352"/>
                    <a:pt x="6894" y="1566"/>
                    <a:pt x="7561" y="1590"/>
                  </a:cubicBezTo>
                  <a:cubicBezTo>
                    <a:pt x="7608" y="2007"/>
                    <a:pt x="7715" y="3281"/>
                    <a:pt x="7394" y="4662"/>
                  </a:cubicBezTo>
                  <a:cubicBezTo>
                    <a:pt x="7382" y="4757"/>
                    <a:pt x="7430" y="4840"/>
                    <a:pt x="7513" y="4864"/>
                  </a:cubicBezTo>
                  <a:lnTo>
                    <a:pt x="7549" y="4864"/>
                  </a:lnTo>
                  <a:cubicBezTo>
                    <a:pt x="7620" y="4864"/>
                    <a:pt x="7692" y="4805"/>
                    <a:pt x="7715" y="4721"/>
                  </a:cubicBezTo>
                  <a:cubicBezTo>
                    <a:pt x="8132" y="3007"/>
                    <a:pt x="7894" y="1483"/>
                    <a:pt x="7894" y="1411"/>
                  </a:cubicBezTo>
                  <a:cubicBezTo>
                    <a:pt x="7870" y="1328"/>
                    <a:pt x="7799" y="1269"/>
                    <a:pt x="7727" y="1269"/>
                  </a:cubicBezTo>
                  <a:cubicBezTo>
                    <a:pt x="6168" y="1269"/>
                    <a:pt x="4096" y="42"/>
                    <a:pt x="4060" y="18"/>
                  </a:cubicBezTo>
                  <a:cubicBezTo>
                    <a:pt x="4030" y="7"/>
                    <a:pt x="4001" y="1"/>
                    <a:pt x="397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8"/>
            <p:cNvSpPr/>
            <p:nvPr/>
          </p:nvSpPr>
          <p:spPr>
            <a:xfrm>
              <a:off x="7599909" y="1648380"/>
              <a:ext cx="242175" cy="190679"/>
            </a:xfrm>
            <a:custGeom>
              <a:rect b="b" l="l" r="r" t="t"/>
              <a:pathLst>
                <a:path extrusionOk="0" h="5991" w="7609">
                  <a:moveTo>
                    <a:pt x="185" y="1"/>
                  </a:moveTo>
                  <a:cubicBezTo>
                    <a:pt x="179" y="1"/>
                    <a:pt x="173" y="1"/>
                    <a:pt x="167" y="2"/>
                  </a:cubicBezTo>
                  <a:cubicBezTo>
                    <a:pt x="71" y="2"/>
                    <a:pt x="0" y="97"/>
                    <a:pt x="12" y="181"/>
                  </a:cubicBezTo>
                  <a:cubicBezTo>
                    <a:pt x="95" y="1419"/>
                    <a:pt x="369" y="2502"/>
                    <a:pt x="869" y="3419"/>
                  </a:cubicBezTo>
                  <a:cubicBezTo>
                    <a:pt x="1536" y="4669"/>
                    <a:pt x="2560" y="5526"/>
                    <a:pt x="3929" y="5979"/>
                  </a:cubicBezTo>
                  <a:cubicBezTo>
                    <a:pt x="3941" y="5979"/>
                    <a:pt x="3965" y="5991"/>
                    <a:pt x="3989" y="5991"/>
                  </a:cubicBezTo>
                  <a:cubicBezTo>
                    <a:pt x="4001" y="5991"/>
                    <a:pt x="4024" y="5991"/>
                    <a:pt x="4048" y="5979"/>
                  </a:cubicBezTo>
                  <a:cubicBezTo>
                    <a:pt x="4941" y="5681"/>
                    <a:pt x="5691" y="5217"/>
                    <a:pt x="6287" y="4574"/>
                  </a:cubicBezTo>
                  <a:cubicBezTo>
                    <a:pt x="6882" y="3931"/>
                    <a:pt x="7322" y="3133"/>
                    <a:pt x="7608" y="2181"/>
                  </a:cubicBezTo>
                  <a:cubicBezTo>
                    <a:pt x="7608" y="2097"/>
                    <a:pt x="7560" y="2002"/>
                    <a:pt x="7477" y="1966"/>
                  </a:cubicBezTo>
                  <a:cubicBezTo>
                    <a:pt x="7463" y="1963"/>
                    <a:pt x="7448" y="1961"/>
                    <a:pt x="7434" y="1961"/>
                  </a:cubicBezTo>
                  <a:cubicBezTo>
                    <a:pt x="7358" y="1961"/>
                    <a:pt x="7293" y="2013"/>
                    <a:pt x="7263" y="2074"/>
                  </a:cubicBezTo>
                  <a:cubicBezTo>
                    <a:pt x="7001" y="2990"/>
                    <a:pt x="6560" y="3741"/>
                    <a:pt x="6013" y="4336"/>
                  </a:cubicBezTo>
                  <a:cubicBezTo>
                    <a:pt x="5465" y="4919"/>
                    <a:pt x="4774" y="5348"/>
                    <a:pt x="3977" y="5634"/>
                  </a:cubicBezTo>
                  <a:cubicBezTo>
                    <a:pt x="2727" y="5205"/>
                    <a:pt x="1774" y="4395"/>
                    <a:pt x="1143" y="3252"/>
                  </a:cubicBezTo>
                  <a:cubicBezTo>
                    <a:pt x="691" y="2383"/>
                    <a:pt x="417" y="1347"/>
                    <a:pt x="345" y="157"/>
                  </a:cubicBezTo>
                  <a:cubicBezTo>
                    <a:pt x="345" y="68"/>
                    <a:pt x="263" y="1"/>
                    <a:pt x="18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8"/>
            <p:cNvSpPr/>
            <p:nvPr/>
          </p:nvSpPr>
          <p:spPr>
            <a:xfrm>
              <a:off x="7562766" y="1514864"/>
              <a:ext cx="327059" cy="360192"/>
            </a:xfrm>
            <a:custGeom>
              <a:rect b="b" l="l" r="r" t="t"/>
              <a:pathLst>
                <a:path extrusionOk="0" h="11317" w="10276">
                  <a:moveTo>
                    <a:pt x="5132" y="363"/>
                  </a:moveTo>
                  <a:cubicBezTo>
                    <a:pt x="5334" y="482"/>
                    <a:pt x="5906" y="792"/>
                    <a:pt x="6644" y="1125"/>
                  </a:cubicBezTo>
                  <a:cubicBezTo>
                    <a:pt x="7823" y="1625"/>
                    <a:pt x="8835" y="1899"/>
                    <a:pt x="9668" y="1923"/>
                  </a:cubicBezTo>
                  <a:cubicBezTo>
                    <a:pt x="9728" y="2375"/>
                    <a:pt x="9882" y="3947"/>
                    <a:pt x="9501" y="5673"/>
                  </a:cubicBezTo>
                  <a:cubicBezTo>
                    <a:pt x="9251" y="6888"/>
                    <a:pt x="8823" y="7912"/>
                    <a:pt x="8192" y="8757"/>
                  </a:cubicBezTo>
                  <a:cubicBezTo>
                    <a:pt x="7442" y="9781"/>
                    <a:pt x="6406" y="10531"/>
                    <a:pt x="5132" y="10972"/>
                  </a:cubicBezTo>
                  <a:cubicBezTo>
                    <a:pt x="3846" y="10543"/>
                    <a:pt x="2822" y="9805"/>
                    <a:pt x="2060" y="8769"/>
                  </a:cubicBezTo>
                  <a:cubicBezTo>
                    <a:pt x="1453" y="7936"/>
                    <a:pt x="1012" y="6900"/>
                    <a:pt x="750" y="5709"/>
                  </a:cubicBezTo>
                  <a:cubicBezTo>
                    <a:pt x="393" y="3983"/>
                    <a:pt x="536" y="2387"/>
                    <a:pt x="596" y="1923"/>
                  </a:cubicBezTo>
                  <a:cubicBezTo>
                    <a:pt x="1429" y="1899"/>
                    <a:pt x="2453" y="1625"/>
                    <a:pt x="3608" y="1125"/>
                  </a:cubicBezTo>
                  <a:cubicBezTo>
                    <a:pt x="4346" y="816"/>
                    <a:pt x="4917" y="482"/>
                    <a:pt x="5132" y="363"/>
                  </a:cubicBezTo>
                  <a:close/>
                  <a:moveTo>
                    <a:pt x="5129" y="0"/>
                  </a:moveTo>
                  <a:cubicBezTo>
                    <a:pt x="5102" y="0"/>
                    <a:pt x="5078" y="6"/>
                    <a:pt x="5060" y="18"/>
                  </a:cubicBezTo>
                  <a:cubicBezTo>
                    <a:pt x="5025" y="42"/>
                    <a:pt x="2417" y="1589"/>
                    <a:pt x="453" y="1589"/>
                  </a:cubicBezTo>
                  <a:cubicBezTo>
                    <a:pt x="381" y="1589"/>
                    <a:pt x="310" y="1649"/>
                    <a:pt x="298" y="1720"/>
                  </a:cubicBezTo>
                  <a:cubicBezTo>
                    <a:pt x="274" y="1792"/>
                    <a:pt x="0" y="3637"/>
                    <a:pt x="441" y="5757"/>
                  </a:cubicBezTo>
                  <a:cubicBezTo>
                    <a:pt x="691" y="7007"/>
                    <a:pt x="1155" y="8078"/>
                    <a:pt x="1810" y="8948"/>
                  </a:cubicBezTo>
                  <a:cubicBezTo>
                    <a:pt x="2620" y="10055"/>
                    <a:pt x="3727" y="10841"/>
                    <a:pt x="5096" y="11305"/>
                  </a:cubicBezTo>
                  <a:cubicBezTo>
                    <a:pt x="5120" y="11305"/>
                    <a:pt x="5132" y="11317"/>
                    <a:pt x="5156" y="11317"/>
                  </a:cubicBezTo>
                  <a:cubicBezTo>
                    <a:pt x="5179" y="11317"/>
                    <a:pt x="5191" y="11317"/>
                    <a:pt x="5215" y="11305"/>
                  </a:cubicBezTo>
                  <a:cubicBezTo>
                    <a:pt x="6584" y="10841"/>
                    <a:pt x="7692" y="10055"/>
                    <a:pt x="8513" y="8948"/>
                  </a:cubicBezTo>
                  <a:cubicBezTo>
                    <a:pt x="9144" y="8078"/>
                    <a:pt x="9609" y="6983"/>
                    <a:pt x="9882" y="5757"/>
                  </a:cubicBezTo>
                  <a:cubicBezTo>
                    <a:pt x="10275" y="3637"/>
                    <a:pt x="10001" y="1792"/>
                    <a:pt x="9978" y="1720"/>
                  </a:cubicBezTo>
                  <a:cubicBezTo>
                    <a:pt x="9966" y="1649"/>
                    <a:pt x="9894" y="1589"/>
                    <a:pt x="9823" y="1589"/>
                  </a:cubicBezTo>
                  <a:cubicBezTo>
                    <a:pt x="7858" y="1589"/>
                    <a:pt x="5251" y="42"/>
                    <a:pt x="5215" y="18"/>
                  </a:cubicBezTo>
                  <a:cubicBezTo>
                    <a:pt x="5185" y="6"/>
                    <a:pt x="5156" y="0"/>
                    <a:pt x="512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39"/>
          <p:cNvSpPr txBox="1"/>
          <p:nvPr>
            <p:ph type="title"/>
          </p:nvPr>
        </p:nvSpPr>
        <p:spPr>
          <a:xfrm>
            <a:off x="598883" y="-6"/>
            <a:ext cx="79164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300"/>
              <a:buFont typeface="Arial"/>
              <a:buNone/>
            </a:pPr>
            <a:r>
              <a:rPr lang="en">
                <a:solidFill>
                  <a:schemeClr val="dk1"/>
                </a:solidFill>
              </a:rPr>
              <a:t>ABAC</a:t>
            </a:r>
            <a:endParaRPr>
              <a:solidFill>
                <a:schemeClr val="dk1"/>
              </a:solidFill>
            </a:endParaRPr>
          </a:p>
        </p:txBody>
      </p:sp>
      <p:sp>
        <p:nvSpPr>
          <p:cNvPr id="568" name="Google Shape;568;p39"/>
          <p:cNvSpPr txBox="1"/>
          <p:nvPr>
            <p:ph idx="4" type="body"/>
          </p:nvPr>
        </p:nvSpPr>
        <p:spPr>
          <a:xfrm>
            <a:off x="598885" y="994200"/>
            <a:ext cx="7916400" cy="321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800">
                <a:solidFill>
                  <a:schemeClr val="accent1"/>
                </a:solidFill>
              </a:rPr>
              <a:t>Revisit</a:t>
            </a:r>
            <a:endParaRPr sz="1800">
              <a:solidFill>
                <a:schemeClr val="accent1"/>
              </a:solidFill>
            </a:endParaRPr>
          </a:p>
        </p:txBody>
      </p:sp>
      <p:sp>
        <p:nvSpPr>
          <p:cNvPr id="569" name="Google Shape;569;p39"/>
          <p:cNvSpPr txBox="1"/>
          <p:nvPr>
            <p:ph idx="1" type="body"/>
          </p:nvPr>
        </p:nvSpPr>
        <p:spPr>
          <a:xfrm>
            <a:off x="530300" y="1591775"/>
            <a:ext cx="5049900" cy="29049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t>What It Does: </a:t>
            </a:r>
            <a:r>
              <a:rPr lang="en"/>
              <a:t>ABAC is the primary access control model in our Zero Trust framework for CIBC Bank, offering fine-grained control over permissions and access privileges.</a:t>
            </a:r>
            <a:endParaRPr/>
          </a:p>
          <a:p>
            <a:pPr indent="0" lvl="0" marL="0" rtl="0" algn="l">
              <a:spcBef>
                <a:spcPts val="800"/>
              </a:spcBef>
              <a:spcAft>
                <a:spcPts val="0"/>
              </a:spcAft>
              <a:buNone/>
            </a:pPr>
            <a:r>
              <a:t/>
            </a:r>
            <a:endParaRPr b="1"/>
          </a:p>
          <a:p>
            <a:pPr indent="0" lvl="0" marL="0" rtl="0" algn="l">
              <a:spcBef>
                <a:spcPts val="800"/>
              </a:spcBef>
              <a:spcAft>
                <a:spcPts val="0"/>
              </a:spcAft>
              <a:buNone/>
            </a:pPr>
            <a:r>
              <a:rPr b="1" lang="en"/>
              <a:t>How It Works: </a:t>
            </a:r>
            <a:r>
              <a:rPr lang="en"/>
              <a:t>ABAC evaluates multiple attributes</a:t>
            </a:r>
            <a:r>
              <a:rPr lang="en"/>
              <a:t>—such as user role, location, and time—</a:t>
            </a:r>
            <a:r>
              <a:rPr lang="en"/>
              <a:t>against predefined policies to make real-time access decisions. It uses Policy Decision Points (PDPs) to make these decisions, Policy Enforcement Points (PEPs) to enforce them, Policy Administration Points (PAPs) for policy management, and Policy Information Points (PIPs) to provide the necessary information for policy evaluation.</a:t>
            </a:r>
            <a:endParaRPr/>
          </a:p>
          <a:p>
            <a:pPr indent="0" lvl="0" marL="0" rtl="0" algn="l">
              <a:spcBef>
                <a:spcPts val="800"/>
              </a:spcBef>
              <a:spcAft>
                <a:spcPts val="0"/>
              </a:spcAft>
              <a:buNone/>
            </a:pPr>
            <a:r>
              <a:t/>
            </a:r>
            <a:endParaRPr b="1"/>
          </a:p>
          <a:p>
            <a:pPr indent="0" lvl="0" marL="0" rtl="0" algn="l">
              <a:spcBef>
                <a:spcPts val="800"/>
              </a:spcBef>
              <a:spcAft>
                <a:spcPts val="0"/>
              </a:spcAft>
              <a:buNone/>
            </a:pPr>
            <a:r>
              <a:t/>
            </a:r>
            <a:endParaRPr/>
          </a:p>
        </p:txBody>
      </p:sp>
      <p:pic>
        <p:nvPicPr>
          <p:cNvPr id="570" name="Google Shape;570;p39"/>
          <p:cNvPicPr preferRelativeResize="0"/>
          <p:nvPr/>
        </p:nvPicPr>
        <p:blipFill>
          <a:blip r:embed="rId3">
            <a:alphaModFix/>
          </a:blip>
          <a:stretch>
            <a:fillRect/>
          </a:stretch>
        </p:blipFill>
        <p:spPr>
          <a:xfrm>
            <a:off x="5758125" y="1315798"/>
            <a:ext cx="3237724" cy="2145552"/>
          </a:xfrm>
          <a:prstGeom prst="rect">
            <a:avLst/>
          </a:prstGeom>
          <a:noFill/>
          <a:ln>
            <a:noFill/>
          </a:ln>
        </p:spPr>
      </p:pic>
      <p:sp>
        <p:nvSpPr>
          <p:cNvPr id="571" name="Google Shape;571;p39"/>
          <p:cNvSpPr txBox="1"/>
          <p:nvPr/>
        </p:nvSpPr>
        <p:spPr>
          <a:xfrm>
            <a:off x="5758125" y="3630075"/>
            <a:ext cx="2540100" cy="321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0"/>
              </a:spcAft>
              <a:buNone/>
            </a:pPr>
            <a:r>
              <a:rPr lang="en" sz="900">
                <a:solidFill>
                  <a:srgbClr val="171616"/>
                </a:solidFill>
              </a:rPr>
              <a:t>Fig 2. Functional Components of ABAC Setup, Adapted from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0"/>
          <p:cNvSpPr txBox="1"/>
          <p:nvPr>
            <p:ph type="title"/>
          </p:nvPr>
        </p:nvSpPr>
        <p:spPr>
          <a:xfrm>
            <a:off x="613808" y="-6"/>
            <a:ext cx="79164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lt1"/>
              </a:buClr>
              <a:buSzPts val="2300"/>
              <a:buFont typeface="Arial"/>
              <a:buNone/>
            </a:pPr>
            <a:r>
              <a:rPr lang="en">
                <a:solidFill>
                  <a:schemeClr val="dk1"/>
                </a:solidFill>
              </a:rPr>
              <a:t>ABAC</a:t>
            </a:r>
            <a:endParaRPr>
              <a:solidFill>
                <a:schemeClr val="dk1"/>
              </a:solidFill>
            </a:endParaRPr>
          </a:p>
        </p:txBody>
      </p:sp>
      <p:sp>
        <p:nvSpPr>
          <p:cNvPr id="577" name="Google Shape;577;p40"/>
          <p:cNvSpPr txBox="1"/>
          <p:nvPr>
            <p:ph idx="4" type="body"/>
          </p:nvPr>
        </p:nvSpPr>
        <p:spPr>
          <a:xfrm>
            <a:off x="598885" y="856625"/>
            <a:ext cx="7916400" cy="321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800">
                <a:solidFill>
                  <a:schemeClr val="accent1"/>
                </a:solidFill>
              </a:rPr>
              <a:t>Why ABAC?</a:t>
            </a:r>
            <a:endParaRPr sz="1800">
              <a:solidFill>
                <a:schemeClr val="accent1"/>
              </a:solidFill>
            </a:endParaRPr>
          </a:p>
        </p:txBody>
      </p:sp>
      <p:sp>
        <p:nvSpPr>
          <p:cNvPr id="578" name="Google Shape;578;p40"/>
          <p:cNvSpPr txBox="1"/>
          <p:nvPr>
            <p:ph idx="1" type="body"/>
          </p:nvPr>
        </p:nvSpPr>
        <p:spPr>
          <a:xfrm>
            <a:off x="598875" y="1241725"/>
            <a:ext cx="6089700" cy="2310600"/>
          </a:xfrm>
          <a:prstGeom prst="rect">
            <a:avLst/>
          </a:prstGeom>
        </p:spPr>
        <p:txBody>
          <a:bodyPr anchorCtr="0" anchor="t" bIns="34275" lIns="68575" spcFirstLastPara="1" rIns="68575" wrap="square" tIns="34275">
            <a:noAutofit/>
          </a:bodyPr>
          <a:lstStyle/>
          <a:p>
            <a:pPr indent="0" lvl="0" marL="457200" rtl="0" algn="l">
              <a:spcBef>
                <a:spcPts val="800"/>
              </a:spcBef>
              <a:spcAft>
                <a:spcPts val="0"/>
              </a:spcAft>
              <a:buNone/>
            </a:pPr>
            <a:r>
              <a:rPr b="1" lang="en">
                <a:solidFill>
                  <a:schemeClr val="accent2"/>
                </a:solidFill>
              </a:rPr>
              <a:t>Seeking a Multi-Dimensional Solution: </a:t>
            </a:r>
            <a:r>
              <a:rPr lang="en"/>
              <a:t>We were in search of an access control system that could go beyond just relying on standard credentials such as user roles, departments, and passwords.</a:t>
            </a:r>
            <a:endParaRPr/>
          </a:p>
          <a:p>
            <a:pPr indent="0" lvl="0" marL="457200" rtl="0" algn="l">
              <a:spcBef>
                <a:spcPts val="800"/>
              </a:spcBef>
              <a:spcAft>
                <a:spcPts val="0"/>
              </a:spcAft>
              <a:buNone/>
            </a:pPr>
            <a:r>
              <a:t/>
            </a:r>
            <a:endParaRPr b="1"/>
          </a:p>
          <a:p>
            <a:pPr indent="0" lvl="0" marL="457200" rtl="0" algn="l">
              <a:spcBef>
                <a:spcPts val="800"/>
              </a:spcBef>
              <a:spcAft>
                <a:spcPts val="0"/>
              </a:spcAft>
              <a:buNone/>
            </a:pPr>
            <a:r>
              <a:rPr b="1" lang="en">
                <a:solidFill>
                  <a:schemeClr val="accent1"/>
                </a:solidFill>
              </a:rPr>
              <a:t>Incorporating Contextual Factors: </a:t>
            </a:r>
            <a:r>
              <a:rPr lang="en"/>
              <a:t>Our aim was to integrate additional layers of contextual information like location, time, and device type into our access control decisions.</a:t>
            </a:r>
            <a:endParaRPr/>
          </a:p>
          <a:p>
            <a:pPr indent="0" lvl="0" marL="457200" rtl="0" algn="l">
              <a:spcBef>
                <a:spcPts val="800"/>
              </a:spcBef>
              <a:spcAft>
                <a:spcPts val="0"/>
              </a:spcAft>
              <a:buNone/>
            </a:pPr>
            <a:r>
              <a:t/>
            </a:r>
            <a:endParaRPr b="1"/>
          </a:p>
          <a:p>
            <a:pPr indent="0" lvl="0" marL="457200" rtl="0" algn="l">
              <a:spcBef>
                <a:spcPts val="800"/>
              </a:spcBef>
              <a:spcAft>
                <a:spcPts val="0"/>
              </a:spcAft>
              <a:buNone/>
            </a:pPr>
            <a:r>
              <a:rPr b="1" lang="en">
                <a:solidFill>
                  <a:schemeClr val="accent6"/>
                </a:solidFill>
              </a:rPr>
              <a:t>The Strategic Choice of ABAC: </a:t>
            </a:r>
            <a:r>
              <a:rPr lang="en"/>
              <a:t>ABAC was chosen because it enables us to make access control decisions based on a blend of both standard credentials and dynamic contextual factors.</a:t>
            </a:r>
            <a:endParaRPr/>
          </a:p>
          <a:p>
            <a:pPr indent="0" lvl="0" marL="457200" rtl="0" algn="l">
              <a:spcBef>
                <a:spcPts val="800"/>
              </a:spcBef>
              <a:spcAft>
                <a:spcPts val="0"/>
              </a:spcAft>
              <a:buNone/>
            </a:pPr>
            <a:r>
              <a:t/>
            </a:r>
            <a:endParaRPr b="1"/>
          </a:p>
          <a:p>
            <a:pPr indent="0" lvl="0" marL="457200" rtl="0" algn="l">
              <a:spcBef>
                <a:spcPts val="800"/>
              </a:spcBef>
              <a:spcAft>
                <a:spcPts val="0"/>
              </a:spcAft>
              <a:buNone/>
            </a:pPr>
            <a:r>
              <a:rPr b="1" lang="en">
                <a:solidFill>
                  <a:schemeClr val="accent2"/>
                </a:solidFill>
              </a:rPr>
              <a:t>Fine-Grained Control: </a:t>
            </a:r>
            <a:r>
              <a:rPr lang="en"/>
              <a:t>The fine-grained nature of ABAC ensures that trust is never implicitly granted, aligning with our Zero Trust principles.</a:t>
            </a:r>
            <a:endParaRPr/>
          </a:p>
          <a:p>
            <a:pPr indent="0" lvl="0" marL="457200" rtl="0" algn="l">
              <a:spcBef>
                <a:spcPts val="800"/>
              </a:spcBef>
              <a:spcAft>
                <a:spcPts val="0"/>
              </a:spcAft>
              <a:buNone/>
            </a:pPr>
            <a:r>
              <a:t/>
            </a:r>
            <a:endParaRPr b="1"/>
          </a:p>
          <a:p>
            <a:pPr indent="0" lvl="0" marL="457200" rtl="0" algn="l">
              <a:spcBef>
                <a:spcPts val="800"/>
              </a:spcBef>
              <a:spcAft>
                <a:spcPts val="0"/>
              </a:spcAft>
              <a:buNone/>
            </a:pPr>
            <a:r>
              <a:rPr b="1" lang="en">
                <a:solidFill>
                  <a:schemeClr val="accent1"/>
                </a:solidFill>
              </a:rPr>
              <a:t>Dynamic Decision-Making:</a:t>
            </a:r>
            <a:r>
              <a:rPr b="1" lang="en"/>
              <a:t> </a:t>
            </a:r>
            <a:r>
              <a:rPr lang="en"/>
              <a:t>ABAC's ability to make real-time, context-aware decisions further solidifies its role as a cornerstone of our security strategy.</a:t>
            </a:r>
            <a:endParaRPr/>
          </a:p>
          <a:p>
            <a:pPr indent="0" lvl="0" marL="457200" rtl="0" algn="l">
              <a:spcBef>
                <a:spcPts val="800"/>
              </a:spcBef>
              <a:spcAft>
                <a:spcPts val="0"/>
              </a:spcAft>
              <a:buNone/>
            </a:pPr>
            <a:r>
              <a:t/>
            </a:r>
            <a:endParaRPr b="1"/>
          </a:p>
          <a:p>
            <a:pPr indent="0" lvl="0" marL="457200" rtl="0" algn="l">
              <a:spcBef>
                <a:spcPts val="800"/>
              </a:spcBef>
              <a:spcAft>
                <a:spcPts val="0"/>
              </a:spcAft>
              <a:buNone/>
            </a:pPr>
            <a:r>
              <a:t/>
            </a:r>
            <a:endParaRPr b="1"/>
          </a:p>
        </p:txBody>
      </p:sp>
      <p:pic>
        <p:nvPicPr>
          <p:cNvPr descr="gh&#10;" id="579" name="Google Shape;579;p40"/>
          <p:cNvPicPr preferRelativeResize="0"/>
          <p:nvPr/>
        </p:nvPicPr>
        <p:blipFill>
          <a:blip r:embed="rId3">
            <a:alphaModFix/>
          </a:blip>
          <a:stretch>
            <a:fillRect/>
          </a:stretch>
        </p:blipFill>
        <p:spPr>
          <a:xfrm>
            <a:off x="6964850" y="2286000"/>
            <a:ext cx="1766025" cy="1634100"/>
          </a:xfrm>
          <a:prstGeom prst="rect">
            <a:avLst/>
          </a:prstGeom>
          <a:noFill/>
          <a:ln>
            <a:noFill/>
          </a:ln>
          <a:effectLst>
            <a:outerShdw blurRad="200025" rotWithShape="0" algn="bl" dir="5400000" dist="19050">
              <a:srgbClr val="000000">
                <a:alpha val="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 Slides">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Slide 3">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ivider Slide 1">
  <a:themeElements>
    <a:clrScheme name="Ontario Tech">
      <a:dk1>
        <a:srgbClr val="003C71"/>
      </a:dk1>
      <a:lt1>
        <a:srgbClr val="FFFFFF"/>
      </a:lt1>
      <a:dk2>
        <a:srgbClr val="003C71"/>
      </a:dk2>
      <a:lt2>
        <a:srgbClr val="E7E6E6"/>
      </a:lt2>
      <a:accent1>
        <a:srgbClr val="0077CA"/>
      </a:accent1>
      <a:accent2>
        <a:srgbClr val="E75D2A"/>
      </a:accent2>
      <a:accent3>
        <a:srgbClr val="5B6770"/>
      </a:accent3>
      <a:accent4>
        <a:srgbClr val="A7A8AA"/>
      </a:accent4>
      <a:accent5>
        <a:srgbClr val="ACA391"/>
      </a:accent5>
      <a:accent6>
        <a:srgbClr val="003C71"/>
      </a:accent6>
      <a:hlink>
        <a:srgbClr val="0077CA"/>
      </a:hlink>
      <a:folHlink>
        <a:srgbClr val="CACAC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