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 id="2147483677" r:id="rId6"/>
    <p:sldMasterId id="214748367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y="5143500" cx="9144000"/>
  <p:notesSz cx="6858000" cy="9144000"/>
  <p:embeddedFontLst>
    <p:embeddedFont>
      <p:font typeface="Advent Pro SemiBold"/>
      <p:regular r:id="rId31"/>
      <p:bold r:id="rId32"/>
      <p:italic r:id="rId33"/>
      <p:boldItalic r:id="rId34"/>
    </p:embeddedFont>
    <p:embeddedFont>
      <p:font typeface="Fira Sans Extra Condensed Medium"/>
      <p:regular r:id="rId35"/>
      <p:bold r:id="rId36"/>
      <p:italic r:id="rId37"/>
      <p:boldItalic r:id="rId38"/>
    </p:embeddedFont>
    <p:embeddedFont>
      <p:font typeface="Fira Sans Condensed Medium"/>
      <p:regular r:id="rId39"/>
      <p:bold r:id="rId40"/>
      <p:italic r:id="rId41"/>
      <p:boldItalic r:id="rId42"/>
    </p:embeddedFont>
    <p:embeddedFont>
      <p:font typeface="Maven Pro"/>
      <p:regular r:id="rId43"/>
      <p:bold r:id="rId44"/>
    </p:embeddedFont>
    <p:embeddedFont>
      <p:font typeface="Share Tech"/>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C05095-DDF8-4235-A8D1-BC734BAA88F3}">
  <a:tblStyle styleId="{F9C05095-DDF8-4235-A8D1-BC734BAA88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CondensedMedium-bold.fntdata"/><Relationship Id="rId20" Type="http://schemas.openxmlformats.org/officeDocument/2006/relationships/slide" Target="slides/slide12.xml"/><Relationship Id="rId42" Type="http://schemas.openxmlformats.org/officeDocument/2006/relationships/font" Target="fonts/FiraSansCondensedMedium-boldItalic.fntdata"/><Relationship Id="rId41" Type="http://schemas.openxmlformats.org/officeDocument/2006/relationships/font" Target="fonts/FiraSansCondensedMedium-italic.fntdata"/><Relationship Id="rId22" Type="http://schemas.openxmlformats.org/officeDocument/2006/relationships/slide" Target="slides/slide14.xml"/><Relationship Id="rId44" Type="http://schemas.openxmlformats.org/officeDocument/2006/relationships/font" Target="fonts/MavenPro-bold.fntdata"/><Relationship Id="rId21" Type="http://schemas.openxmlformats.org/officeDocument/2006/relationships/slide" Target="slides/slide13.xml"/><Relationship Id="rId43" Type="http://schemas.openxmlformats.org/officeDocument/2006/relationships/font" Target="fonts/MavenPro-regular.fntdata"/><Relationship Id="rId24" Type="http://schemas.openxmlformats.org/officeDocument/2006/relationships/slide" Target="slides/slide16.xml"/><Relationship Id="rId23" Type="http://schemas.openxmlformats.org/officeDocument/2006/relationships/slide" Target="slides/slide15.xml"/><Relationship Id="rId45" Type="http://schemas.openxmlformats.org/officeDocument/2006/relationships/font" Target="fonts/ShareTech-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AdventProSemiBold-regular.fntdata"/><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AdventProSemiBold-italic.fntdata"/><Relationship Id="rId10" Type="http://schemas.openxmlformats.org/officeDocument/2006/relationships/slide" Target="slides/slide2.xml"/><Relationship Id="rId32" Type="http://schemas.openxmlformats.org/officeDocument/2006/relationships/font" Target="fonts/AdventProSemiBold-bold.fntdata"/><Relationship Id="rId13" Type="http://schemas.openxmlformats.org/officeDocument/2006/relationships/slide" Target="slides/slide5.xml"/><Relationship Id="rId35" Type="http://schemas.openxmlformats.org/officeDocument/2006/relationships/font" Target="fonts/FiraSansExtraCondensedMedium-regular.fntdata"/><Relationship Id="rId12" Type="http://schemas.openxmlformats.org/officeDocument/2006/relationships/slide" Target="slides/slide4.xml"/><Relationship Id="rId34" Type="http://schemas.openxmlformats.org/officeDocument/2006/relationships/font" Target="fonts/AdventProSemiBold-boldItalic.fntdata"/><Relationship Id="rId15" Type="http://schemas.openxmlformats.org/officeDocument/2006/relationships/slide" Target="slides/slide7.xml"/><Relationship Id="rId37" Type="http://schemas.openxmlformats.org/officeDocument/2006/relationships/font" Target="fonts/FiraSansExtraCondensedMedium-italic.fntdata"/><Relationship Id="rId14" Type="http://schemas.openxmlformats.org/officeDocument/2006/relationships/slide" Target="slides/slide6.xml"/><Relationship Id="rId36" Type="http://schemas.openxmlformats.org/officeDocument/2006/relationships/font" Target="fonts/FiraSansExtraCondensedMedium-bold.fntdata"/><Relationship Id="rId17" Type="http://schemas.openxmlformats.org/officeDocument/2006/relationships/slide" Target="slides/slide9.xml"/><Relationship Id="rId39" Type="http://schemas.openxmlformats.org/officeDocument/2006/relationships/font" Target="fonts/FiraSansCondensedMedium-regular.fntdata"/><Relationship Id="rId16" Type="http://schemas.openxmlformats.org/officeDocument/2006/relationships/slide" Target="slides/slide8.xml"/><Relationship Id="rId38" Type="http://schemas.openxmlformats.org/officeDocument/2006/relationships/font" Target="fonts/FiraSansExtraCondensedMedium-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75c2214006_3_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275c2214006_3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3d47f7f09f_5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23d47f7f09f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3d47f7f09f_5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23d47f7f09f_5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3d47f7f09f_5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23d47f7f09f_5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3d47f7f09f_5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23d47f7f09f_5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3d47f7f09f_5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23d47f7f09f_5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3d47f7f09f_5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g23d47f7f09f_5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3d47f7f09f_5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23d47f7f09f_5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3d4be2eb23_2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g23d4be2eb23_2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3d47f7f09f_4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23d47f7f09f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3d47f7f09f_5_1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g23d47f7f09f_5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75c2214006_3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275c2214006_3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3d4be2eb23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3d4be2eb2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3d4be2eb23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3d4be2eb23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75c2214006_3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275c2214006_3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5c2214006_3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275c2214006_3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75c2214006_1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275c2214006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75c2214006_1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275c2214006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3d47f7f09f_5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23d47f7f09f_5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3d47f7f09f_5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23d47f7f09f_5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3d4be2eb23_3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23d4be2eb23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3d47f7f09f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23d47f7f09f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428" name="Shape 428"/>
        <p:cNvGrpSpPr/>
        <p:nvPr/>
      </p:nvGrpSpPr>
      <p:grpSpPr>
        <a:xfrm>
          <a:off x="0" y="0"/>
          <a:ext cx="0" cy="0"/>
          <a:chOff x="0" y="0"/>
          <a:chExt cx="0" cy="0"/>
        </a:xfrm>
      </p:grpSpPr>
      <p:sp>
        <p:nvSpPr>
          <p:cNvPr id="429" name="Google Shape;429;p24"/>
          <p:cNvSpPr txBox="1"/>
          <p:nvPr>
            <p:ph type="ctrTitle"/>
          </p:nvPr>
        </p:nvSpPr>
        <p:spPr>
          <a:xfrm>
            <a:off x="402535" y="3893037"/>
            <a:ext cx="7598465" cy="76174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300"/>
              <a:buFont typeface="Arial"/>
              <a:buNone/>
              <a:defRPr b="1" i="0" sz="2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spTree>
      <p:nvGrpSpPr>
        <p:cNvPr id="432" name="Shape 432"/>
        <p:cNvGrpSpPr/>
        <p:nvPr/>
      </p:nvGrpSpPr>
      <p:grpSpPr>
        <a:xfrm>
          <a:off x="0" y="0"/>
          <a:ext cx="0" cy="0"/>
          <a:chOff x="0" y="0"/>
          <a:chExt cx="0" cy="0"/>
        </a:xfrm>
      </p:grpSpPr>
      <p:sp>
        <p:nvSpPr>
          <p:cNvPr id="433" name="Google Shape;433;p26"/>
          <p:cNvSpPr txBox="1"/>
          <p:nvPr>
            <p:ph type="title"/>
          </p:nvPr>
        </p:nvSpPr>
        <p:spPr>
          <a:xfrm>
            <a:off x="693254" y="2161761"/>
            <a:ext cx="3846443" cy="1036931"/>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300"/>
              <a:buFont typeface="Arial"/>
              <a:buNone/>
              <a:defRPr b="1" i="0" sz="2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1 Column">
  <p:cSld name="Content Slide - 1 Column">
    <p:spTree>
      <p:nvGrpSpPr>
        <p:cNvPr id="440" name="Shape 440"/>
        <p:cNvGrpSpPr/>
        <p:nvPr/>
      </p:nvGrpSpPr>
      <p:grpSpPr>
        <a:xfrm>
          <a:off x="0" y="0"/>
          <a:ext cx="0" cy="0"/>
          <a:chOff x="0" y="0"/>
          <a:chExt cx="0" cy="0"/>
        </a:xfrm>
      </p:grpSpPr>
      <p:sp>
        <p:nvSpPr>
          <p:cNvPr id="441" name="Google Shape;441;p28"/>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2" name="Google Shape;442;p28"/>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3" name="Google Shape;443;p28"/>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44" name="Google Shape;444;p28"/>
          <p:cNvSpPr txBox="1"/>
          <p:nvPr>
            <p:ph idx="1" type="body"/>
          </p:nvPr>
        </p:nvSpPr>
        <p:spPr>
          <a:xfrm>
            <a:off x="603803" y="1480049"/>
            <a:ext cx="7911548" cy="2932406"/>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rgbClr val="003556"/>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3 Column">
  <p:cSld name="Content Slide - 3 Column">
    <p:spTree>
      <p:nvGrpSpPr>
        <p:cNvPr id="445" name="Shape 445"/>
        <p:cNvGrpSpPr/>
        <p:nvPr/>
      </p:nvGrpSpPr>
      <p:grpSpPr>
        <a:xfrm>
          <a:off x="0" y="0"/>
          <a:ext cx="0" cy="0"/>
          <a:chOff x="0" y="0"/>
          <a:chExt cx="0" cy="0"/>
        </a:xfrm>
      </p:grpSpPr>
      <p:sp>
        <p:nvSpPr>
          <p:cNvPr id="446" name="Google Shape;446;p29"/>
          <p:cNvSpPr txBox="1"/>
          <p:nvPr>
            <p:ph type="title"/>
          </p:nvPr>
        </p:nvSpPr>
        <p:spPr>
          <a:xfrm>
            <a:off x="598833" y="273844"/>
            <a:ext cx="7916517"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7" name="Google Shape;447;p29"/>
          <p:cNvSpPr txBox="1"/>
          <p:nvPr>
            <p:ph idx="1" type="body"/>
          </p:nvPr>
        </p:nvSpPr>
        <p:spPr>
          <a:xfrm>
            <a:off x="598884" y="1923222"/>
            <a:ext cx="2430000" cy="2310641"/>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rgbClr val="003556"/>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48" name="Google Shape;448;p29"/>
          <p:cNvSpPr txBox="1"/>
          <p:nvPr>
            <p:ph idx="2" type="body"/>
          </p:nvPr>
        </p:nvSpPr>
        <p:spPr>
          <a:xfrm>
            <a:off x="6085350" y="1920478"/>
            <a:ext cx="2430000" cy="2313384"/>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rgbClr val="003556"/>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49" name="Google Shape;449;p29"/>
          <p:cNvSpPr txBox="1"/>
          <p:nvPr>
            <p:ph idx="3" type="body"/>
          </p:nvPr>
        </p:nvSpPr>
        <p:spPr>
          <a:xfrm>
            <a:off x="3342117" y="1922860"/>
            <a:ext cx="2430000" cy="231100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rgbClr val="003556"/>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0" name="Google Shape;450;p29"/>
          <p:cNvSpPr txBox="1"/>
          <p:nvPr>
            <p:ph idx="4" type="body"/>
          </p:nvPr>
        </p:nvSpPr>
        <p:spPr>
          <a:xfrm>
            <a:off x="598885" y="1480050"/>
            <a:ext cx="7916465"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1" name="Google Shape;451;p29"/>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2" name="Google Shape;452;p29"/>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Image, 2 Column Bullet">
  <p:cSld name="Content Slide - Image, 2 Column Bullet">
    <p:spTree>
      <p:nvGrpSpPr>
        <p:cNvPr id="453" name="Shape 453"/>
        <p:cNvGrpSpPr/>
        <p:nvPr/>
      </p:nvGrpSpPr>
      <p:grpSpPr>
        <a:xfrm>
          <a:off x="0" y="0"/>
          <a:ext cx="0" cy="0"/>
          <a:chOff x="0" y="0"/>
          <a:chExt cx="0" cy="0"/>
        </a:xfrm>
      </p:grpSpPr>
      <p:sp>
        <p:nvSpPr>
          <p:cNvPr id="454" name="Google Shape;454;p30"/>
          <p:cNvSpPr/>
          <p:nvPr>
            <p:ph idx="2" type="pic"/>
          </p:nvPr>
        </p:nvSpPr>
        <p:spPr>
          <a:xfrm>
            <a:off x="-1" y="0"/>
            <a:ext cx="3750197" cy="4320000"/>
          </a:xfrm>
          <a:prstGeom prst="rect">
            <a:avLst/>
          </a:prstGeom>
          <a:noFill/>
          <a:ln>
            <a:noFill/>
          </a:ln>
        </p:spPr>
      </p:sp>
      <p:sp>
        <p:nvSpPr>
          <p:cNvPr id="455" name="Google Shape;455;p30"/>
          <p:cNvSpPr txBox="1"/>
          <p:nvPr>
            <p:ph type="title"/>
          </p:nvPr>
        </p:nvSpPr>
        <p:spPr>
          <a:xfrm>
            <a:off x="4192929" y="273844"/>
            <a:ext cx="4322421"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56" name="Google Shape;456;p30"/>
          <p:cNvSpPr txBox="1"/>
          <p:nvPr>
            <p:ph idx="1" type="body"/>
          </p:nvPr>
        </p:nvSpPr>
        <p:spPr>
          <a:xfrm>
            <a:off x="4192929" y="1432367"/>
            <a:ext cx="2092500" cy="288763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000000"/>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000000"/>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000000"/>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000000"/>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7" name="Google Shape;457;p30"/>
          <p:cNvSpPr txBox="1"/>
          <p:nvPr>
            <p:ph idx="3" type="body"/>
          </p:nvPr>
        </p:nvSpPr>
        <p:spPr>
          <a:xfrm>
            <a:off x="6422850" y="1432367"/>
            <a:ext cx="2092500" cy="288763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000000"/>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000000"/>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000000"/>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000000"/>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8" name="Google Shape;458;p30"/>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9" name="Google Shape;459;p30"/>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Image, 3 Column">
  <p:cSld name="Content Slide - Image, 3 Column">
    <p:spTree>
      <p:nvGrpSpPr>
        <p:cNvPr id="460" name="Shape 460"/>
        <p:cNvGrpSpPr/>
        <p:nvPr/>
      </p:nvGrpSpPr>
      <p:grpSpPr>
        <a:xfrm>
          <a:off x="0" y="0"/>
          <a:ext cx="0" cy="0"/>
          <a:chOff x="0" y="0"/>
          <a:chExt cx="0" cy="0"/>
        </a:xfrm>
      </p:grpSpPr>
      <p:sp>
        <p:nvSpPr>
          <p:cNvPr id="461" name="Google Shape;461;p31"/>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62" name="Google Shape;462;p31"/>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3" name="Google Shape;463;p31"/>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64" name="Google Shape;464;p31"/>
          <p:cNvSpPr txBox="1"/>
          <p:nvPr>
            <p:ph idx="1" type="body"/>
          </p:nvPr>
        </p:nvSpPr>
        <p:spPr>
          <a:xfrm>
            <a:off x="598884"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65" name="Google Shape;465;p31"/>
          <p:cNvSpPr/>
          <p:nvPr>
            <p:ph idx="2" type="pic"/>
          </p:nvPr>
        </p:nvSpPr>
        <p:spPr>
          <a:xfrm>
            <a:off x="598885" y="2013605"/>
            <a:ext cx="2543400" cy="1512000"/>
          </a:xfrm>
          <a:prstGeom prst="rect">
            <a:avLst/>
          </a:prstGeom>
          <a:noFill/>
          <a:ln>
            <a:noFill/>
          </a:ln>
        </p:spPr>
      </p:sp>
      <p:sp>
        <p:nvSpPr>
          <p:cNvPr id="466" name="Google Shape;466;p31"/>
          <p:cNvSpPr txBox="1"/>
          <p:nvPr>
            <p:ph idx="3" type="body"/>
          </p:nvPr>
        </p:nvSpPr>
        <p:spPr>
          <a:xfrm>
            <a:off x="598885"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67" name="Google Shape;467;p31"/>
          <p:cNvSpPr txBox="1"/>
          <p:nvPr>
            <p:ph idx="4" type="body"/>
          </p:nvPr>
        </p:nvSpPr>
        <p:spPr>
          <a:xfrm>
            <a:off x="5971949"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68" name="Google Shape;468;p31"/>
          <p:cNvSpPr/>
          <p:nvPr>
            <p:ph idx="5" type="pic"/>
          </p:nvPr>
        </p:nvSpPr>
        <p:spPr>
          <a:xfrm>
            <a:off x="5971950" y="2013605"/>
            <a:ext cx="2543400" cy="1512000"/>
          </a:xfrm>
          <a:prstGeom prst="rect">
            <a:avLst/>
          </a:prstGeom>
          <a:noFill/>
          <a:ln>
            <a:noFill/>
          </a:ln>
        </p:spPr>
      </p:sp>
      <p:sp>
        <p:nvSpPr>
          <p:cNvPr id="469" name="Google Shape;469;p31"/>
          <p:cNvSpPr txBox="1"/>
          <p:nvPr>
            <p:ph idx="6" type="body"/>
          </p:nvPr>
        </p:nvSpPr>
        <p:spPr>
          <a:xfrm>
            <a:off x="5971950"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70" name="Google Shape;470;p31"/>
          <p:cNvSpPr txBox="1"/>
          <p:nvPr>
            <p:ph idx="7" type="body"/>
          </p:nvPr>
        </p:nvSpPr>
        <p:spPr>
          <a:xfrm>
            <a:off x="3285415"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71" name="Google Shape;471;p31"/>
          <p:cNvSpPr/>
          <p:nvPr>
            <p:ph idx="8" type="pic"/>
          </p:nvPr>
        </p:nvSpPr>
        <p:spPr>
          <a:xfrm>
            <a:off x="3285416" y="2013605"/>
            <a:ext cx="2543400" cy="1512000"/>
          </a:xfrm>
          <a:prstGeom prst="rect">
            <a:avLst/>
          </a:prstGeom>
          <a:noFill/>
          <a:ln>
            <a:noFill/>
          </a:ln>
        </p:spPr>
      </p:sp>
      <p:sp>
        <p:nvSpPr>
          <p:cNvPr id="472" name="Google Shape;472;p31"/>
          <p:cNvSpPr txBox="1"/>
          <p:nvPr>
            <p:ph idx="9" type="body"/>
          </p:nvPr>
        </p:nvSpPr>
        <p:spPr>
          <a:xfrm>
            <a:off x="3285416"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3.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3.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pic>
        <p:nvPicPr>
          <p:cNvPr id="427" name="Google Shape;427;p23"/>
          <p:cNvPicPr preferRelativeResize="0"/>
          <p:nvPr/>
        </p:nvPicPr>
        <p:blipFill rotWithShape="1">
          <a:blip r:embed="rId1">
            <a:alphaModFix/>
          </a:blip>
          <a:srcRect b="0" l="0" r="0" t="0"/>
          <a:stretch/>
        </p:blipFill>
        <p:spPr>
          <a:xfrm>
            <a:off x="1" y="0"/>
            <a:ext cx="915352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pic>
        <p:nvPicPr>
          <p:cNvPr id="431" name="Google Shape;431;p25"/>
          <p:cNvPicPr preferRelativeResize="0"/>
          <p:nvPr/>
        </p:nvPicPr>
        <p:blipFill rotWithShape="1">
          <a:blip r:embed="rId1">
            <a:alphaModFix/>
          </a:blip>
          <a:srcRect b="0" l="0" r="0" t="0"/>
          <a:stretch/>
        </p:blipFill>
        <p:spPr>
          <a:xfrm>
            <a:off x="0" y="0"/>
            <a:ext cx="915352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4" name="Shape 434"/>
        <p:cNvGrpSpPr/>
        <p:nvPr/>
      </p:nvGrpSpPr>
      <p:grpSpPr>
        <a:xfrm>
          <a:off x="0" y="0"/>
          <a:ext cx="0" cy="0"/>
          <a:chOff x="0" y="0"/>
          <a:chExt cx="0" cy="0"/>
        </a:xfrm>
      </p:grpSpPr>
      <p:sp>
        <p:nvSpPr>
          <p:cNvPr id="435" name="Google Shape;435;p27"/>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2"/>
              </a:buClr>
              <a:buSzPts val="2300"/>
              <a:buFont typeface="Arial"/>
              <a:buNone/>
              <a:defRPr b="1" i="0" sz="2300" u="none" cap="none" strike="noStrik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36" name="Google Shape;436;p27"/>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600" u="none" cap="none" strike="noStrike">
                <a:solidFill>
                  <a:schemeClr val="accent3"/>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437" name="Google Shape;437;p27"/>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FA3"/>
                </a:solidFill>
                <a:latin typeface="Arial"/>
                <a:ea typeface="Arial"/>
                <a:cs typeface="Arial"/>
                <a:sym typeface="Arial"/>
              </a:defRPr>
            </a:lvl1pPr>
            <a:lvl2pPr indent="0" lvl="1" marL="0" marR="0" rtl="0" algn="r">
              <a:spcBef>
                <a:spcPts val="0"/>
              </a:spcBef>
              <a:buNone/>
              <a:defRPr b="0" i="0" sz="900" u="none" cap="none" strike="noStrike">
                <a:solidFill>
                  <a:srgbClr val="888FA3"/>
                </a:solidFill>
                <a:latin typeface="Arial"/>
                <a:ea typeface="Arial"/>
                <a:cs typeface="Arial"/>
                <a:sym typeface="Arial"/>
              </a:defRPr>
            </a:lvl2pPr>
            <a:lvl3pPr indent="0" lvl="2" marL="0" marR="0" rtl="0" algn="r">
              <a:spcBef>
                <a:spcPts val="0"/>
              </a:spcBef>
              <a:buNone/>
              <a:defRPr b="0" i="0" sz="900" u="none" cap="none" strike="noStrike">
                <a:solidFill>
                  <a:srgbClr val="888FA3"/>
                </a:solidFill>
                <a:latin typeface="Arial"/>
                <a:ea typeface="Arial"/>
                <a:cs typeface="Arial"/>
                <a:sym typeface="Arial"/>
              </a:defRPr>
            </a:lvl3pPr>
            <a:lvl4pPr indent="0" lvl="3" marL="0" marR="0" rtl="0" algn="r">
              <a:spcBef>
                <a:spcPts val="0"/>
              </a:spcBef>
              <a:buNone/>
              <a:defRPr b="0" i="0" sz="900" u="none" cap="none" strike="noStrike">
                <a:solidFill>
                  <a:srgbClr val="888FA3"/>
                </a:solidFill>
                <a:latin typeface="Arial"/>
                <a:ea typeface="Arial"/>
                <a:cs typeface="Arial"/>
                <a:sym typeface="Arial"/>
              </a:defRPr>
            </a:lvl4pPr>
            <a:lvl5pPr indent="0" lvl="4" marL="0" marR="0" rtl="0" algn="r">
              <a:spcBef>
                <a:spcPts val="0"/>
              </a:spcBef>
              <a:buNone/>
              <a:defRPr b="0" i="0" sz="900" u="none" cap="none" strike="noStrike">
                <a:solidFill>
                  <a:srgbClr val="888FA3"/>
                </a:solidFill>
                <a:latin typeface="Arial"/>
                <a:ea typeface="Arial"/>
                <a:cs typeface="Arial"/>
                <a:sym typeface="Arial"/>
              </a:defRPr>
            </a:lvl5pPr>
            <a:lvl6pPr indent="0" lvl="5" marL="0" marR="0" rtl="0" algn="r">
              <a:spcBef>
                <a:spcPts val="0"/>
              </a:spcBef>
              <a:buNone/>
              <a:defRPr b="0" i="0" sz="900" u="none" cap="none" strike="noStrike">
                <a:solidFill>
                  <a:srgbClr val="888FA3"/>
                </a:solidFill>
                <a:latin typeface="Arial"/>
                <a:ea typeface="Arial"/>
                <a:cs typeface="Arial"/>
                <a:sym typeface="Arial"/>
              </a:defRPr>
            </a:lvl6pPr>
            <a:lvl7pPr indent="0" lvl="6" marL="0" marR="0" rtl="0" algn="r">
              <a:spcBef>
                <a:spcPts val="0"/>
              </a:spcBef>
              <a:buNone/>
              <a:defRPr b="0" i="0" sz="900" u="none" cap="none" strike="noStrike">
                <a:solidFill>
                  <a:srgbClr val="888FA3"/>
                </a:solidFill>
                <a:latin typeface="Arial"/>
                <a:ea typeface="Arial"/>
                <a:cs typeface="Arial"/>
                <a:sym typeface="Arial"/>
              </a:defRPr>
            </a:lvl7pPr>
            <a:lvl8pPr indent="0" lvl="7" marL="0" marR="0" rtl="0" algn="r">
              <a:spcBef>
                <a:spcPts val="0"/>
              </a:spcBef>
              <a:buNone/>
              <a:defRPr b="0" i="0" sz="900" u="none" cap="none" strike="noStrike">
                <a:solidFill>
                  <a:srgbClr val="888FA3"/>
                </a:solidFill>
                <a:latin typeface="Arial"/>
                <a:ea typeface="Arial"/>
                <a:cs typeface="Arial"/>
                <a:sym typeface="Arial"/>
              </a:defRPr>
            </a:lvl8pPr>
            <a:lvl9pPr indent="0" lvl="8" marL="0" marR="0" rt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38" name="Google Shape;438;p27"/>
          <p:cNvPicPr preferRelativeResize="0"/>
          <p:nvPr/>
        </p:nvPicPr>
        <p:blipFill rotWithShape="1">
          <a:blip r:embed="rId1">
            <a:alphaModFix/>
          </a:blip>
          <a:srcRect b="0" l="0" r="0" t="0"/>
          <a:stretch/>
        </p:blipFill>
        <p:spPr>
          <a:xfrm>
            <a:off x="8866865" y="0"/>
            <a:ext cx="277135" cy="277135"/>
          </a:xfrm>
          <a:prstGeom prst="rect">
            <a:avLst/>
          </a:prstGeom>
          <a:noFill/>
          <a:ln>
            <a:noFill/>
          </a:ln>
        </p:spPr>
      </p:pic>
      <p:pic>
        <p:nvPicPr>
          <p:cNvPr id="439" name="Google Shape;439;p27"/>
          <p:cNvPicPr preferRelativeResize="0"/>
          <p:nvPr/>
        </p:nvPicPr>
        <p:blipFill rotWithShape="1">
          <a:blip r:embed="rId2">
            <a:alphaModFix/>
          </a:blip>
          <a:srcRect b="0" l="0" r="0" t="0"/>
          <a:stretch/>
        </p:blipFill>
        <p:spPr>
          <a:xfrm>
            <a:off x="241300" y="4646277"/>
            <a:ext cx="209550" cy="266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16.png"/><Relationship Id="rId7"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2"/>
          <p:cNvSpPr txBox="1"/>
          <p:nvPr>
            <p:ph type="ctrTitle"/>
          </p:nvPr>
        </p:nvSpPr>
        <p:spPr>
          <a:xfrm>
            <a:off x="368223" y="4613150"/>
            <a:ext cx="8926800" cy="761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sz="1800"/>
              <a:t>Towards a Comprehensive Zero Trust Model: </a:t>
            </a:r>
            <a:endParaRPr sz="1800"/>
          </a:p>
          <a:p>
            <a:pPr indent="0" lvl="0" marL="0" rtl="0" algn="l">
              <a:lnSpc>
                <a:spcPct val="90000"/>
              </a:lnSpc>
              <a:spcBef>
                <a:spcPts val="0"/>
              </a:spcBef>
              <a:spcAft>
                <a:spcPts val="0"/>
              </a:spcAft>
              <a:buClr>
                <a:schemeClr val="lt1"/>
              </a:buClr>
              <a:buSzPts val="2300"/>
              <a:buFont typeface="Arial"/>
              <a:buNone/>
            </a:pPr>
            <a:r>
              <a:rPr lang="en" sz="1800"/>
              <a:t>Focusing on Access Management and User Authentication for CIBC</a:t>
            </a:r>
            <a:endParaRPr sz="1800"/>
          </a:p>
          <a:p>
            <a:pPr indent="0" lvl="0" marL="0" rtl="0" algn="l">
              <a:lnSpc>
                <a:spcPct val="90000"/>
              </a:lnSpc>
              <a:spcBef>
                <a:spcPts val="0"/>
              </a:spcBef>
              <a:spcAft>
                <a:spcPts val="0"/>
              </a:spcAft>
              <a:buClr>
                <a:schemeClr val="lt1"/>
              </a:buClr>
              <a:buSzPts val="2300"/>
              <a:buFont typeface="Arial"/>
              <a:buNone/>
            </a:pPr>
            <a:r>
              <a:t/>
            </a:r>
            <a:endParaRPr sz="1800"/>
          </a:p>
          <a:p>
            <a:pPr indent="0" lvl="0" marL="0" rtl="0" algn="l">
              <a:lnSpc>
                <a:spcPct val="90000"/>
              </a:lnSpc>
              <a:spcBef>
                <a:spcPts val="0"/>
              </a:spcBef>
              <a:spcAft>
                <a:spcPts val="0"/>
              </a:spcAft>
              <a:buClr>
                <a:schemeClr val="lt1"/>
              </a:buClr>
              <a:buSzPts val="2300"/>
              <a:buFont typeface="Arial"/>
              <a:buNone/>
            </a:pPr>
            <a:r>
              <a:t/>
            </a:r>
            <a:endParaRPr b="0" sz="1800"/>
          </a:p>
          <a:p>
            <a:pPr indent="0" lvl="0" marL="0" rtl="0" algn="l">
              <a:lnSpc>
                <a:spcPct val="90000"/>
              </a:lnSpc>
              <a:spcBef>
                <a:spcPts val="0"/>
              </a:spcBef>
              <a:spcAft>
                <a:spcPts val="0"/>
              </a:spcAft>
              <a:buClr>
                <a:schemeClr val="lt1"/>
              </a:buClr>
              <a:buSzPts val="2300"/>
              <a:buFont typeface="Arial"/>
              <a:buNone/>
            </a:pPr>
            <a:r>
              <a:t/>
            </a:r>
            <a:endParaRPr/>
          </a:p>
          <a:p>
            <a:pPr indent="0" lvl="0" marL="0" rtl="0" algn="l">
              <a:lnSpc>
                <a:spcPct val="90000"/>
              </a:lnSpc>
              <a:spcBef>
                <a:spcPts val="0"/>
              </a:spcBef>
              <a:spcAft>
                <a:spcPts val="0"/>
              </a:spcAft>
              <a:buClr>
                <a:schemeClr val="lt1"/>
              </a:buClr>
              <a:buSzPts val="2300"/>
              <a:buFont typeface="Arial"/>
              <a:buNone/>
            </a:pPr>
            <a:r>
              <a:rPr lang="en"/>
              <a:t> </a:t>
            </a:r>
            <a:endParaRPr/>
          </a:p>
          <a:p>
            <a:pPr indent="0" lvl="0" marL="0" rtl="0" algn="l">
              <a:lnSpc>
                <a:spcPct val="90000"/>
              </a:lnSpc>
              <a:spcBef>
                <a:spcPts val="0"/>
              </a:spcBef>
              <a:spcAft>
                <a:spcPts val="0"/>
              </a:spcAft>
              <a:buClr>
                <a:schemeClr val="lt1"/>
              </a:buClr>
              <a:buSzPts val="2300"/>
              <a:buFont typeface="Arial"/>
              <a:buNone/>
            </a:pPr>
            <a:r>
              <a:t/>
            </a:r>
            <a:endParaRPr/>
          </a:p>
          <a:p>
            <a:pPr indent="0" lvl="0" marL="0" rtl="0" algn="l">
              <a:lnSpc>
                <a:spcPct val="90000"/>
              </a:lnSpc>
              <a:spcBef>
                <a:spcPts val="0"/>
              </a:spcBef>
              <a:spcAft>
                <a:spcPts val="0"/>
              </a:spcAft>
              <a:buClr>
                <a:schemeClr val="lt1"/>
              </a:buClr>
              <a:buSzPts val="2300"/>
              <a:buFont typeface="Arial"/>
              <a:buNone/>
            </a:pPr>
            <a:r>
              <a:t/>
            </a:r>
            <a:endParaRPr/>
          </a:p>
          <a:p>
            <a:pPr indent="0" lvl="0" marL="0" rtl="0" algn="l">
              <a:lnSpc>
                <a:spcPct val="90000"/>
              </a:lnSpc>
              <a:spcBef>
                <a:spcPts val="0"/>
              </a:spcBef>
              <a:spcAft>
                <a:spcPts val="0"/>
              </a:spcAft>
              <a:buClr>
                <a:schemeClr val="lt1"/>
              </a:buClr>
              <a:buSzPts val="2300"/>
              <a:buFont typeface="Arial"/>
              <a:buNone/>
            </a:pPr>
            <a:r>
              <a:t/>
            </a:r>
            <a:endParaRPr/>
          </a:p>
        </p:txBody>
      </p:sp>
      <p:pic>
        <p:nvPicPr>
          <p:cNvPr id="478" name="Google Shape;478;p32"/>
          <p:cNvPicPr preferRelativeResize="0"/>
          <p:nvPr/>
        </p:nvPicPr>
        <p:blipFill>
          <a:blip r:embed="rId3">
            <a:alphaModFix/>
          </a:blip>
          <a:stretch>
            <a:fillRect/>
          </a:stretch>
        </p:blipFill>
        <p:spPr>
          <a:xfrm>
            <a:off x="-350525" y="1331600"/>
            <a:ext cx="2021600" cy="95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1"/>
          <p:cNvSpPr txBox="1"/>
          <p:nvPr>
            <p:ph type="title"/>
          </p:nvPr>
        </p:nvSpPr>
        <p:spPr>
          <a:xfrm>
            <a:off x="598883"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592" name="Google Shape;592;p41"/>
          <p:cNvSpPr txBox="1"/>
          <p:nvPr>
            <p:ph idx="4" type="body"/>
          </p:nvPr>
        </p:nvSpPr>
        <p:spPr>
          <a:xfrm>
            <a:off x="598885" y="994200"/>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Overview</a:t>
            </a:r>
            <a:endParaRPr sz="1800">
              <a:solidFill>
                <a:schemeClr val="accent1"/>
              </a:solidFill>
            </a:endParaRPr>
          </a:p>
        </p:txBody>
      </p:sp>
      <p:sp>
        <p:nvSpPr>
          <p:cNvPr id="593" name="Google Shape;593;p41"/>
          <p:cNvSpPr txBox="1"/>
          <p:nvPr>
            <p:ph idx="1" type="body"/>
          </p:nvPr>
        </p:nvSpPr>
        <p:spPr>
          <a:xfrm>
            <a:off x="530300" y="1591775"/>
            <a:ext cx="5049900" cy="2904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Definition:</a:t>
            </a:r>
            <a:r>
              <a:rPr lang="en"/>
              <a:t> ABAC is a fundamental component of Zero Trust solution, providing fine-grained access control based on attributes associated with users, resources, actions, and the environment.</a:t>
            </a:r>
            <a:endParaRPr/>
          </a:p>
          <a:p>
            <a:pPr indent="0" lvl="0" marL="0" rtl="0" algn="l">
              <a:spcBef>
                <a:spcPts val="800"/>
              </a:spcBef>
              <a:spcAft>
                <a:spcPts val="0"/>
              </a:spcAft>
              <a:buNone/>
            </a:pPr>
            <a:r>
              <a:rPr b="1" lang="en"/>
              <a:t>How it Works</a:t>
            </a:r>
            <a:r>
              <a:rPr lang="en"/>
              <a:t>: Unlike traditional models that assume trust based on identity or role, ABAC evaluates attribute values and applies predefined policies to determine access permissions for each request.</a:t>
            </a:r>
            <a:endParaRPr/>
          </a:p>
          <a:p>
            <a:pPr indent="0" lvl="0" marL="0" rtl="0" algn="l">
              <a:spcBef>
                <a:spcPts val="800"/>
              </a:spcBef>
              <a:spcAft>
                <a:spcPts val="0"/>
              </a:spcAft>
              <a:buNone/>
            </a:pPr>
            <a:r>
              <a:rPr b="1" lang="en"/>
              <a:t>Zero Trust Alignment:</a:t>
            </a:r>
            <a:r>
              <a:rPr lang="en"/>
              <a:t> In line with the Zero Trust principle of “never trust, always verify,” ABAC ensures that trust is never implicitly granted. Access is only provided when the request satisfies all defined policies, making it a crucial part of implementing a robust Zero Trust architecture.</a:t>
            </a:r>
            <a:endParaRPr/>
          </a:p>
          <a:p>
            <a:pPr indent="0" lvl="0" marL="0" rtl="0" algn="l">
              <a:spcBef>
                <a:spcPts val="800"/>
              </a:spcBef>
              <a:spcAft>
                <a:spcPts val="0"/>
              </a:spcAft>
              <a:buNone/>
            </a:pPr>
            <a:r>
              <a:rPr b="1" lang="en"/>
              <a:t>Flexibility: </a:t>
            </a:r>
            <a:r>
              <a:rPr lang="en"/>
              <a:t>ABAC allows for flexible access control without directly assigning capabilities, enabling independent management of policies, users, and objects.</a:t>
            </a:r>
            <a:endParaRPr/>
          </a:p>
        </p:txBody>
      </p:sp>
      <p:pic>
        <p:nvPicPr>
          <p:cNvPr descr="gh&#10;" id="594" name="Google Shape;594;p41"/>
          <p:cNvPicPr preferRelativeResize="0"/>
          <p:nvPr/>
        </p:nvPicPr>
        <p:blipFill>
          <a:blip r:embed="rId3">
            <a:alphaModFix/>
          </a:blip>
          <a:stretch>
            <a:fillRect/>
          </a:stretch>
        </p:blipFill>
        <p:spPr>
          <a:xfrm>
            <a:off x="5801173" y="1591775"/>
            <a:ext cx="2630712" cy="2434175"/>
          </a:xfrm>
          <a:prstGeom prst="rect">
            <a:avLst/>
          </a:prstGeom>
          <a:noFill/>
          <a:ln>
            <a:noFill/>
          </a:ln>
          <a:effectLst>
            <a:outerShdw blurRad="200025" rotWithShape="0" algn="bl" dir="5400000" dist="19050">
              <a:srgbClr val="000000">
                <a:alpha val="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2"/>
          <p:cNvSpPr txBox="1"/>
          <p:nvPr>
            <p:ph type="title"/>
          </p:nvPr>
        </p:nvSpPr>
        <p:spPr>
          <a:xfrm>
            <a:off x="493783"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600" name="Google Shape;600;p42"/>
          <p:cNvSpPr txBox="1"/>
          <p:nvPr>
            <p:ph idx="4" type="body"/>
          </p:nvPr>
        </p:nvSpPr>
        <p:spPr>
          <a:xfrm>
            <a:off x="493785" y="1062325"/>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Functional Components</a:t>
            </a:r>
            <a:endParaRPr sz="1800">
              <a:solidFill>
                <a:schemeClr val="accent1"/>
              </a:solidFill>
            </a:endParaRPr>
          </a:p>
        </p:txBody>
      </p:sp>
      <p:sp>
        <p:nvSpPr>
          <p:cNvPr id="601" name="Google Shape;601;p42"/>
          <p:cNvSpPr txBox="1"/>
          <p:nvPr>
            <p:ph idx="1" type="body"/>
          </p:nvPr>
        </p:nvSpPr>
        <p:spPr>
          <a:xfrm>
            <a:off x="493775" y="1429650"/>
            <a:ext cx="2535000" cy="23106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b="1" lang="en">
                <a:solidFill>
                  <a:srgbClr val="000000"/>
                </a:solidFill>
              </a:rPr>
              <a:t>Policy Information Point (PIP):</a:t>
            </a:r>
            <a:endParaRPr b="1">
              <a:solidFill>
                <a:srgbClr val="000000"/>
              </a:solidFill>
            </a:endParaRPr>
          </a:p>
          <a:p>
            <a:pPr indent="0" lvl="0" marL="457200" rtl="0" algn="l">
              <a:lnSpc>
                <a:spcPct val="100000"/>
              </a:lnSpc>
              <a:spcBef>
                <a:spcPts val="800"/>
              </a:spcBef>
              <a:spcAft>
                <a:spcPts val="0"/>
              </a:spcAft>
              <a:buNone/>
            </a:pPr>
            <a:r>
              <a:rPr lang="en">
                <a:solidFill>
                  <a:schemeClr val="accent2"/>
                </a:solidFill>
              </a:rPr>
              <a:t>Definition:</a:t>
            </a:r>
            <a:r>
              <a:rPr lang="en">
                <a:solidFill>
                  <a:schemeClr val="accent1"/>
                </a:solidFill>
              </a:rPr>
              <a:t> </a:t>
            </a:r>
            <a:r>
              <a:rPr lang="en">
                <a:solidFill>
                  <a:srgbClr val="000000"/>
                </a:solidFill>
              </a:rPr>
              <a:t>Central repository for storing and retrieving attributes used in the system.</a:t>
            </a:r>
            <a:endParaRPr>
              <a:solidFill>
                <a:srgbClr val="000000"/>
              </a:solidFill>
            </a:endParaRPr>
          </a:p>
          <a:p>
            <a:pPr indent="0" lvl="0" marL="457200" rtl="0" algn="l">
              <a:lnSpc>
                <a:spcPct val="100000"/>
              </a:lnSpc>
              <a:spcBef>
                <a:spcPts val="800"/>
              </a:spcBef>
              <a:spcAft>
                <a:spcPts val="0"/>
              </a:spcAft>
              <a:buNone/>
            </a:pPr>
            <a:r>
              <a:rPr lang="en">
                <a:solidFill>
                  <a:schemeClr val="accent1"/>
                </a:solidFill>
              </a:rPr>
              <a:t>Functionality:</a:t>
            </a:r>
            <a:r>
              <a:rPr lang="en">
                <a:solidFill>
                  <a:srgbClr val="000000"/>
                </a:solidFill>
              </a:rPr>
              <a:t> Stores environment attributes, user attributes, and resource attributes.</a:t>
            </a:r>
            <a:endParaRPr>
              <a:solidFill>
                <a:srgbClr val="000000"/>
              </a:solidFill>
            </a:endParaRPr>
          </a:p>
          <a:p>
            <a:pPr indent="0" lvl="0" marL="0" rtl="0" algn="l">
              <a:lnSpc>
                <a:spcPct val="100000"/>
              </a:lnSpc>
              <a:spcBef>
                <a:spcPts val="800"/>
              </a:spcBef>
              <a:spcAft>
                <a:spcPts val="0"/>
              </a:spcAft>
              <a:buNone/>
            </a:pPr>
            <a:r>
              <a:rPr b="1" lang="en">
                <a:solidFill>
                  <a:srgbClr val="000000"/>
                </a:solidFill>
              </a:rPr>
              <a:t>Policy Decision Point (PDP):</a:t>
            </a:r>
            <a:endParaRPr>
              <a:solidFill>
                <a:srgbClr val="000000"/>
              </a:solidFill>
            </a:endParaRPr>
          </a:p>
          <a:p>
            <a:pPr indent="0" lvl="0" marL="457200" rtl="0" algn="l">
              <a:lnSpc>
                <a:spcPct val="100000"/>
              </a:lnSpc>
              <a:spcBef>
                <a:spcPts val="800"/>
              </a:spcBef>
              <a:spcAft>
                <a:spcPts val="0"/>
              </a:spcAft>
              <a:buNone/>
            </a:pPr>
            <a:r>
              <a:rPr lang="en">
                <a:solidFill>
                  <a:schemeClr val="accent2"/>
                </a:solidFill>
              </a:rPr>
              <a:t>Definition:</a:t>
            </a:r>
            <a:r>
              <a:rPr lang="en">
                <a:solidFill>
                  <a:srgbClr val="000000"/>
                </a:solidFill>
              </a:rPr>
              <a:t> Manages permissions and access privileges within the system.</a:t>
            </a:r>
            <a:endParaRPr>
              <a:solidFill>
                <a:srgbClr val="000000"/>
              </a:solidFill>
            </a:endParaRPr>
          </a:p>
          <a:p>
            <a:pPr indent="0" lvl="0" marL="457200" rtl="0" algn="l">
              <a:lnSpc>
                <a:spcPct val="100000"/>
              </a:lnSpc>
              <a:spcBef>
                <a:spcPts val="800"/>
              </a:spcBef>
              <a:spcAft>
                <a:spcPts val="0"/>
              </a:spcAft>
              <a:buNone/>
            </a:pPr>
            <a:r>
              <a:rPr lang="en">
                <a:solidFill>
                  <a:schemeClr val="accent1"/>
                </a:solidFill>
              </a:rPr>
              <a:t>Functionality: </a:t>
            </a:r>
            <a:r>
              <a:rPr lang="en">
                <a:solidFill>
                  <a:srgbClr val="000000"/>
                </a:solidFill>
              </a:rPr>
              <a:t>Utilizes attributes stored in the PIP to make dynamic access control decisions.</a:t>
            </a:r>
            <a:endParaRPr>
              <a:solidFill>
                <a:srgbClr val="000000"/>
              </a:solidFill>
            </a:endParaRPr>
          </a:p>
          <a:p>
            <a:pPr indent="0" lvl="0" marL="457200" rtl="0" algn="l">
              <a:lnSpc>
                <a:spcPct val="100000"/>
              </a:lnSpc>
              <a:spcBef>
                <a:spcPts val="800"/>
              </a:spcBef>
              <a:spcAft>
                <a:spcPts val="0"/>
              </a:spcAft>
              <a:buNone/>
            </a:pPr>
            <a:r>
              <a:t/>
            </a:r>
            <a:endParaRPr>
              <a:solidFill>
                <a:srgbClr val="000000"/>
              </a:solidFill>
            </a:endParaRPr>
          </a:p>
        </p:txBody>
      </p:sp>
      <p:pic>
        <p:nvPicPr>
          <p:cNvPr id="602" name="Google Shape;602;p42"/>
          <p:cNvPicPr preferRelativeResize="0"/>
          <p:nvPr/>
        </p:nvPicPr>
        <p:blipFill>
          <a:blip r:embed="rId3">
            <a:alphaModFix/>
          </a:blip>
          <a:stretch>
            <a:fillRect/>
          </a:stretch>
        </p:blipFill>
        <p:spPr>
          <a:xfrm>
            <a:off x="5525311" y="1663162"/>
            <a:ext cx="3486837" cy="2310602"/>
          </a:xfrm>
          <a:prstGeom prst="rect">
            <a:avLst/>
          </a:prstGeom>
          <a:noFill/>
          <a:ln>
            <a:noFill/>
          </a:ln>
        </p:spPr>
      </p:pic>
      <p:sp>
        <p:nvSpPr>
          <p:cNvPr id="603" name="Google Shape;603;p42"/>
          <p:cNvSpPr txBox="1"/>
          <p:nvPr>
            <p:ph idx="2" type="body"/>
          </p:nvPr>
        </p:nvSpPr>
        <p:spPr>
          <a:xfrm>
            <a:off x="5791825" y="4094550"/>
            <a:ext cx="2953800" cy="228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900"/>
              <a:t>Fig 3. Functional Components of ABAC Setup, Adapted from [1]</a:t>
            </a:r>
            <a:endParaRPr sz="900"/>
          </a:p>
        </p:txBody>
      </p:sp>
      <p:sp>
        <p:nvSpPr>
          <p:cNvPr id="604" name="Google Shape;604;p42"/>
          <p:cNvSpPr txBox="1"/>
          <p:nvPr>
            <p:ph idx="3" type="body"/>
          </p:nvPr>
        </p:nvSpPr>
        <p:spPr>
          <a:xfrm>
            <a:off x="3028775" y="1429650"/>
            <a:ext cx="2708700" cy="36156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b="1" lang="en">
                <a:solidFill>
                  <a:srgbClr val="000000"/>
                </a:solidFill>
              </a:rPr>
              <a:t>Policy Enforcement Point (PEP):</a:t>
            </a:r>
            <a:endParaRPr>
              <a:solidFill>
                <a:srgbClr val="000000"/>
              </a:solidFill>
            </a:endParaRPr>
          </a:p>
          <a:p>
            <a:pPr indent="0" lvl="0" marL="457200" rtl="0" algn="l">
              <a:lnSpc>
                <a:spcPct val="100000"/>
              </a:lnSpc>
              <a:spcBef>
                <a:spcPts val="800"/>
              </a:spcBef>
              <a:spcAft>
                <a:spcPts val="0"/>
              </a:spcAft>
              <a:buNone/>
            </a:pPr>
            <a:r>
              <a:rPr lang="en">
                <a:solidFill>
                  <a:schemeClr val="accent2"/>
                </a:solidFill>
              </a:rPr>
              <a:t>Definition:</a:t>
            </a:r>
            <a:r>
              <a:rPr lang="en">
                <a:solidFill>
                  <a:srgbClr val="000000"/>
                </a:solidFill>
              </a:rPr>
              <a:t> Enforces the decisions made by the PDP.</a:t>
            </a:r>
            <a:endParaRPr>
              <a:solidFill>
                <a:srgbClr val="000000"/>
              </a:solidFill>
            </a:endParaRPr>
          </a:p>
          <a:p>
            <a:pPr indent="0" lvl="0" marL="457200" rtl="0" algn="l">
              <a:lnSpc>
                <a:spcPct val="100000"/>
              </a:lnSpc>
              <a:spcBef>
                <a:spcPts val="800"/>
              </a:spcBef>
              <a:spcAft>
                <a:spcPts val="0"/>
              </a:spcAft>
              <a:buNone/>
            </a:pPr>
            <a:r>
              <a:rPr lang="en">
                <a:solidFill>
                  <a:schemeClr val="accent1"/>
                </a:solidFill>
              </a:rPr>
              <a:t>Functionality:</a:t>
            </a:r>
            <a:r>
              <a:rPr lang="en">
                <a:solidFill>
                  <a:srgbClr val="000000"/>
                </a:solidFill>
              </a:rPr>
              <a:t> Receives access requests and enforces the decision of the PDP.</a:t>
            </a:r>
            <a:endParaRPr>
              <a:solidFill>
                <a:srgbClr val="000000"/>
              </a:solidFill>
            </a:endParaRPr>
          </a:p>
          <a:p>
            <a:pPr indent="0" lvl="0" marL="457200" rtl="0" algn="l">
              <a:lnSpc>
                <a:spcPct val="100000"/>
              </a:lnSpc>
              <a:spcBef>
                <a:spcPts val="800"/>
              </a:spcBef>
              <a:spcAft>
                <a:spcPts val="0"/>
              </a:spcAft>
              <a:buNone/>
            </a:pPr>
            <a:r>
              <a:t/>
            </a:r>
            <a:endParaRPr>
              <a:solidFill>
                <a:srgbClr val="000000"/>
              </a:solidFill>
            </a:endParaRPr>
          </a:p>
          <a:p>
            <a:pPr indent="0" lvl="0" marL="457200" rtl="0" algn="l">
              <a:lnSpc>
                <a:spcPct val="100000"/>
              </a:lnSpc>
              <a:spcBef>
                <a:spcPts val="800"/>
              </a:spcBef>
              <a:spcAft>
                <a:spcPts val="0"/>
              </a:spcAft>
              <a:buNone/>
            </a:pPr>
            <a:r>
              <a:t/>
            </a:r>
            <a:endParaRPr>
              <a:solidFill>
                <a:srgbClr val="000000"/>
              </a:solidFill>
            </a:endParaRPr>
          </a:p>
          <a:p>
            <a:pPr indent="0" lvl="0" marL="0" rtl="0" algn="l">
              <a:lnSpc>
                <a:spcPct val="100000"/>
              </a:lnSpc>
              <a:spcBef>
                <a:spcPts val="800"/>
              </a:spcBef>
              <a:spcAft>
                <a:spcPts val="0"/>
              </a:spcAft>
              <a:buNone/>
            </a:pPr>
            <a:r>
              <a:rPr b="1" lang="en">
                <a:solidFill>
                  <a:srgbClr val="000000"/>
                </a:solidFill>
              </a:rPr>
              <a:t>Policy Administration Point (PAP):</a:t>
            </a:r>
            <a:endParaRPr b="1">
              <a:solidFill>
                <a:srgbClr val="000000"/>
              </a:solidFill>
            </a:endParaRPr>
          </a:p>
          <a:p>
            <a:pPr indent="0" lvl="0" marL="457200" rtl="0" algn="l">
              <a:lnSpc>
                <a:spcPct val="100000"/>
              </a:lnSpc>
              <a:spcBef>
                <a:spcPts val="800"/>
              </a:spcBef>
              <a:spcAft>
                <a:spcPts val="0"/>
              </a:spcAft>
              <a:buNone/>
            </a:pPr>
            <a:r>
              <a:rPr lang="en">
                <a:solidFill>
                  <a:schemeClr val="accent2"/>
                </a:solidFill>
              </a:rPr>
              <a:t>Definition:</a:t>
            </a:r>
            <a:r>
              <a:rPr lang="en">
                <a:solidFill>
                  <a:srgbClr val="000000"/>
                </a:solidFill>
              </a:rPr>
              <a:t> Manages the creation, deletion, and modification of policies.</a:t>
            </a:r>
            <a:endParaRPr>
              <a:solidFill>
                <a:srgbClr val="000000"/>
              </a:solidFill>
            </a:endParaRPr>
          </a:p>
          <a:p>
            <a:pPr indent="0" lvl="0" marL="457200" rtl="0" algn="l">
              <a:lnSpc>
                <a:spcPct val="100000"/>
              </a:lnSpc>
              <a:spcBef>
                <a:spcPts val="800"/>
              </a:spcBef>
              <a:spcAft>
                <a:spcPts val="0"/>
              </a:spcAft>
              <a:buNone/>
            </a:pPr>
            <a:r>
              <a:rPr lang="en">
                <a:solidFill>
                  <a:schemeClr val="accent1"/>
                </a:solidFill>
              </a:rPr>
              <a:t>Functionality:</a:t>
            </a:r>
            <a:r>
              <a:rPr lang="en">
                <a:solidFill>
                  <a:srgbClr val="000000"/>
                </a:solidFill>
              </a:rPr>
              <a:t> Provides a user interface for administrators to manage policies and rules.</a:t>
            </a:r>
            <a:endParaRPr>
              <a:solidFill>
                <a:srgbClr val="000000"/>
              </a:solidFill>
            </a:endParaRPr>
          </a:p>
          <a:p>
            <a:pPr indent="0" lvl="0" marL="457200" rtl="0" algn="l">
              <a:lnSpc>
                <a:spcPct val="100000"/>
              </a:lnSpc>
              <a:spcBef>
                <a:spcPts val="800"/>
              </a:spcBef>
              <a:spcAft>
                <a:spcPts val="0"/>
              </a:spcAft>
              <a:buNone/>
            </a:pPr>
            <a:r>
              <a:t/>
            </a:r>
            <a:endParaRPr>
              <a:solidFill>
                <a:srgbClr val="000000"/>
              </a:solidFill>
            </a:endParaRPr>
          </a:p>
          <a:p>
            <a:pPr indent="0" lvl="0" marL="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3"/>
          <p:cNvSpPr txBox="1"/>
          <p:nvPr>
            <p:ph type="title"/>
          </p:nvPr>
        </p:nvSpPr>
        <p:spPr>
          <a:xfrm>
            <a:off x="598883" y="-6"/>
            <a:ext cx="7916400" cy="994200"/>
          </a:xfrm>
          <a:prstGeom prst="rect">
            <a:avLst/>
          </a:prstGeom>
          <a:noFill/>
          <a:ln>
            <a:noFill/>
          </a:ln>
          <a:effectLst>
            <a:reflection blurRad="0" dir="5400000" dist="38100" endA="0" fadeDir="5400012" kx="0" rotWithShape="0" algn="bl" stA="0" stPos="0" sy="-100000" ky="0"/>
          </a:effectLst>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610" name="Google Shape;610;p43"/>
          <p:cNvSpPr txBox="1"/>
          <p:nvPr>
            <p:ph idx="4" type="body"/>
          </p:nvPr>
        </p:nvSpPr>
        <p:spPr>
          <a:xfrm>
            <a:off x="598885" y="994200"/>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Real-World Implementation</a:t>
            </a:r>
            <a:endParaRPr sz="1800">
              <a:solidFill>
                <a:schemeClr val="accent1"/>
              </a:solidFill>
            </a:endParaRPr>
          </a:p>
        </p:txBody>
      </p:sp>
      <p:pic>
        <p:nvPicPr>
          <p:cNvPr id="611" name="Google Shape;611;p43"/>
          <p:cNvPicPr preferRelativeResize="0"/>
          <p:nvPr/>
        </p:nvPicPr>
        <p:blipFill>
          <a:blip r:embed="rId3">
            <a:alphaModFix/>
          </a:blip>
          <a:stretch>
            <a:fillRect/>
          </a:stretch>
        </p:blipFill>
        <p:spPr>
          <a:xfrm>
            <a:off x="507912" y="1539325"/>
            <a:ext cx="8007375" cy="2461175"/>
          </a:xfrm>
          <a:prstGeom prst="rect">
            <a:avLst/>
          </a:prstGeom>
          <a:noFill/>
          <a:ln>
            <a:noFill/>
          </a:ln>
          <a:effectLst>
            <a:reflection blurRad="0" dir="5400000" dist="38100" endA="0" endPos="30000" fadeDir="5400012" kx="0" rotWithShape="0" algn="bl" stA="64000"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4"/>
          <p:cNvSpPr txBox="1"/>
          <p:nvPr>
            <p:ph type="title"/>
          </p:nvPr>
        </p:nvSpPr>
        <p:spPr>
          <a:xfrm>
            <a:off x="613808"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617" name="Google Shape;617;p44"/>
          <p:cNvSpPr txBox="1"/>
          <p:nvPr>
            <p:ph idx="4" type="body"/>
          </p:nvPr>
        </p:nvSpPr>
        <p:spPr>
          <a:xfrm>
            <a:off x="598882" y="849575"/>
            <a:ext cx="1994400" cy="321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solidFill>
                  <a:schemeClr val="accent1"/>
                </a:solidFill>
              </a:rPr>
              <a:t>Proof of Concept - PIP</a:t>
            </a:r>
            <a:endParaRPr sz="1800">
              <a:solidFill>
                <a:schemeClr val="accent1"/>
              </a:solidFill>
            </a:endParaRPr>
          </a:p>
        </p:txBody>
      </p:sp>
      <p:sp>
        <p:nvSpPr>
          <p:cNvPr id="618" name="Google Shape;618;p44"/>
          <p:cNvSpPr txBox="1"/>
          <p:nvPr>
            <p:ph idx="1" type="body"/>
          </p:nvPr>
        </p:nvSpPr>
        <p:spPr>
          <a:xfrm>
            <a:off x="637125" y="1818375"/>
            <a:ext cx="1917900" cy="792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Setup: </a:t>
            </a:r>
            <a:r>
              <a:rPr lang="en"/>
              <a:t>Implemented in RDS MySQL, the schema is central to the Policy Information Point (PIP).</a:t>
            </a:r>
            <a:endParaRPr/>
          </a:p>
          <a:p>
            <a:pPr indent="0" lvl="0" marL="0" rtl="0" algn="l">
              <a:spcBef>
                <a:spcPts val="800"/>
              </a:spcBef>
              <a:spcAft>
                <a:spcPts val="0"/>
              </a:spcAft>
              <a:buNone/>
            </a:pPr>
            <a:r>
              <a:t/>
            </a:r>
            <a:endParaRPr/>
          </a:p>
        </p:txBody>
      </p:sp>
      <p:pic>
        <p:nvPicPr>
          <p:cNvPr id="619" name="Google Shape;619;p44"/>
          <p:cNvPicPr preferRelativeResize="0"/>
          <p:nvPr/>
        </p:nvPicPr>
        <p:blipFill>
          <a:blip r:embed="rId3">
            <a:alphaModFix/>
          </a:blip>
          <a:stretch>
            <a:fillRect/>
          </a:stretch>
        </p:blipFill>
        <p:spPr>
          <a:xfrm>
            <a:off x="2909375" y="849575"/>
            <a:ext cx="6088350" cy="4248200"/>
          </a:xfrm>
          <a:prstGeom prst="rect">
            <a:avLst/>
          </a:prstGeom>
          <a:noFill/>
          <a:ln>
            <a:noFill/>
          </a:ln>
        </p:spPr>
      </p:pic>
      <p:sp>
        <p:nvSpPr>
          <p:cNvPr id="620" name="Google Shape;620;p44"/>
          <p:cNvSpPr txBox="1"/>
          <p:nvPr>
            <p:ph idx="1" type="body"/>
          </p:nvPr>
        </p:nvSpPr>
        <p:spPr>
          <a:xfrm>
            <a:off x="3189825" y="0"/>
            <a:ext cx="2527500" cy="615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dk1"/>
                </a:solidFill>
              </a:rPr>
              <a:t>Employee Schema</a:t>
            </a:r>
            <a:r>
              <a:rPr b="1" lang="en">
                <a:solidFill>
                  <a:schemeClr val="dk1"/>
                </a:solidFill>
              </a:rPr>
              <a:t>:</a:t>
            </a:r>
            <a:r>
              <a:rPr b="1" lang="en"/>
              <a:t> </a:t>
            </a:r>
            <a:r>
              <a:rPr lang="en"/>
              <a:t>Manages fixed employee attributes, devices, branches, and locations</a:t>
            </a:r>
            <a:endParaRPr/>
          </a:p>
          <a:p>
            <a:pPr indent="0" lvl="0" marL="0" rtl="0" algn="l">
              <a:spcBef>
                <a:spcPts val="800"/>
              </a:spcBef>
              <a:spcAft>
                <a:spcPts val="0"/>
              </a:spcAft>
              <a:buNone/>
            </a:pPr>
            <a:r>
              <a:t/>
            </a:r>
            <a:endParaRPr/>
          </a:p>
        </p:txBody>
      </p:sp>
      <p:sp>
        <p:nvSpPr>
          <p:cNvPr id="621" name="Google Shape;621;p44"/>
          <p:cNvSpPr txBox="1"/>
          <p:nvPr>
            <p:ph idx="1" type="body"/>
          </p:nvPr>
        </p:nvSpPr>
        <p:spPr>
          <a:xfrm>
            <a:off x="5918150" y="0"/>
            <a:ext cx="2122800" cy="234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accent1"/>
                </a:solidFill>
              </a:rPr>
              <a:t>Location Reference Schema:</a:t>
            </a:r>
            <a:r>
              <a:rPr b="1" lang="en"/>
              <a:t> </a:t>
            </a:r>
            <a:r>
              <a:rPr lang="en"/>
              <a:t>Used for indoor location fingerprinting </a:t>
            </a:r>
            <a:endParaRPr/>
          </a:p>
          <a:p>
            <a:pPr indent="0" lvl="0" marL="0" rtl="0" algn="l">
              <a:spcBef>
                <a:spcPts val="800"/>
              </a:spcBef>
              <a:spcAft>
                <a:spcPts val="0"/>
              </a:spcAft>
              <a:buNone/>
            </a:pPr>
            <a:r>
              <a:t/>
            </a:r>
            <a:endParaRPr/>
          </a:p>
        </p:txBody>
      </p:sp>
      <p:sp>
        <p:nvSpPr>
          <p:cNvPr id="622" name="Google Shape;622;p44"/>
          <p:cNvSpPr txBox="1"/>
          <p:nvPr>
            <p:ph idx="1" type="body"/>
          </p:nvPr>
        </p:nvSpPr>
        <p:spPr>
          <a:xfrm>
            <a:off x="7501488" y="2666025"/>
            <a:ext cx="1994400" cy="615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accent6"/>
                </a:solidFill>
              </a:rPr>
              <a:t>Security Restrictions Schema:</a:t>
            </a:r>
            <a:r>
              <a:rPr b="1" lang="en">
                <a:solidFill>
                  <a:schemeClr val="accent1"/>
                </a:solidFill>
              </a:rPr>
              <a:t> </a:t>
            </a:r>
            <a:r>
              <a:rPr lang="en"/>
              <a:t>Defines restrictions to uphold organizational security standards.</a:t>
            </a:r>
            <a:endParaRPr/>
          </a:p>
          <a:p>
            <a:pPr indent="0" lvl="0" marL="0" rtl="0" algn="l">
              <a:spcBef>
                <a:spcPts val="800"/>
              </a:spcBef>
              <a:spcAft>
                <a:spcPts val="0"/>
              </a:spcAft>
              <a:buNone/>
            </a:pPr>
            <a:r>
              <a:t/>
            </a:r>
            <a:endParaRPr b="1"/>
          </a:p>
          <a:p>
            <a:pPr indent="0" lvl="0" marL="0" rtl="0" algn="l">
              <a:spcBef>
                <a:spcPts val="800"/>
              </a:spcBef>
              <a:spcAft>
                <a:spcPts val="0"/>
              </a:spcAft>
              <a:buNone/>
            </a:pPr>
            <a:r>
              <a:t/>
            </a:r>
            <a:endParaRPr/>
          </a:p>
        </p:txBody>
      </p:sp>
      <p:sp>
        <p:nvSpPr>
          <p:cNvPr id="623" name="Google Shape;623;p44"/>
          <p:cNvSpPr/>
          <p:nvPr/>
        </p:nvSpPr>
        <p:spPr>
          <a:xfrm rot="-5400000">
            <a:off x="4275975" y="-759675"/>
            <a:ext cx="234300" cy="2854200"/>
          </a:xfrm>
          <a:prstGeom prst="rightBrace">
            <a:avLst>
              <a:gd fmla="val 50000"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4" name="Google Shape;624;p44"/>
          <p:cNvSpPr/>
          <p:nvPr/>
        </p:nvSpPr>
        <p:spPr>
          <a:xfrm rot="5400000">
            <a:off x="8215475" y="1828425"/>
            <a:ext cx="234300" cy="1330200"/>
          </a:xfrm>
          <a:prstGeom prst="rightBrace">
            <a:avLst>
              <a:gd fmla="val 5000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25" name="Google Shape;625;p44"/>
          <p:cNvSpPr/>
          <p:nvPr/>
        </p:nvSpPr>
        <p:spPr>
          <a:xfrm rot="-5400000">
            <a:off x="6630575" y="2325"/>
            <a:ext cx="234300" cy="1330200"/>
          </a:xfrm>
          <a:prstGeom prst="rightBrace">
            <a:avLst>
              <a:gd fmla="val 50000" name="adj1"/>
              <a:gd fmla="val 5000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nvGrpSpPr>
          <p:cNvPr id="626" name="Google Shape;626;p44"/>
          <p:cNvGrpSpPr/>
          <p:nvPr/>
        </p:nvGrpSpPr>
        <p:grpSpPr>
          <a:xfrm>
            <a:off x="1209128" y="3124761"/>
            <a:ext cx="553296" cy="412914"/>
            <a:chOff x="6099375" y="2456075"/>
            <a:chExt cx="337684" cy="314194"/>
          </a:xfrm>
        </p:grpSpPr>
        <p:sp>
          <p:nvSpPr>
            <p:cNvPr id="627" name="Google Shape;627;p44"/>
            <p:cNvSpPr/>
            <p:nvPr/>
          </p:nvSpPr>
          <p:spPr>
            <a:xfrm>
              <a:off x="6099375" y="2456075"/>
              <a:ext cx="337684" cy="314194"/>
            </a:xfrm>
            <a:custGeom>
              <a:rect b="b" l="l" r="r" t="t"/>
              <a:pathLst>
                <a:path extrusionOk="0" h="9871" w="10609">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4"/>
            <p:cNvSpPr/>
            <p:nvPr/>
          </p:nvSpPr>
          <p:spPr>
            <a:xfrm>
              <a:off x="6306652" y="2638748"/>
              <a:ext cx="59904" cy="59522"/>
            </a:xfrm>
            <a:custGeom>
              <a:rect b="b" l="l" r="r" t="t"/>
              <a:pathLst>
                <a:path extrusionOk="0" h="1870" w="1882">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5"/>
          <p:cNvSpPr txBox="1"/>
          <p:nvPr>
            <p:ph type="title"/>
          </p:nvPr>
        </p:nvSpPr>
        <p:spPr>
          <a:xfrm>
            <a:off x="598883"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634" name="Google Shape;634;p45"/>
          <p:cNvSpPr txBox="1"/>
          <p:nvPr>
            <p:ph idx="4" type="body"/>
          </p:nvPr>
        </p:nvSpPr>
        <p:spPr>
          <a:xfrm>
            <a:off x="598885" y="994200"/>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Proof of Concept - PEP</a:t>
            </a:r>
            <a:endParaRPr sz="1800">
              <a:solidFill>
                <a:schemeClr val="accent1"/>
              </a:solidFill>
            </a:endParaRPr>
          </a:p>
        </p:txBody>
      </p:sp>
      <p:sp>
        <p:nvSpPr>
          <p:cNvPr id="635" name="Google Shape;635;p45"/>
          <p:cNvSpPr txBox="1"/>
          <p:nvPr>
            <p:ph idx="1" type="body"/>
          </p:nvPr>
        </p:nvSpPr>
        <p:spPr>
          <a:xfrm>
            <a:off x="3357000" y="1520176"/>
            <a:ext cx="2430000" cy="3384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Intercepting Access Requests:</a:t>
            </a:r>
            <a:r>
              <a:rPr lang="en"/>
              <a:t> The PEP intercepts every access request, gathering contextual attributes from the device and additional attributes from the Policy Information Point (PIP).</a:t>
            </a:r>
            <a:endParaRPr/>
          </a:p>
          <a:p>
            <a:pPr indent="0" lvl="0" marL="0" rtl="0" algn="l">
              <a:spcBef>
                <a:spcPts val="800"/>
              </a:spcBef>
              <a:spcAft>
                <a:spcPts val="0"/>
              </a:spcAft>
              <a:buNone/>
            </a:pPr>
            <a:r>
              <a:rPr b="1" lang="en"/>
              <a:t>Combining Attributes:</a:t>
            </a:r>
            <a:r>
              <a:rPr lang="en"/>
              <a:t> Merges static and dynamic </a:t>
            </a:r>
            <a:r>
              <a:rPr lang="en"/>
              <a:t>attributes</a:t>
            </a:r>
            <a:r>
              <a:rPr lang="en"/>
              <a:t> into an access request.</a:t>
            </a:r>
            <a:endParaRPr/>
          </a:p>
          <a:p>
            <a:pPr indent="0" lvl="0" marL="0" rtl="0" algn="l">
              <a:spcBef>
                <a:spcPts val="800"/>
              </a:spcBef>
              <a:spcAft>
                <a:spcPts val="0"/>
              </a:spcAft>
              <a:buNone/>
            </a:pPr>
            <a:r>
              <a:rPr b="1" lang="en"/>
              <a:t>Communication with PDP:</a:t>
            </a:r>
            <a:r>
              <a:rPr lang="en"/>
              <a:t> Sends combined attributes to PDP for evaluation.</a:t>
            </a:r>
            <a:endParaRPr/>
          </a:p>
          <a:p>
            <a:pPr indent="0" lvl="0" marL="0" rtl="0" algn="l">
              <a:spcBef>
                <a:spcPts val="800"/>
              </a:spcBef>
              <a:spcAft>
                <a:spcPts val="0"/>
              </a:spcAft>
              <a:buNone/>
            </a:pPr>
            <a:r>
              <a:rPr b="1" lang="en"/>
              <a:t>Enforcing PDP's Decision: </a:t>
            </a:r>
            <a:r>
              <a:rPr lang="en"/>
              <a:t>Receives and enforces the decision from PDP</a:t>
            </a:r>
            <a:endParaRPr/>
          </a:p>
        </p:txBody>
      </p:sp>
      <p:sp>
        <p:nvSpPr>
          <p:cNvPr id="636" name="Google Shape;636;p45"/>
          <p:cNvSpPr txBox="1"/>
          <p:nvPr>
            <p:ph idx="1" type="body"/>
          </p:nvPr>
        </p:nvSpPr>
        <p:spPr>
          <a:xfrm>
            <a:off x="6169075" y="1447026"/>
            <a:ext cx="2430000" cy="3384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Indoor Location Tracking: </a:t>
            </a:r>
            <a:r>
              <a:rPr lang="en"/>
              <a:t>The code includes functionality to update the indoor location of an employee based on the RSSI values received from the client. It retrieves BSSID information periodically to keep updating the indoor location.</a:t>
            </a:r>
            <a:endParaRPr/>
          </a:p>
          <a:p>
            <a:pPr indent="0" lvl="0" marL="0" rtl="0" algn="l">
              <a:spcBef>
                <a:spcPts val="800"/>
              </a:spcBef>
              <a:spcAft>
                <a:spcPts val="0"/>
              </a:spcAft>
              <a:buNone/>
            </a:pPr>
            <a:r>
              <a:rPr b="1" lang="en"/>
              <a:t>Authentication and Authorization Control (ATC): </a:t>
            </a:r>
            <a:r>
              <a:rPr lang="en"/>
              <a:t>The code handles the login process, password setting, and JWT token creation, ensuring proper authentication and authorization.</a:t>
            </a:r>
            <a:endParaRPr/>
          </a:p>
          <a:p>
            <a:pPr indent="0" lvl="0" marL="0" rtl="0" algn="l">
              <a:spcBef>
                <a:spcPts val="800"/>
              </a:spcBef>
              <a:spcAft>
                <a:spcPts val="0"/>
              </a:spcAft>
              <a:buNone/>
            </a:pPr>
            <a:r>
              <a:rPr b="1" lang="en"/>
              <a:t>Resource Retrieval: </a:t>
            </a:r>
            <a:r>
              <a:rPr lang="en"/>
              <a:t>The code includes a function to retrieve resources that the employee can see based on their initial security clearance.</a:t>
            </a:r>
            <a:endParaRPr/>
          </a:p>
        </p:txBody>
      </p:sp>
      <p:sp>
        <p:nvSpPr>
          <p:cNvPr id="637" name="Google Shape;637;p45"/>
          <p:cNvSpPr txBox="1"/>
          <p:nvPr/>
        </p:nvSpPr>
        <p:spPr>
          <a:xfrm>
            <a:off x="548625" y="1447025"/>
            <a:ext cx="2676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rPr>
              <a:t>Implementation:</a:t>
            </a:r>
            <a:endParaRPr b="1" sz="1200">
              <a:solidFill>
                <a:schemeClr val="accent2"/>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code is implemented using Flask, a micro web framework in Python, hosted on PythonAnywhere</a:t>
            </a:r>
            <a:endParaRPr sz="1200"/>
          </a:p>
        </p:txBody>
      </p:sp>
      <p:sp>
        <p:nvSpPr>
          <p:cNvPr id="638" name="Google Shape;638;p45"/>
          <p:cNvSpPr/>
          <p:nvPr/>
        </p:nvSpPr>
        <p:spPr>
          <a:xfrm rot="10800000">
            <a:off x="3041550" y="1493175"/>
            <a:ext cx="234300" cy="3438900"/>
          </a:xfrm>
          <a:prstGeom prst="rightBrace">
            <a:avLst>
              <a:gd fmla="val 50000"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9" name="Google Shape;639;p45"/>
          <p:cNvSpPr txBox="1"/>
          <p:nvPr/>
        </p:nvSpPr>
        <p:spPr>
          <a:xfrm>
            <a:off x="1604700" y="30080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rPr>
              <a:t>Functionalities:</a:t>
            </a:r>
            <a:endParaRPr b="1" sz="1200">
              <a:solidFill>
                <a:schemeClr val="accent1"/>
              </a:solidFill>
            </a:endParaRPr>
          </a:p>
        </p:txBody>
      </p:sp>
      <p:grpSp>
        <p:nvGrpSpPr>
          <p:cNvPr id="640" name="Google Shape;640;p45"/>
          <p:cNvGrpSpPr/>
          <p:nvPr/>
        </p:nvGrpSpPr>
        <p:grpSpPr>
          <a:xfrm>
            <a:off x="750311" y="2907607"/>
            <a:ext cx="580102" cy="570203"/>
            <a:chOff x="8054060" y="3787098"/>
            <a:chExt cx="266334" cy="353834"/>
          </a:xfrm>
        </p:grpSpPr>
        <p:sp>
          <p:nvSpPr>
            <p:cNvPr id="641" name="Google Shape;641;p45"/>
            <p:cNvSpPr/>
            <p:nvPr/>
          </p:nvSpPr>
          <p:spPr>
            <a:xfrm>
              <a:off x="8164972" y="3974675"/>
              <a:ext cx="43782" cy="15396"/>
            </a:xfrm>
            <a:custGeom>
              <a:rect b="b" l="l" r="r" t="t"/>
              <a:pathLst>
                <a:path extrusionOk="0" h="486" w="1382">
                  <a:moveTo>
                    <a:pt x="179" y="0"/>
                  </a:moveTo>
                  <a:cubicBezTo>
                    <a:pt x="140" y="0"/>
                    <a:pt x="101" y="15"/>
                    <a:pt x="72" y="45"/>
                  </a:cubicBezTo>
                  <a:cubicBezTo>
                    <a:pt x="0" y="104"/>
                    <a:pt x="0" y="212"/>
                    <a:pt x="72" y="271"/>
                  </a:cubicBezTo>
                  <a:cubicBezTo>
                    <a:pt x="203" y="402"/>
                    <a:pt x="441" y="485"/>
                    <a:pt x="703" y="485"/>
                  </a:cubicBezTo>
                  <a:cubicBezTo>
                    <a:pt x="965" y="485"/>
                    <a:pt x="1191" y="402"/>
                    <a:pt x="1346" y="271"/>
                  </a:cubicBezTo>
                  <a:cubicBezTo>
                    <a:pt x="1381" y="212"/>
                    <a:pt x="1381" y="104"/>
                    <a:pt x="1322" y="45"/>
                  </a:cubicBezTo>
                  <a:cubicBezTo>
                    <a:pt x="1292" y="15"/>
                    <a:pt x="1250" y="0"/>
                    <a:pt x="1209" y="0"/>
                  </a:cubicBezTo>
                  <a:cubicBezTo>
                    <a:pt x="1167" y="0"/>
                    <a:pt x="1125" y="15"/>
                    <a:pt x="1096" y="45"/>
                  </a:cubicBezTo>
                  <a:cubicBezTo>
                    <a:pt x="1036" y="104"/>
                    <a:pt x="881" y="176"/>
                    <a:pt x="691" y="176"/>
                  </a:cubicBezTo>
                  <a:cubicBezTo>
                    <a:pt x="500" y="176"/>
                    <a:pt x="346" y="104"/>
                    <a:pt x="286" y="45"/>
                  </a:cubicBezTo>
                  <a:cubicBezTo>
                    <a:pt x="256" y="15"/>
                    <a:pt x="218"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5"/>
            <p:cNvSpPr/>
            <p:nvPr/>
          </p:nvSpPr>
          <p:spPr>
            <a:xfrm>
              <a:off x="8148371" y="3930450"/>
              <a:ext cx="10201" cy="15872"/>
            </a:xfrm>
            <a:custGeom>
              <a:rect b="b" l="l" r="r" t="t"/>
              <a:pathLst>
                <a:path extrusionOk="0" h="501" w="322">
                  <a:moveTo>
                    <a:pt x="155" y="0"/>
                  </a:moveTo>
                  <a:cubicBezTo>
                    <a:pt x="72" y="0"/>
                    <a:pt x="0" y="72"/>
                    <a:pt x="0" y="155"/>
                  </a:cubicBezTo>
                  <a:lnTo>
                    <a:pt x="0" y="334"/>
                  </a:lnTo>
                  <a:cubicBezTo>
                    <a:pt x="0" y="429"/>
                    <a:pt x="72" y="500"/>
                    <a:pt x="155" y="500"/>
                  </a:cubicBezTo>
                  <a:cubicBezTo>
                    <a:pt x="250" y="500"/>
                    <a:pt x="322" y="429"/>
                    <a:pt x="322" y="334"/>
                  </a:cubicBezTo>
                  <a:lnTo>
                    <a:pt x="322" y="155"/>
                  </a:lnTo>
                  <a:cubicBezTo>
                    <a:pt x="310" y="72"/>
                    <a:pt x="250"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5"/>
            <p:cNvSpPr/>
            <p:nvPr/>
          </p:nvSpPr>
          <p:spPr>
            <a:xfrm>
              <a:off x="8214361" y="3930450"/>
              <a:ext cx="10233" cy="15872"/>
            </a:xfrm>
            <a:custGeom>
              <a:rect b="b" l="l" r="r" t="t"/>
              <a:pathLst>
                <a:path extrusionOk="0" h="501" w="323">
                  <a:moveTo>
                    <a:pt x="156" y="0"/>
                  </a:moveTo>
                  <a:cubicBezTo>
                    <a:pt x="72" y="0"/>
                    <a:pt x="1" y="72"/>
                    <a:pt x="1" y="155"/>
                  </a:cubicBezTo>
                  <a:lnTo>
                    <a:pt x="1" y="334"/>
                  </a:lnTo>
                  <a:cubicBezTo>
                    <a:pt x="1" y="429"/>
                    <a:pt x="72" y="500"/>
                    <a:pt x="156" y="500"/>
                  </a:cubicBezTo>
                  <a:cubicBezTo>
                    <a:pt x="251" y="500"/>
                    <a:pt x="322" y="429"/>
                    <a:pt x="322" y="334"/>
                  </a:cubicBezTo>
                  <a:lnTo>
                    <a:pt x="322" y="155"/>
                  </a:lnTo>
                  <a:cubicBezTo>
                    <a:pt x="322" y="72"/>
                    <a:pt x="251" y="0"/>
                    <a:pt x="15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5"/>
            <p:cNvSpPr/>
            <p:nvPr/>
          </p:nvSpPr>
          <p:spPr>
            <a:xfrm>
              <a:off x="8054060" y="3787098"/>
              <a:ext cx="266334" cy="353834"/>
            </a:xfrm>
            <a:custGeom>
              <a:rect b="b" l="l" r="r" t="t"/>
              <a:pathLst>
                <a:path extrusionOk="0" h="11169" w="8407">
                  <a:moveTo>
                    <a:pt x="4537" y="1370"/>
                  </a:moveTo>
                  <a:lnTo>
                    <a:pt x="4537" y="1906"/>
                  </a:lnTo>
                  <a:cubicBezTo>
                    <a:pt x="4537" y="2096"/>
                    <a:pt x="4370" y="2263"/>
                    <a:pt x="4180" y="2263"/>
                  </a:cubicBezTo>
                  <a:cubicBezTo>
                    <a:pt x="3977" y="2263"/>
                    <a:pt x="3823" y="2096"/>
                    <a:pt x="3823" y="1906"/>
                  </a:cubicBezTo>
                  <a:lnTo>
                    <a:pt x="3823" y="1370"/>
                  </a:lnTo>
                  <a:close/>
                  <a:moveTo>
                    <a:pt x="4180" y="322"/>
                  </a:moveTo>
                  <a:lnTo>
                    <a:pt x="6680" y="989"/>
                  </a:lnTo>
                  <a:lnTo>
                    <a:pt x="7633" y="2573"/>
                  </a:lnTo>
                  <a:lnTo>
                    <a:pt x="6966" y="3239"/>
                  </a:lnTo>
                  <a:lnTo>
                    <a:pt x="6966" y="2406"/>
                  </a:lnTo>
                  <a:cubicBezTo>
                    <a:pt x="6966" y="2227"/>
                    <a:pt x="6811" y="2061"/>
                    <a:pt x="6621" y="2061"/>
                  </a:cubicBezTo>
                  <a:lnTo>
                    <a:pt x="6442" y="2061"/>
                  </a:lnTo>
                  <a:cubicBezTo>
                    <a:pt x="6347" y="2061"/>
                    <a:pt x="6275" y="2144"/>
                    <a:pt x="6275" y="2227"/>
                  </a:cubicBezTo>
                  <a:cubicBezTo>
                    <a:pt x="6275" y="2323"/>
                    <a:pt x="6347" y="2394"/>
                    <a:pt x="6442" y="2394"/>
                  </a:cubicBezTo>
                  <a:lnTo>
                    <a:pt x="6621" y="2394"/>
                  </a:lnTo>
                  <a:cubicBezTo>
                    <a:pt x="6621" y="2394"/>
                    <a:pt x="6633" y="2394"/>
                    <a:pt x="6633" y="2406"/>
                  </a:cubicBezTo>
                  <a:lnTo>
                    <a:pt x="6633" y="3120"/>
                  </a:lnTo>
                  <a:lnTo>
                    <a:pt x="1739" y="3120"/>
                  </a:lnTo>
                  <a:lnTo>
                    <a:pt x="1739" y="2406"/>
                  </a:lnTo>
                  <a:cubicBezTo>
                    <a:pt x="1739" y="2406"/>
                    <a:pt x="1739" y="2394"/>
                    <a:pt x="1751" y="2394"/>
                  </a:cubicBezTo>
                  <a:lnTo>
                    <a:pt x="3727" y="2394"/>
                  </a:lnTo>
                  <a:cubicBezTo>
                    <a:pt x="3847" y="2501"/>
                    <a:pt x="4013" y="2573"/>
                    <a:pt x="4192" y="2573"/>
                  </a:cubicBezTo>
                  <a:cubicBezTo>
                    <a:pt x="4370" y="2573"/>
                    <a:pt x="4513" y="2513"/>
                    <a:pt x="4656" y="2394"/>
                  </a:cubicBezTo>
                  <a:lnTo>
                    <a:pt x="5763" y="2394"/>
                  </a:lnTo>
                  <a:cubicBezTo>
                    <a:pt x="5859" y="2394"/>
                    <a:pt x="5930" y="2323"/>
                    <a:pt x="5930" y="2227"/>
                  </a:cubicBezTo>
                  <a:cubicBezTo>
                    <a:pt x="5930" y="2144"/>
                    <a:pt x="5859" y="2061"/>
                    <a:pt x="5763" y="2061"/>
                  </a:cubicBezTo>
                  <a:lnTo>
                    <a:pt x="4859" y="2061"/>
                  </a:lnTo>
                  <a:cubicBezTo>
                    <a:pt x="4870" y="2001"/>
                    <a:pt x="4894" y="1942"/>
                    <a:pt x="4894" y="1882"/>
                  </a:cubicBezTo>
                  <a:lnTo>
                    <a:pt x="4894" y="1180"/>
                  </a:lnTo>
                  <a:cubicBezTo>
                    <a:pt x="4894" y="1096"/>
                    <a:pt x="4811" y="1025"/>
                    <a:pt x="4728" y="1025"/>
                  </a:cubicBezTo>
                  <a:lnTo>
                    <a:pt x="3692" y="1025"/>
                  </a:lnTo>
                  <a:cubicBezTo>
                    <a:pt x="3596" y="1025"/>
                    <a:pt x="3525" y="1096"/>
                    <a:pt x="3525" y="1180"/>
                  </a:cubicBezTo>
                  <a:lnTo>
                    <a:pt x="3525" y="1882"/>
                  </a:lnTo>
                  <a:cubicBezTo>
                    <a:pt x="3525" y="1942"/>
                    <a:pt x="3537" y="2001"/>
                    <a:pt x="3549" y="2061"/>
                  </a:cubicBezTo>
                  <a:lnTo>
                    <a:pt x="1763" y="2061"/>
                  </a:lnTo>
                  <a:cubicBezTo>
                    <a:pt x="1584" y="2061"/>
                    <a:pt x="1430" y="2215"/>
                    <a:pt x="1430" y="2406"/>
                  </a:cubicBezTo>
                  <a:lnTo>
                    <a:pt x="1430" y="3239"/>
                  </a:lnTo>
                  <a:lnTo>
                    <a:pt x="727" y="2573"/>
                  </a:lnTo>
                  <a:lnTo>
                    <a:pt x="1680" y="989"/>
                  </a:lnTo>
                  <a:lnTo>
                    <a:pt x="4180" y="322"/>
                  </a:lnTo>
                  <a:close/>
                  <a:moveTo>
                    <a:pt x="6549" y="3454"/>
                  </a:moveTo>
                  <a:cubicBezTo>
                    <a:pt x="6430" y="3573"/>
                    <a:pt x="6180" y="3668"/>
                    <a:pt x="5978" y="3751"/>
                  </a:cubicBezTo>
                  <a:cubicBezTo>
                    <a:pt x="5501" y="3906"/>
                    <a:pt x="4859" y="4001"/>
                    <a:pt x="4180" y="4001"/>
                  </a:cubicBezTo>
                  <a:cubicBezTo>
                    <a:pt x="3489" y="4001"/>
                    <a:pt x="2858" y="3906"/>
                    <a:pt x="2382" y="3751"/>
                  </a:cubicBezTo>
                  <a:cubicBezTo>
                    <a:pt x="2168" y="3692"/>
                    <a:pt x="1930" y="3573"/>
                    <a:pt x="1811" y="3454"/>
                  </a:cubicBezTo>
                  <a:close/>
                  <a:moveTo>
                    <a:pt x="1739" y="3787"/>
                  </a:moveTo>
                  <a:cubicBezTo>
                    <a:pt x="1822" y="3870"/>
                    <a:pt x="1942" y="3942"/>
                    <a:pt x="2096" y="4001"/>
                  </a:cubicBezTo>
                  <a:lnTo>
                    <a:pt x="2096" y="4168"/>
                  </a:lnTo>
                  <a:cubicBezTo>
                    <a:pt x="2096" y="4263"/>
                    <a:pt x="2001" y="4347"/>
                    <a:pt x="1918" y="4347"/>
                  </a:cubicBezTo>
                  <a:lnTo>
                    <a:pt x="1739" y="4347"/>
                  </a:lnTo>
                  <a:lnTo>
                    <a:pt x="1739" y="3787"/>
                  </a:lnTo>
                  <a:close/>
                  <a:moveTo>
                    <a:pt x="6621" y="3811"/>
                  </a:moveTo>
                  <a:lnTo>
                    <a:pt x="6621" y="4359"/>
                  </a:lnTo>
                  <a:lnTo>
                    <a:pt x="6442" y="4359"/>
                  </a:lnTo>
                  <a:cubicBezTo>
                    <a:pt x="6394" y="4359"/>
                    <a:pt x="6347" y="4347"/>
                    <a:pt x="6299" y="4299"/>
                  </a:cubicBezTo>
                  <a:cubicBezTo>
                    <a:pt x="6275" y="4263"/>
                    <a:pt x="6240" y="4228"/>
                    <a:pt x="6240" y="4168"/>
                  </a:cubicBezTo>
                  <a:lnTo>
                    <a:pt x="6240" y="4001"/>
                  </a:lnTo>
                  <a:lnTo>
                    <a:pt x="6252" y="4001"/>
                  </a:lnTo>
                  <a:cubicBezTo>
                    <a:pt x="6394" y="3942"/>
                    <a:pt x="6525" y="3870"/>
                    <a:pt x="6621" y="3811"/>
                  </a:cubicBezTo>
                  <a:close/>
                  <a:moveTo>
                    <a:pt x="5930" y="4120"/>
                  </a:moveTo>
                  <a:lnTo>
                    <a:pt x="5930" y="4180"/>
                  </a:lnTo>
                  <a:cubicBezTo>
                    <a:pt x="5930" y="4311"/>
                    <a:pt x="5990" y="4442"/>
                    <a:pt x="6085" y="4537"/>
                  </a:cubicBezTo>
                  <a:cubicBezTo>
                    <a:pt x="6168" y="4621"/>
                    <a:pt x="6311" y="4680"/>
                    <a:pt x="6442" y="4680"/>
                  </a:cubicBezTo>
                  <a:lnTo>
                    <a:pt x="6704" y="4680"/>
                  </a:lnTo>
                  <a:cubicBezTo>
                    <a:pt x="6859" y="4680"/>
                    <a:pt x="6978" y="4799"/>
                    <a:pt x="6978" y="4954"/>
                  </a:cubicBezTo>
                  <a:cubicBezTo>
                    <a:pt x="6978" y="5097"/>
                    <a:pt x="6859" y="5216"/>
                    <a:pt x="6704" y="5216"/>
                  </a:cubicBezTo>
                  <a:lnTo>
                    <a:pt x="6609" y="5216"/>
                  </a:lnTo>
                  <a:lnTo>
                    <a:pt x="6609" y="5204"/>
                  </a:lnTo>
                  <a:cubicBezTo>
                    <a:pt x="6609" y="5109"/>
                    <a:pt x="6525" y="5037"/>
                    <a:pt x="6442" y="5037"/>
                  </a:cubicBezTo>
                  <a:cubicBezTo>
                    <a:pt x="6347" y="5037"/>
                    <a:pt x="6275" y="5109"/>
                    <a:pt x="6275" y="5204"/>
                  </a:cubicBezTo>
                  <a:cubicBezTo>
                    <a:pt x="6275" y="6359"/>
                    <a:pt x="5335" y="7299"/>
                    <a:pt x="4180" y="7299"/>
                  </a:cubicBezTo>
                  <a:cubicBezTo>
                    <a:pt x="3013" y="7299"/>
                    <a:pt x="2084" y="6371"/>
                    <a:pt x="2084" y="5204"/>
                  </a:cubicBezTo>
                  <a:cubicBezTo>
                    <a:pt x="2084" y="5109"/>
                    <a:pt x="2001" y="5037"/>
                    <a:pt x="1918" y="5037"/>
                  </a:cubicBezTo>
                  <a:cubicBezTo>
                    <a:pt x="1822" y="5037"/>
                    <a:pt x="1751" y="5109"/>
                    <a:pt x="1751" y="5204"/>
                  </a:cubicBezTo>
                  <a:lnTo>
                    <a:pt x="1751" y="5216"/>
                  </a:lnTo>
                  <a:lnTo>
                    <a:pt x="1644" y="5216"/>
                  </a:lnTo>
                  <a:cubicBezTo>
                    <a:pt x="1501" y="5216"/>
                    <a:pt x="1382" y="5097"/>
                    <a:pt x="1382" y="4954"/>
                  </a:cubicBezTo>
                  <a:cubicBezTo>
                    <a:pt x="1382" y="4799"/>
                    <a:pt x="1501" y="4680"/>
                    <a:pt x="1644" y="4680"/>
                  </a:cubicBezTo>
                  <a:lnTo>
                    <a:pt x="1918" y="4680"/>
                  </a:lnTo>
                  <a:cubicBezTo>
                    <a:pt x="2203" y="4680"/>
                    <a:pt x="2418" y="4466"/>
                    <a:pt x="2418" y="4180"/>
                  </a:cubicBezTo>
                  <a:lnTo>
                    <a:pt x="2418" y="4120"/>
                  </a:lnTo>
                  <a:cubicBezTo>
                    <a:pt x="2918" y="4251"/>
                    <a:pt x="3525" y="4347"/>
                    <a:pt x="4180" y="4347"/>
                  </a:cubicBezTo>
                  <a:cubicBezTo>
                    <a:pt x="4835" y="4347"/>
                    <a:pt x="5442" y="4263"/>
                    <a:pt x="5930" y="4120"/>
                  </a:cubicBezTo>
                  <a:close/>
                  <a:moveTo>
                    <a:pt x="1751" y="5549"/>
                  </a:moveTo>
                  <a:cubicBezTo>
                    <a:pt x="1858" y="6299"/>
                    <a:pt x="2311" y="6942"/>
                    <a:pt x="2942" y="7311"/>
                  </a:cubicBezTo>
                  <a:lnTo>
                    <a:pt x="2942" y="7728"/>
                  </a:lnTo>
                  <a:cubicBezTo>
                    <a:pt x="2858" y="7728"/>
                    <a:pt x="2763" y="7764"/>
                    <a:pt x="2692" y="7835"/>
                  </a:cubicBezTo>
                  <a:lnTo>
                    <a:pt x="2323" y="8228"/>
                  </a:lnTo>
                  <a:cubicBezTo>
                    <a:pt x="2299" y="8240"/>
                    <a:pt x="2287" y="8264"/>
                    <a:pt x="2275" y="8300"/>
                  </a:cubicBezTo>
                  <a:lnTo>
                    <a:pt x="1025" y="8752"/>
                  </a:lnTo>
                  <a:lnTo>
                    <a:pt x="1025" y="8347"/>
                  </a:lnTo>
                  <a:cubicBezTo>
                    <a:pt x="1025" y="7514"/>
                    <a:pt x="1215" y="7049"/>
                    <a:pt x="1406" y="6597"/>
                  </a:cubicBezTo>
                  <a:cubicBezTo>
                    <a:pt x="1549" y="6276"/>
                    <a:pt x="1680" y="5966"/>
                    <a:pt x="1703" y="5549"/>
                  </a:cubicBezTo>
                  <a:close/>
                  <a:moveTo>
                    <a:pt x="5061" y="7466"/>
                  </a:moveTo>
                  <a:lnTo>
                    <a:pt x="5061" y="7930"/>
                  </a:lnTo>
                  <a:lnTo>
                    <a:pt x="4180" y="8812"/>
                  </a:lnTo>
                  <a:lnTo>
                    <a:pt x="3299" y="7930"/>
                  </a:lnTo>
                  <a:lnTo>
                    <a:pt x="3299" y="7466"/>
                  </a:lnTo>
                  <a:cubicBezTo>
                    <a:pt x="3561" y="7573"/>
                    <a:pt x="3858" y="7633"/>
                    <a:pt x="4180" y="7633"/>
                  </a:cubicBezTo>
                  <a:cubicBezTo>
                    <a:pt x="4489" y="7633"/>
                    <a:pt x="4787" y="7573"/>
                    <a:pt x="5061" y="7466"/>
                  </a:cubicBezTo>
                  <a:close/>
                  <a:moveTo>
                    <a:pt x="2977" y="8061"/>
                  </a:moveTo>
                  <a:lnTo>
                    <a:pt x="3942" y="9026"/>
                  </a:lnTo>
                  <a:lnTo>
                    <a:pt x="3192" y="9645"/>
                  </a:lnTo>
                  <a:lnTo>
                    <a:pt x="3180" y="9645"/>
                  </a:lnTo>
                  <a:lnTo>
                    <a:pt x="2632" y="8395"/>
                  </a:lnTo>
                  <a:lnTo>
                    <a:pt x="2954" y="8061"/>
                  </a:lnTo>
                  <a:close/>
                  <a:moveTo>
                    <a:pt x="4180" y="9252"/>
                  </a:moveTo>
                  <a:lnTo>
                    <a:pt x="4501" y="9538"/>
                  </a:lnTo>
                  <a:lnTo>
                    <a:pt x="4442" y="9728"/>
                  </a:lnTo>
                  <a:cubicBezTo>
                    <a:pt x="4418" y="9800"/>
                    <a:pt x="4358" y="9859"/>
                    <a:pt x="4263" y="9859"/>
                  </a:cubicBezTo>
                  <a:lnTo>
                    <a:pt x="4073" y="9859"/>
                  </a:lnTo>
                  <a:cubicBezTo>
                    <a:pt x="4001" y="9859"/>
                    <a:pt x="3930" y="9824"/>
                    <a:pt x="3894" y="9728"/>
                  </a:cubicBezTo>
                  <a:lnTo>
                    <a:pt x="3835" y="9538"/>
                  </a:lnTo>
                  <a:lnTo>
                    <a:pt x="4180" y="9252"/>
                  </a:lnTo>
                  <a:close/>
                  <a:moveTo>
                    <a:pt x="4132" y="1"/>
                  </a:moveTo>
                  <a:lnTo>
                    <a:pt x="1513" y="691"/>
                  </a:lnTo>
                  <a:cubicBezTo>
                    <a:pt x="1465" y="715"/>
                    <a:pt x="1441" y="739"/>
                    <a:pt x="1406" y="775"/>
                  </a:cubicBezTo>
                  <a:lnTo>
                    <a:pt x="370" y="2513"/>
                  </a:lnTo>
                  <a:cubicBezTo>
                    <a:pt x="322" y="2573"/>
                    <a:pt x="334" y="2656"/>
                    <a:pt x="394" y="2704"/>
                  </a:cubicBezTo>
                  <a:lnTo>
                    <a:pt x="1394" y="3704"/>
                  </a:lnTo>
                  <a:lnTo>
                    <a:pt x="1394" y="4406"/>
                  </a:lnTo>
                  <a:cubicBezTo>
                    <a:pt x="1191" y="4490"/>
                    <a:pt x="1049" y="4704"/>
                    <a:pt x="1049" y="4954"/>
                  </a:cubicBezTo>
                  <a:cubicBezTo>
                    <a:pt x="1049" y="5192"/>
                    <a:pt x="1203" y="5394"/>
                    <a:pt x="1394" y="5490"/>
                  </a:cubicBezTo>
                  <a:cubicBezTo>
                    <a:pt x="1382" y="5871"/>
                    <a:pt x="1263" y="6156"/>
                    <a:pt x="1108" y="6490"/>
                  </a:cubicBezTo>
                  <a:cubicBezTo>
                    <a:pt x="918" y="6930"/>
                    <a:pt x="691" y="7454"/>
                    <a:pt x="691" y="8347"/>
                  </a:cubicBezTo>
                  <a:lnTo>
                    <a:pt x="691" y="8871"/>
                  </a:lnTo>
                  <a:cubicBezTo>
                    <a:pt x="275" y="9062"/>
                    <a:pt x="1" y="9490"/>
                    <a:pt x="1" y="9966"/>
                  </a:cubicBezTo>
                  <a:lnTo>
                    <a:pt x="1" y="10967"/>
                  </a:lnTo>
                  <a:cubicBezTo>
                    <a:pt x="1" y="11050"/>
                    <a:pt x="72" y="11133"/>
                    <a:pt x="156" y="11133"/>
                  </a:cubicBezTo>
                  <a:cubicBezTo>
                    <a:pt x="251" y="11133"/>
                    <a:pt x="322" y="11050"/>
                    <a:pt x="322" y="10967"/>
                  </a:cubicBezTo>
                  <a:lnTo>
                    <a:pt x="322" y="9966"/>
                  </a:lnTo>
                  <a:cubicBezTo>
                    <a:pt x="322" y="9859"/>
                    <a:pt x="334" y="9764"/>
                    <a:pt x="382" y="9657"/>
                  </a:cubicBezTo>
                  <a:lnTo>
                    <a:pt x="1203" y="10359"/>
                  </a:lnTo>
                  <a:cubicBezTo>
                    <a:pt x="1322" y="10455"/>
                    <a:pt x="1394" y="10609"/>
                    <a:pt x="1394" y="10752"/>
                  </a:cubicBezTo>
                  <a:lnTo>
                    <a:pt x="1394" y="10967"/>
                  </a:lnTo>
                  <a:cubicBezTo>
                    <a:pt x="1394" y="11050"/>
                    <a:pt x="1465" y="11133"/>
                    <a:pt x="1561" y="11133"/>
                  </a:cubicBezTo>
                  <a:cubicBezTo>
                    <a:pt x="1644" y="11133"/>
                    <a:pt x="1715" y="11050"/>
                    <a:pt x="1715" y="10967"/>
                  </a:cubicBezTo>
                  <a:lnTo>
                    <a:pt x="1715" y="10752"/>
                  </a:lnTo>
                  <a:cubicBezTo>
                    <a:pt x="1715" y="10502"/>
                    <a:pt x="1620" y="10264"/>
                    <a:pt x="1418" y="10097"/>
                  </a:cubicBezTo>
                  <a:lnTo>
                    <a:pt x="560" y="9359"/>
                  </a:lnTo>
                  <a:cubicBezTo>
                    <a:pt x="644" y="9252"/>
                    <a:pt x="787" y="9169"/>
                    <a:pt x="918" y="9121"/>
                  </a:cubicBezTo>
                  <a:lnTo>
                    <a:pt x="2382" y="8609"/>
                  </a:lnTo>
                  <a:lnTo>
                    <a:pt x="2894" y="9776"/>
                  </a:lnTo>
                  <a:cubicBezTo>
                    <a:pt x="2942" y="9883"/>
                    <a:pt x="3037" y="9943"/>
                    <a:pt x="3132" y="9966"/>
                  </a:cubicBezTo>
                  <a:cubicBezTo>
                    <a:pt x="3168" y="9966"/>
                    <a:pt x="3180" y="9978"/>
                    <a:pt x="3204" y="9978"/>
                  </a:cubicBezTo>
                  <a:cubicBezTo>
                    <a:pt x="3287" y="9978"/>
                    <a:pt x="3358" y="9955"/>
                    <a:pt x="3418" y="9907"/>
                  </a:cubicBezTo>
                  <a:lnTo>
                    <a:pt x="3585" y="9776"/>
                  </a:lnTo>
                  <a:lnTo>
                    <a:pt x="3608" y="9847"/>
                  </a:lnTo>
                  <a:cubicBezTo>
                    <a:pt x="3644" y="9943"/>
                    <a:pt x="3692" y="10014"/>
                    <a:pt x="3763" y="10074"/>
                  </a:cubicBezTo>
                  <a:lnTo>
                    <a:pt x="3608" y="10967"/>
                  </a:lnTo>
                  <a:cubicBezTo>
                    <a:pt x="3596" y="11050"/>
                    <a:pt x="3656" y="11145"/>
                    <a:pt x="3751" y="11157"/>
                  </a:cubicBezTo>
                  <a:lnTo>
                    <a:pt x="3775" y="11157"/>
                  </a:lnTo>
                  <a:cubicBezTo>
                    <a:pt x="3847" y="11157"/>
                    <a:pt x="3930" y="11098"/>
                    <a:pt x="3942" y="11026"/>
                  </a:cubicBezTo>
                  <a:lnTo>
                    <a:pt x="4073" y="10216"/>
                  </a:lnTo>
                  <a:lnTo>
                    <a:pt x="4323" y="10216"/>
                  </a:lnTo>
                  <a:lnTo>
                    <a:pt x="4466" y="11026"/>
                  </a:lnTo>
                  <a:cubicBezTo>
                    <a:pt x="4478" y="11098"/>
                    <a:pt x="4549" y="11157"/>
                    <a:pt x="4620" y="11157"/>
                  </a:cubicBezTo>
                  <a:lnTo>
                    <a:pt x="4656" y="11157"/>
                  </a:lnTo>
                  <a:cubicBezTo>
                    <a:pt x="4739" y="11145"/>
                    <a:pt x="4799" y="11050"/>
                    <a:pt x="4787" y="10967"/>
                  </a:cubicBezTo>
                  <a:lnTo>
                    <a:pt x="4644" y="10086"/>
                  </a:lnTo>
                  <a:cubicBezTo>
                    <a:pt x="4704" y="10026"/>
                    <a:pt x="4763" y="9955"/>
                    <a:pt x="4787" y="9859"/>
                  </a:cubicBezTo>
                  <a:lnTo>
                    <a:pt x="4823" y="9788"/>
                  </a:lnTo>
                  <a:lnTo>
                    <a:pt x="4978" y="9919"/>
                  </a:lnTo>
                  <a:cubicBezTo>
                    <a:pt x="5037" y="9966"/>
                    <a:pt x="5120" y="10002"/>
                    <a:pt x="5192" y="10002"/>
                  </a:cubicBezTo>
                  <a:cubicBezTo>
                    <a:pt x="5216" y="10002"/>
                    <a:pt x="5240" y="10002"/>
                    <a:pt x="5263" y="9978"/>
                  </a:cubicBezTo>
                  <a:cubicBezTo>
                    <a:pt x="5371" y="9955"/>
                    <a:pt x="5454" y="9895"/>
                    <a:pt x="5501" y="9788"/>
                  </a:cubicBezTo>
                  <a:lnTo>
                    <a:pt x="5752" y="9240"/>
                  </a:lnTo>
                  <a:cubicBezTo>
                    <a:pt x="5787" y="9145"/>
                    <a:pt x="5752" y="9062"/>
                    <a:pt x="5668" y="9026"/>
                  </a:cubicBezTo>
                  <a:cubicBezTo>
                    <a:pt x="5646" y="9020"/>
                    <a:pt x="5624" y="9017"/>
                    <a:pt x="5603" y="9017"/>
                  </a:cubicBezTo>
                  <a:cubicBezTo>
                    <a:pt x="5536" y="9017"/>
                    <a:pt x="5481" y="9048"/>
                    <a:pt x="5454" y="9121"/>
                  </a:cubicBezTo>
                  <a:lnTo>
                    <a:pt x="5204" y="9669"/>
                  </a:lnTo>
                  <a:lnTo>
                    <a:pt x="5180" y="9669"/>
                  </a:lnTo>
                  <a:lnTo>
                    <a:pt x="4442" y="9062"/>
                  </a:lnTo>
                  <a:lnTo>
                    <a:pt x="5418" y="8097"/>
                  </a:lnTo>
                  <a:lnTo>
                    <a:pt x="5430" y="8097"/>
                  </a:lnTo>
                  <a:lnTo>
                    <a:pt x="5752" y="8419"/>
                  </a:lnTo>
                  <a:lnTo>
                    <a:pt x="5728" y="8490"/>
                  </a:lnTo>
                  <a:cubicBezTo>
                    <a:pt x="5692" y="8585"/>
                    <a:pt x="5728" y="8669"/>
                    <a:pt x="5811" y="8704"/>
                  </a:cubicBezTo>
                  <a:cubicBezTo>
                    <a:pt x="5833" y="8711"/>
                    <a:pt x="5854" y="8714"/>
                    <a:pt x="5875" y="8714"/>
                  </a:cubicBezTo>
                  <a:cubicBezTo>
                    <a:pt x="5935" y="8714"/>
                    <a:pt x="5990" y="8689"/>
                    <a:pt x="6025" y="8645"/>
                  </a:cubicBezTo>
                  <a:lnTo>
                    <a:pt x="7478" y="9169"/>
                  </a:lnTo>
                  <a:cubicBezTo>
                    <a:pt x="7621" y="9204"/>
                    <a:pt x="7752" y="9300"/>
                    <a:pt x="7835" y="9407"/>
                  </a:cubicBezTo>
                  <a:lnTo>
                    <a:pt x="6978" y="10145"/>
                  </a:lnTo>
                  <a:cubicBezTo>
                    <a:pt x="6787" y="10312"/>
                    <a:pt x="6680" y="10550"/>
                    <a:pt x="6680" y="10800"/>
                  </a:cubicBezTo>
                  <a:lnTo>
                    <a:pt x="6680" y="11014"/>
                  </a:lnTo>
                  <a:cubicBezTo>
                    <a:pt x="6680" y="11098"/>
                    <a:pt x="6752" y="11169"/>
                    <a:pt x="6847" y="11169"/>
                  </a:cubicBezTo>
                  <a:cubicBezTo>
                    <a:pt x="6930" y="11169"/>
                    <a:pt x="7002" y="11098"/>
                    <a:pt x="7002" y="11014"/>
                  </a:cubicBezTo>
                  <a:lnTo>
                    <a:pt x="7002" y="10800"/>
                  </a:lnTo>
                  <a:cubicBezTo>
                    <a:pt x="7002" y="10657"/>
                    <a:pt x="7085" y="10502"/>
                    <a:pt x="7204" y="10395"/>
                  </a:cubicBezTo>
                  <a:lnTo>
                    <a:pt x="8014" y="9705"/>
                  </a:lnTo>
                  <a:cubicBezTo>
                    <a:pt x="8049" y="9800"/>
                    <a:pt x="8073" y="9907"/>
                    <a:pt x="8073" y="10014"/>
                  </a:cubicBezTo>
                  <a:lnTo>
                    <a:pt x="8073" y="11014"/>
                  </a:lnTo>
                  <a:cubicBezTo>
                    <a:pt x="8073" y="11098"/>
                    <a:pt x="8157" y="11169"/>
                    <a:pt x="8240" y="11169"/>
                  </a:cubicBezTo>
                  <a:cubicBezTo>
                    <a:pt x="8335" y="11169"/>
                    <a:pt x="8407" y="11098"/>
                    <a:pt x="8407" y="11014"/>
                  </a:cubicBezTo>
                  <a:lnTo>
                    <a:pt x="8407" y="10014"/>
                  </a:lnTo>
                  <a:cubicBezTo>
                    <a:pt x="8347" y="9443"/>
                    <a:pt x="8014" y="8990"/>
                    <a:pt x="7537" y="8823"/>
                  </a:cubicBezTo>
                  <a:lnTo>
                    <a:pt x="6085" y="8300"/>
                  </a:lnTo>
                  <a:cubicBezTo>
                    <a:pt x="6073" y="8264"/>
                    <a:pt x="6073" y="8252"/>
                    <a:pt x="6037" y="8228"/>
                  </a:cubicBezTo>
                  <a:lnTo>
                    <a:pt x="5632" y="7823"/>
                  </a:lnTo>
                  <a:cubicBezTo>
                    <a:pt x="5561" y="7752"/>
                    <a:pt x="5478" y="7716"/>
                    <a:pt x="5382" y="7716"/>
                  </a:cubicBezTo>
                  <a:lnTo>
                    <a:pt x="5382" y="7299"/>
                  </a:lnTo>
                  <a:cubicBezTo>
                    <a:pt x="6025" y="6930"/>
                    <a:pt x="6466" y="6287"/>
                    <a:pt x="6573" y="5537"/>
                  </a:cubicBezTo>
                  <a:lnTo>
                    <a:pt x="6692" y="5537"/>
                  </a:lnTo>
                  <a:cubicBezTo>
                    <a:pt x="7025" y="5537"/>
                    <a:pt x="7287" y="5263"/>
                    <a:pt x="7287" y="4942"/>
                  </a:cubicBezTo>
                  <a:cubicBezTo>
                    <a:pt x="7287" y="4692"/>
                    <a:pt x="7145" y="4490"/>
                    <a:pt x="6942" y="4382"/>
                  </a:cubicBezTo>
                  <a:lnTo>
                    <a:pt x="6942" y="3680"/>
                  </a:lnTo>
                  <a:lnTo>
                    <a:pt x="7942" y="2692"/>
                  </a:lnTo>
                  <a:cubicBezTo>
                    <a:pt x="8002" y="2632"/>
                    <a:pt x="8002" y="2549"/>
                    <a:pt x="7978" y="2489"/>
                  </a:cubicBezTo>
                  <a:lnTo>
                    <a:pt x="6930" y="751"/>
                  </a:lnTo>
                  <a:cubicBezTo>
                    <a:pt x="6918" y="727"/>
                    <a:pt x="6871" y="691"/>
                    <a:pt x="6823" y="680"/>
                  </a:cubicBezTo>
                  <a:lnTo>
                    <a:pt x="4228"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6"/>
          <p:cNvSpPr txBox="1"/>
          <p:nvPr>
            <p:ph type="title"/>
          </p:nvPr>
        </p:nvSpPr>
        <p:spPr>
          <a:xfrm>
            <a:off x="598883" y="68119"/>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650" name="Google Shape;650;p46"/>
          <p:cNvSpPr txBox="1"/>
          <p:nvPr>
            <p:ph idx="4" type="body"/>
          </p:nvPr>
        </p:nvSpPr>
        <p:spPr>
          <a:xfrm>
            <a:off x="598885" y="1062325"/>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Proof of Concept - PDP &amp; PAP</a:t>
            </a:r>
            <a:endParaRPr sz="1800">
              <a:solidFill>
                <a:schemeClr val="accent1"/>
              </a:solidFill>
            </a:endParaRPr>
          </a:p>
        </p:txBody>
      </p:sp>
      <p:sp>
        <p:nvSpPr>
          <p:cNvPr id="651" name="Google Shape;651;p46"/>
          <p:cNvSpPr txBox="1"/>
          <p:nvPr>
            <p:ph idx="1" type="body"/>
          </p:nvPr>
        </p:nvSpPr>
        <p:spPr>
          <a:xfrm>
            <a:off x="3251876" y="1466000"/>
            <a:ext cx="4051200" cy="23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accent6"/>
                </a:solidFill>
              </a:rPr>
              <a:t>Comparison of Development Options</a:t>
            </a:r>
            <a:endParaRPr b="1">
              <a:solidFill>
                <a:schemeClr val="accent6"/>
              </a:solidFill>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652" name="Google Shape;652;p46"/>
          <p:cNvSpPr txBox="1"/>
          <p:nvPr>
            <p:ph idx="2" type="body"/>
          </p:nvPr>
        </p:nvSpPr>
        <p:spPr>
          <a:xfrm>
            <a:off x="6554000" y="1739824"/>
            <a:ext cx="2430000" cy="3092700"/>
          </a:xfrm>
          <a:prstGeom prst="rect">
            <a:avLst/>
          </a:prstGeom>
        </p:spPr>
        <p:txBody>
          <a:bodyPr anchorCtr="0" anchor="t" bIns="34275" lIns="68575" spcFirstLastPara="1" rIns="68575" wrap="square" tIns="34275">
            <a:noAutofit/>
          </a:bodyPr>
          <a:lstStyle/>
          <a:p>
            <a:pPr indent="-304800" lvl="0" marL="457200" rtl="0" algn="l">
              <a:spcBef>
                <a:spcPts val="800"/>
              </a:spcBef>
              <a:spcAft>
                <a:spcPts val="0"/>
              </a:spcAft>
              <a:buSzPts val="1200"/>
              <a:buChar char="•"/>
            </a:pPr>
            <a:r>
              <a:rPr b="1" lang="en"/>
              <a:t>Selection of AuthZForce:</a:t>
            </a:r>
            <a:endParaRPr b="1"/>
          </a:p>
          <a:p>
            <a:pPr indent="0" lvl="0" marL="0" rtl="0" algn="l">
              <a:spcBef>
                <a:spcPts val="800"/>
              </a:spcBef>
              <a:spcAft>
                <a:spcPts val="0"/>
              </a:spcAft>
              <a:buNone/>
            </a:pPr>
            <a:r>
              <a:t/>
            </a:r>
            <a:endParaRPr/>
          </a:p>
          <a:p>
            <a:pPr indent="0" lvl="0" marL="457200" rtl="0" algn="l">
              <a:spcBef>
                <a:spcPts val="800"/>
              </a:spcBef>
              <a:spcAft>
                <a:spcPts val="0"/>
              </a:spcAft>
              <a:buNone/>
            </a:pPr>
            <a:r>
              <a:rPr b="1" lang="en">
                <a:solidFill>
                  <a:schemeClr val="accent2"/>
                </a:solidFill>
              </a:rPr>
              <a:t>Reason for Choice:</a:t>
            </a:r>
            <a:r>
              <a:rPr lang="en"/>
              <a:t> Customizable, easy to use, RESTful API for PDP communication, PAP creation through HTTP methods.</a:t>
            </a:r>
            <a:endParaRPr/>
          </a:p>
          <a:p>
            <a:pPr indent="0" lvl="0" marL="457200" rtl="0" algn="l">
              <a:spcBef>
                <a:spcPts val="800"/>
              </a:spcBef>
              <a:spcAft>
                <a:spcPts val="0"/>
              </a:spcAft>
              <a:buNone/>
            </a:pPr>
            <a:r>
              <a:rPr b="1" lang="en">
                <a:solidFill>
                  <a:schemeClr val="accent1"/>
                </a:solidFill>
              </a:rPr>
              <a:t>Hosting:</a:t>
            </a:r>
            <a:r>
              <a:rPr lang="en"/>
              <a:t> Deployed on a Virtual Machine (VM) on AWS EC2.</a:t>
            </a:r>
            <a:endParaRPr/>
          </a:p>
          <a:p>
            <a:pPr indent="-304800" lvl="0" marL="457200" rtl="0" algn="l">
              <a:spcBef>
                <a:spcPts val="800"/>
              </a:spcBef>
              <a:spcAft>
                <a:spcPts val="0"/>
              </a:spcAft>
              <a:buSzPts val="1200"/>
              <a:buChar char="•"/>
            </a:pPr>
            <a:r>
              <a:rPr b="1" lang="en"/>
              <a:t>Policy Administration Point (PAP):</a:t>
            </a:r>
            <a:endParaRPr b="1"/>
          </a:p>
          <a:p>
            <a:pPr indent="0" lvl="0" marL="457200" rtl="0" algn="l">
              <a:spcBef>
                <a:spcPts val="800"/>
              </a:spcBef>
              <a:spcAft>
                <a:spcPts val="0"/>
              </a:spcAft>
              <a:buNone/>
            </a:pPr>
            <a:r>
              <a:rPr lang="en"/>
              <a:t>Authzforce enables l</a:t>
            </a:r>
            <a:r>
              <a:rPr lang="en"/>
              <a:t>oading policies programmatically using HTTP methods.</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653" name="Google Shape;653;p46"/>
          <p:cNvSpPr txBox="1"/>
          <p:nvPr>
            <p:ph idx="3" type="body"/>
          </p:nvPr>
        </p:nvSpPr>
        <p:spPr>
          <a:xfrm>
            <a:off x="1" y="1741025"/>
            <a:ext cx="2657700" cy="2310900"/>
          </a:xfrm>
          <a:prstGeom prst="rect">
            <a:avLst/>
          </a:prstGeom>
        </p:spPr>
        <p:txBody>
          <a:bodyPr anchorCtr="0" anchor="t" bIns="34275" lIns="68575" spcFirstLastPara="1" rIns="68575" wrap="square" tIns="34275">
            <a:noAutofit/>
          </a:bodyPr>
          <a:lstStyle/>
          <a:p>
            <a:pPr indent="-304800" lvl="0" marL="457200" rtl="0" algn="l">
              <a:spcBef>
                <a:spcPts val="800"/>
              </a:spcBef>
              <a:spcAft>
                <a:spcPts val="0"/>
              </a:spcAft>
              <a:buSzPts val="1200"/>
              <a:buChar char="•"/>
            </a:pPr>
            <a:r>
              <a:rPr b="1" lang="en"/>
              <a:t>Policy Decision Point (PDP):</a:t>
            </a:r>
            <a:endParaRPr b="1"/>
          </a:p>
          <a:p>
            <a:pPr indent="0" lvl="0" marL="0" rtl="0" algn="l">
              <a:spcBef>
                <a:spcPts val="800"/>
              </a:spcBef>
              <a:spcAft>
                <a:spcPts val="0"/>
              </a:spcAft>
              <a:buNone/>
            </a:pPr>
            <a:r>
              <a:t/>
            </a:r>
            <a:endParaRPr/>
          </a:p>
          <a:p>
            <a:pPr indent="0" lvl="0" marL="457200" rtl="0" algn="l">
              <a:spcBef>
                <a:spcPts val="800"/>
              </a:spcBef>
              <a:spcAft>
                <a:spcPts val="0"/>
              </a:spcAft>
              <a:buNone/>
            </a:pPr>
            <a:r>
              <a:rPr b="1" lang="en">
                <a:solidFill>
                  <a:schemeClr val="accent2"/>
                </a:solidFill>
              </a:rPr>
              <a:t>Access Request Handling:</a:t>
            </a:r>
            <a:r>
              <a:rPr lang="en"/>
              <a:t> Intercepts access requests, combines attributes from Azure Trust, PIP, and device (e.g., BSSID information).</a:t>
            </a:r>
            <a:endParaRPr/>
          </a:p>
          <a:p>
            <a:pPr indent="0" lvl="0" marL="457200" rtl="0" algn="l">
              <a:spcBef>
                <a:spcPts val="800"/>
              </a:spcBef>
              <a:spcAft>
                <a:spcPts val="0"/>
              </a:spcAft>
              <a:buNone/>
            </a:pPr>
            <a:r>
              <a:rPr b="1" lang="en">
                <a:solidFill>
                  <a:schemeClr val="accent1"/>
                </a:solidFill>
              </a:rPr>
              <a:t>Evaluation:</a:t>
            </a:r>
            <a:r>
              <a:rPr lang="en"/>
              <a:t> Compares access request and attributes against policies.</a:t>
            </a:r>
            <a:endParaRPr/>
          </a:p>
          <a:p>
            <a:pPr indent="0" lvl="0" marL="457200" rtl="0" algn="l">
              <a:spcBef>
                <a:spcPts val="800"/>
              </a:spcBef>
              <a:spcAft>
                <a:spcPts val="0"/>
              </a:spcAft>
              <a:buNone/>
            </a:pPr>
            <a:r>
              <a:rPr b="1" lang="en">
                <a:solidFill>
                  <a:schemeClr val="dk1"/>
                </a:solidFill>
              </a:rPr>
              <a:t>Communication:</a:t>
            </a:r>
            <a:r>
              <a:rPr lang="en"/>
              <a:t> Sends evaluation to PDP, receives response, enforces access decision.</a:t>
            </a:r>
            <a:endParaRPr/>
          </a:p>
        </p:txBody>
      </p:sp>
      <p:graphicFrame>
        <p:nvGraphicFramePr>
          <p:cNvPr id="654" name="Google Shape;654;p46"/>
          <p:cNvGraphicFramePr/>
          <p:nvPr/>
        </p:nvGraphicFramePr>
        <p:xfrm>
          <a:off x="3023325" y="1741033"/>
          <a:ext cx="3000000" cy="3000000"/>
        </p:xfrm>
        <a:graphic>
          <a:graphicData uri="http://schemas.openxmlformats.org/drawingml/2006/table">
            <a:tbl>
              <a:tblPr>
                <a:noFill/>
                <a:tableStyleId>{F9C05095-DDF8-4235-A8D1-BC734BAA88F3}</a:tableStyleId>
              </a:tblPr>
              <a:tblGrid>
                <a:gridCol w="1088125"/>
                <a:gridCol w="1291075"/>
                <a:gridCol w="1015350"/>
              </a:tblGrid>
              <a:tr h="365725">
                <a:tc>
                  <a:txBody>
                    <a:bodyPr/>
                    <a:lstStyle/>
                    <a:p>
                      <a:pPr indent="0" lvl="0" marL="0" rtl="0" algn="ctr">
                        <a:spcBef>
                          <a:spcPts val="0"/>
                        </a:spcBef>
                        <a:spcAft>
                          <a:spcPts val="0"/>
                        </a:spcAft>
                        <a:buNone/>
                      </a:pPr>
                      <a:r>
                        <a:rPr b="1" lang="en" sz="1200"/>
                        <a:t>Method</a:t>
                      </a:r>
                      <a:endParaRPr b="1" sz="1200"/>
                    </a:p>
                  </a:txBody>
                  <a:tcPr marT="91425" marB="91425" marR="91425" marL="91425"/>
                </a:tc>
                <a:tc>
                  <a:txBody>
                    <a:bodyPr/>
                    <a:lstStyle/>
                    <a:p>
                      <a:pPr indent="0" lvl="0" marL="0" rtl="0" algn="ctr">
                        <a:spcBef>
                          <a:spcPts val="0"/>
                        </a:spcBef>
                        <a:spcAft>
                          <a:spcPts val="0"/>
                        </a:spcAft>
                        <a:buNone/>
                      </a:pPr>
                      <a:r>
                        <a:rPr b="1" lang="en" sz="1200"/>
                        <a:t>Pros</a:t>
                      </a:r>
                      <a:endParaRPr b="1" sz="1200"/>
                    </a:p>
                  </a:txBody>
                  <a:tcPr marT="91425" marB="91425" marR="91425" marL="91425"/>
                </a:tc>
                <a:tc>
                  <a:txBody>
                    <a:bodyPr/>
                    <a:lstStyle/>
                    <a:p>
                      <a:pPr indent="0" lvl="0" marL="0" rtl="0" algn="ctr">
                        <a:spcBef>
                          <a:spcPts val="0"/>
                        </a:spcBef>
                        <a:spcAft>
                          <a:spcPts val="0"/>
                        </a:spcAft>
                        <a:buNone/>
                      </a:pPr>
                      <a:r>
                        <a:rPr b="1" lang="en" sz="1200"/>
                        <a:t>Cons</a:t>
                      </a:r>
                      <a:endParaRPr b="1" sz="1200"/>
                    </a:p>
                  </a:txBody>
                  <a:tcPr marT="91425" marB="91425" marR="91425" marL="91425"/>
                </a:tc>
              </a:tr>
              <a:tr h="1280125">
                <a:tc>
                  <a:txBody>
                    <a:bodyPr/>
                    <a:lstStyle/>
                    <a:p>
                      <a:pPr indent="0" lvl="0" marL="0" rtl="0" algn="ctr">
                        <a:spcBef>
                          <a:spcPts val="0"/>
                        </a:spcBef>
                        <a:spcAft>
                          <a:spcPts val="0"/>
                        </a:spcAft>
                        <a:buNone/>
                      </a:pPr>
                      <a:r>
                        <a:rPr lang="en" sz="1200"/>
                        <a:t>Custom Development</a:t>
                      </a:r>
                      <a:endParaRPr sz="1200"/>
                    </a:p>
                  </a:txBody>
                  <a:tcPr marT="91425" marB="91425" marR="91425" marL="91425"/>
                </a:tc>
                <a:tc>
                  <a:txBody>
                    <a:bodyPr/>
                    <a:lstStyle/>
                    <a:p>
                      <a:pPr indent="0" lvl="0" marL="0" rtl="0" algn="ctr">
                        <a:spcBef>
                          <a:spcPts val="0"/>
                        </a:spcBef>
                        <a:spcAft>
                          <a:spcPts val="0"/>
                        </a:spcAft>
                        <a:buNone/>
                      </a:pPr>
                      <a:r>
                        <a:rPr lang="en" sz="1200"/>
                        <a:t>Complete control, High customizability</a:t>
                      </a:r>
                      <a:endParaRPr sz="1200"/>
                    </a:p>
                  </a:txBody>
                  <a:tcPr marT="91425" marB="91425" marR="91425" marL="91425"/>
                </a:tc>
                <a:tc>
                  <a:txBody>
                    <a:bodyPr/>
                    <a:lstStyle/>
                    <a:p>
                      <a:pPr indent="0" lvl="0" marL="0" rtl="0" algn="ctr">
                        <a:spcBef>
                          <a:spcPts val="0"/>
                        </a:spcBef>
                        <a:spcAft>
                          <a:spcPts val="0"/>
                        </a:spcAft>
                        <a:buNone/>
                      </a:pPr>
                      <a:r>
                        <a:rPr lang="en" sz="1200"/>
                        <a:t>Time and resource investment, Requires expertise</a:t>
                      </a:r>
                      <a:endParaRPr sz="1200"/>
                    </a:p>
                    <a:p>
                      <a:pPr indent="0" lvl="0" marL="0" rtl="0" algn="ctr">
                        <a:spcBef>
                          <a:spcPts val="0"/>
                        </a:spcBef>
                        <a:spcAft>
                          <a:spcPts val="0"/>
                        </a:spcAft>
                        <a:buNone/>
                      </a:pPr>
                      <a:r>
                        <a:t/>
                      </a:r>
                      <a:endParaRPr sz="1200"/>
                    </a:p>
                  </a:txBody>
                  <a:tcPr marT="91425" marB="91425" marR="91425" marL="91425"/>
                </a:tc>
              </a:tr>
              <a:tr h="731500">
                <a:tc>
                  <a:txBody>
                    <a:bodyPr/>
                    <a:lstStyle/>
                    <a:p>
                      <a:pPr indent="0" lvl="0" marL="0" rtl="0" algn="ctr">
                        <a:spcBef>
                          <a:spcPts val="0"/>
                        </a:spcBef>
                        <a:spcAft>
                          <a:spcPts val="0"/>
                        </a:spcAft>
                        <a:buNone/>
                      </a:pPr>
                      <a:r>
                        <a:rPr lang="en" sz="1200"/>
                        <a:t>Axiomatics</a:t>
                      </a:r>
                      <a:endParaRPr sz="1200"/>
                    </a:p>
                  </a:txBody>
                  <a:tcPr marT="91425" marB="91425" marR="91425" marL="91425"/>
                </a:tc>
                <a:tc>
                  <a:txBody>
                    <a:bodyPr/>
                    <a:lstStyle/>
                    <a:p>
                      <a:pPr indent="0" lvl="0" marL="0" rtl="0" algn="ctr">
                        <a:spcBef>
                          <a:spcPts val="0"/>
                        </a:spcBef>
                        <a:spcAft>
                          <a:spcPts val="0"/>
                        </a:spcAft>
                        <a:buNone/>
                      </a:pPr>
                      <a:r>
                        <a:rPr lang="en" sz="1200"/>
                        <a:t>Comprehensive, XACML support</a:t>
                      </a:r>
                      <a:endParaRPr sz="1200"/>
                    </a:p>
                  </a:txBody>
                  <a:tcPr marT="91425" marB="91425" marR="91425" marL="91425"/>
                </a:tc>
                <a:tc>
                  <a:txBody>
                    <a:bodyPr/>
                    <a:lstStyle/>
                    <a:p>
                      <a:pPr indent="0" lvl="0" marL="0" rtl="0" algn="ctr">
                        <a:spcBef>
                          <a:spcPts val="0"/>
                        </a:spcBef>
                        <a:spcAft>
                          <a:spcPts val="0"/>
                        </a:spcAft>
                        <a:buNone/>
                      </a:pPr>
                      <a:r>
                        <a:rPr lang="en" sz="1200"/>
                        <a:t>Cost, less customizability</a:t>
                      </a:r>
                      <a:endParaRPr sz="1200"/>
                    </a:p>
                  </a:txBody>
                  <a:tcPr marT="91425" marB="91425" marR="91425" marL="91425"/>
                </a:tc>
              </a:tr>
              <a:tr h="914375">
                <a:tc>
                  <a:txBody>
                    <a:bodyPr/>
                    <a:lstStyle/>
                    <a:p>
                      <a:pPr indent="0" lvl="0" marL="0" rtl="0" algn="ctr">
                        <a:spcBef>
                          <a:spcPts val="0"/>
                        </a:spcBef>
                        <a:spcAft>
                          <a:spcPts val="0"/>
                        </a:spcAft>
                        <a:buNone/>
                      </a:pPr>
                      <a:r>
                        <a:rPr lang="en" sz="1200"/>
                        <a:t>AuthZForce</a:t>
                      </a:r>
                      <a:endParaRPr sz="1200"/>
                    </a:p>
                  </a:txBody>
                  <a:tcPr marT="91425" marB="91425" marR="91425" marL="91425"/>
                </a:tc>
                <a:tc>
                  <a:txBody>
                    <a:bodyPr/>
                    <a:lstStyle/>
                    <a:p>
                      <a:pPr indent="0" lvl="0" marL="0" rtl="0" algn="ctr">
                        <a:spcBef>
                          <a:spcPts val="0"/>
                        </a:spcBef>
                        <a:spcAft>
                          <a:spcPts val="0"/>
                        </a:spcAft>
                        <a:buNone/>
                      </a:pPr>
                      <a:r>
                        <a:rPr lang="en" sz="1200"/>
                        <a:t>Open-source, High customizability, API	</a:t>
                      </a:r>
                      <a:endParaRPr sz="1200"/>
                    </a:p>
                  </a:txBody>
                  <a:tcPr marT="91425" marB="91425" marR="91425" marL="91425"/>
                </a:tc>
                <a:tc>
                  <a:txBody>
                    <a:bodyPr/>
                    <a:lstStyle/>
                    <a:p>
                      <a:pPr indent="0" lvl="0" marL="0" rtl="0" algn="ctr">
                        <a:spcBef>
                          <a:spcPts val="0"/>
                        </a:spcBef>
                        <a:spcAft>
                          <a:spcPts val="0"/>
                        </a:spcAft>
                        <a:buNone/>
                      </a:pPr>
                      <a:r>
                        <a:rPr lang="en" sz="1200"/>
                        <a:t>More setup required</a:t>
                      </a:r>
                      <a:endParaRPr sz="1200"/>
                    </a:p>
                    <a:p>
                      <a:pPr indent="0" lvl="0" marL="0" rtl="0" algn="ctr">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7"/>
          <p:cNvSpPr txBox="1"/>
          <p:nvPr>
            <p:ph type="title"/>
          </p:nvPr>
        </p:nvSpPr>
        <p:spPr>
          <a:xfrm>
            <a:off x="598883"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660" name="Google Shape;660;p47"/>
          <p:cNvSpPr txBox="1"/>
          <p:nvPr>
            <p:ph idx="4" type="body"/>
          </p:nvPr>
        </p:nvSpPr>
        <p:spPr>
          <a:xfrm>
            <a:off x="598885" y="994200"/>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Proof of Concept - Policies</a:t>
            </a:r>
            <a:endParaRPr sz="1800">
              <a:solidFill>
                <a:schemeClr val="accent1"/>
              </a:solidFill>
            </a:endParaRPr>
          </a:p>
        </p:txBody>
      </p:sp>
      <p:sp>
        <p:nvSpPr>
          <p:cNvPr id="661" name="Google Shape;661;p47"/>
          <p:cNvSpPr txBox="1"/>
          <p:nvPr>
            <p:ph idx="1" type="body"/>
          </p:nvPr>
        </p:nvSpPr>
        <p:spPr>
          <a:xfrm>
            <a:off x="598877" y="1717475"/>
            <a:ext cx="1906500" cy="23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Policy Language:</a:t>
            </a:r>
            <a:endParaRPr b="1"/>
          </a:p>
          <a:p>
            <a:pPr indent="0" lvl="0" marL="0" rtl="0" algn="l">
              <a:spcBef>
                <a:spcPts val="800"/>
              </a:spcBef>
              <a:spcAft>
                <a:spcPts val="0"/>
              </a:spcAft>
              <a:buNone/>
            </a:pPr>
            <a:r>
              <a:t/>
            </a:r>
            <a:endParaRPr/>
          </a:p>
          <a:p>
            <a:pPr indent="0" lvl="0" marL="0" rtl="0" algn="l">
              <a:spcBef>
                <a:spcPts val="800"/>
              </a:spcBef>
              <a:spcAft>
                <a:spcPts val="0"/>
              </a:spcAft>
              <a:buNone/>
            </a:pPr>
            <a:r>
              <a:rPr b="1" lang="en">
                <a:solidFill>
                  <a:schemeClr val="accent2"/>
                </a:solidFill>
              </a:rPr>
              <a:t>ALFA</a:t>
            </a:r>
            <a:r>
              <a:rPr b="1" lang="en">
                <a:solidFill>
                  <a:schemeClr val="accent2"/>
                </a:solidFill>
              </a:rPr>
              <a:t>:</a:t>
            </a:r>
            <a:r>
              <a:rPr lang="en"/>
              <a:t> Developed by Axiomatics, simple and user-friendly.</a:t>
            </a:r>
            <a:endParaRPr/>
          </a:p>
          <a:p>
            <a:pPr indent="0" lvl="0" marL="0" rtl="0" algn="l">
              <a:spcBef>
                <a:spcPts val="800"/>
              </a:spcBef>
              <a:spcAft>
                <a:spcPts val="0"/>
              </a:spcAft>
              <a:buNone/>
            </a:pPr>
            <a:r>
              <a:rPr b="1" lang="en">
                <a:solidFill>
                  <a:schemeClr val="accent1"/>
                </a:solidFill>
              </a:rPr>
              <a:t>Compilation:</a:t>
            </a:r>
            <a:r>
              <a:rPr lang="en"/>
              <a:t> Automatically compiled to XACML, used by AuthzForce.</a:t>
            </a:r>
            <a:endParaRPr/>
          </a:p>
        </p:txBody>
      </p:sp>
      <p:pic>
        <p:nvPicPr>
          <p:cNvPr id="662" name="Google Shape;662;p47"/>
          <p:cNvPicPr preferRelativeResize="0"/>
          <p:nvPr/>
        </p:nvPicPr>
        <p:blipFill>
          <a:blip r:embed="rId3">
            <a:alphaModFix/>
          </a:blip>
          <a:stretch>
            <a:fillRect/>
          </a:stretch>
        </p:blipFill>
        <p:spPr>
          <a:xfrm>
            <a:off x="2612027" y="1388200"/>
            <a:ext cx="2501467" cy="3522900"/>
          </a:xfrm>
          <a:prstGeom prst="rect">
            <a:avLst/>
          </a:prstGeom>
          <a:noFill/>
          <a:ln>
            <a:noFill/>
          </a:ln>
        </p:spPr>
      </p:pic>
      <p:pic>
        <p:nvPicPr>
          <p:cNvPr id="663" name="Google Shape;663;p47"/>
          <p:cNvPicPr preferRelativeResize="0"/>
          <p:nvPr/>
        </p:nvPicPr>
        <p:blipFill>
          <a:blip r:embed="rId4">
            <a:alphaModFix/>
          </a:blip>
          <a:stretch>
            <a:fillRect/>
          </a:stretch>
        </p:blipFill>
        <p:spPr>
          <a:xfrm>
            <a:off x="5776475" y="1469825"/>
            <a:ext cx="2675925" cy="3359650"/>
          </a:xfrm>
          <a:prstGeom prst="rect">
            <a:avLst/>
          </a:prstGeom>
          <a:noFill/>
          <a:ln>
            <a:noFill/>
          </a:ln>
        </p:spPr>
      </p:pic>
      <p:sp>
        <p:nvSpPr>
          <p:cNvPr id="664" name="Google Shape;664;p47"/>
          <p:cNvSpPr txBox="1"/>
          <p:nvPr/>
        </p:nvSpPr>
        <p:spPr>
          <a:xfrm>
            <a:off x="2905525" y="4829475"/>
            <a:ext cx="18516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Fig 4: Snapshot of ALFA Policy</a:t>
            </a:r>
            <a:endParaRPr sz="900"/>
          </a:p>
        </p:txBody>
      </p:sp>
      <p:sp>
        <p:nvSpPr>
          <p:cNvPr id="665" name="Google Shape;665;p47"/>
          <p:cNvSpPr txBox="1"/>
          <p:nvPr/>
        </p:nvSpPr>
        <p:spPr>
          <a:xfrm>
            <a:off x="5863738" y="4829475"/>
            <a:ext cx="25014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Fig 5: Snapshot of Compiled XACML Policy</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8"/>
          <p:cNvSpPr txBox="1"/>
          <p:nvPr>
            <p:ph type="title"/>
          </p:nvPr>
        </p:nvSpPr>
        <p:spPr>
          <a:xfrm>
            <a:off x="598883"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671" name="Google Shape;671;p48"/>
          <p:cNvSpPr txBox="1"/>
          <p:nvPr>
            <p:ph idx="4" type="body"/>
          </p:nvPr>
        </p:nvSpPr>
        <p:spPr>
          <a:xfrm>
            <a:off x="598885" y="994200"/>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Proof of Concept - Policies</a:t>
            </a:r>
            <a:endParaRPr sz="1800">
              <a:solidFill>
                <a:schemeClr val="accent1"/>
              </a:solidFill>
            </a:endParaRPr>
          </a:p>
        </p:txBody>
      </p:sp>
      <p:sp>
        <p:nvSpPr>
          <p:cNvPr id="672" name="Google Shape;672;p48"/>
          <p:cNvSpPr txBox="1"/>
          <p:nvPr>
            <p:ph idx="1" type="body"/>
          </p:nvPr>
        </p:nvSpPr>
        <p:spPr>
          <a:xfrm>
            <a:off x="598875" y="1416450"/>
            <a:ext cx="2569500" cy="23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Attributes:</a:t>
            </a:r>
            <a:endParaRPr b="1"/>
          </a:p>
          <a:p>
            <a:pPr indent="0" lvl="0" marL="457200" rtl="0" algn="l">
              <a:spcBef>
                <a:spcPts val="800"/>
              </a:spcBef>
              <a:spcAft>
                <a:spcPts val="0"/>
              </a:spcAft>
              <a:buNone/>
            </a:pPr>
            <a:r>
              <a:rPr b="1" lang="en">
                <a:solidFill>
                  <a:schemeClr val="accent2"/>
                </a:solidFill>
              </a:rPr>
              <a:t>Dynamic:</a:t>
            </a:r>
            <a:r>
              <a:rPr lang="en"/>
              <a:t> INSTALLED_APPS_SAFE, AT_PRIMARY_BRANCH, LOCATION_TRUSTED, DEVICE_REGISTERED, WORK_HOURS, SUFFICIENT_CLEARANCE, DEVICE_REDFLAGS, EMPLOYEE_CURRENT_CLEARANCE.</a:t>
            </a:r>
            <a:endParaRPr/>
          </a:p>
          <a:p>
            <a:pPr indent="0" lvl="0" marL="457200" rtl="0" algn="l">
              <a:spcBef>
                <a:spcPts val="800"/>
              </a:spcBef>
              <a:spcAft>
                <a:spcPts val="0"/>
              </a:spcAft>
              <a:buNone/>
            </a:pPr>
            <a:r>
              <a:rPr b="1" lang="en">
                <a:solidFill>
                  <a:schemeClr val="accent1"/>
                </a:solidFill>
              </a:rPr>
              <a:t>Static:</a:t>
            </a:r>
            <a:r>
              <a:rPr b="1" lang="en"/>
              <a:t> </a:t>
            </a:r>
            <a:r>
              <a:rPr lang="en"/>
              <a:t>EMPLOYEE_DEPARTMENT, EMPLOYEE_INIT_CLEARANCE, RESOURCE_DEPARTMENT, RESOURCE_TYPE, RESOURCE_SEC_LEVEL.</a:t>
            </a:r>
            <a:endParaRPr/>
          </a:p>
        </p:txBody>
      </p:sp>
      <p:sp>
        <p:nvSpPr>
          <p:cNvPr id="673" name="Google Shape;673;p48"/>
          <p:cNvSpPr txBox="1"/>
          <p:nvPr/>
        </p:nvSpPr>
        <p:spPr>
          <a:xfrm>
            <a:off x="3271250" y="1479950"/>
            <a:ext cx="1725900" cy="23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Policy Structure:</a:t>
            </a:r>
            <a:endParaRPr b="1" sz="1200"/>
          </a:p>
          <a:p>
            <a:pPr indent="0" lvl="0" marL="0" rtl="0" algn="l">
              <a:spcBef>
                <a:spcPts val="0"/>
              </a:spcBef>
              <a:spcAft>
                <a:spcPts val="0"/>
              </a:spcAft>
              <a:buNone/>
            </a:pPr>
            <a:r>
              <a:t/>
            </a:r>
            <a:endParaRPr sz="1200"/>
          </a:p>
          <a:p>
            <a:pPr indent="0" lvl="0" marL="457200" rtl="0" algn="l">
              <a:spcBef>
                <a:spcPts val="0"/>
              </a:spcBef>
              <a:spcAft>
                <a:spcPts val="0"/>
              </a:spcAft>
              <a:buNone/>
            </a:pPr>
            <a:r>
              <a:rPr b="1" lang="en" sz="1200">
                <a:solidFill>
                  <a:schemeClr val="dk1"/>
                </a:solidFill>
              </a:rPr>
              <a:t>Hierarchy:</a:t>
            </a:r>
            <a:r>
              <a:rPr lang="en" sz="1200"/>
              <a:t> </a:t>
            </a:r>
            <a:r>
              <a:rPr lang="en" sz="1200"/>
              <a:t>Starts very high (restrictive) and gets less strict as it goes down</a:t>
            </a:r>
            <a:r>
              <a:rPr lang="en" sz="1200"/>
              <a:t>.</a:t>
            </a:r>
            <a:endParaRPr sz="1200"/>
          </a:p>
        </p:txBody>
      </p:sp>
      <p:sp>
        <p:nvSpPr>
          <p:cNvPr id="674" name="Google Shape;674;p48"/>
          <p:cNvSpPr txBox="1"/>
          <p:nvPr/>
        </p:nvSpPr>
        <p:spPr>
          <a:xfrm>
            <a:off x="5237225" y="1479950"/>
            <a:ext cx="3520500" cy="28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Requirements Based on Resource Security Level:</a:t>
            </a:r>
            <a:br>
              <a:rPr b="1" lang="en" sz="1200"/>
            </a:br>
            <a:endParaRPr sz="1200"/>
          </a:p>
          <a:p>
            <a:pPr indent="0" lvl="0" marL="457200" rtl="0" algn="l">
              <a:spcBef>
                <a:spcPts val="0"/>
              </a:spcBef>
              <a:spcAft>
                <a:spcPts val="0"/>
              </a:spcAft>
              <a:buNone/>
            </a:pPr>
            <a:r>
              <a:rPr b="1" lang="en" sz="1200">
                <a:solidFill>
                  <a:schemeClr val="accent2"/>
                </a:solidFill>
              </a:rPr>
              <a:t>Top Secret:</a:t>
            </a:r>
            <a:r>
              <a:rPr lang="en" sz="1200"/>
              <a:t> Access within work hours, registered device, trusted location, sufficient clearance, primary branch, matching department.</a:t>
            </a:r>
            <a:endParaRPr sz="1200"/>
          </a:p>
          <a:p>
            <a:pPr indent="0" lvl="0" marL="457200" rtl="0" algn="l">
              <a:spcBef>
                <a:spcPts val="0"/>
              </a:spcBef>
              <a:spcAft>
                <a:spcPts val="0"/>
              </a:spcAft>
              <a:buNone/>
            </a:pPr>
            <a:r>
              <a:rPr b="1" lang="en" sz="1200">
                <a:solidFill>
                  <a:schemeClr val="accent1"/>
                </a:solidFill>
              </a:rPr>
              <a:t>Secret:</a:t>
            </a:r>
            <a:r>
              <a:rPr lang="en" sz="1200"/>
              <a:t> Safe apps, trusted location, registered device, no red flags, primary branch, matching department, sufficient clearance.</a:t>
            </a:r>
            <a:endParaRPr sz="1200"/>
          </a:p>
          <a:p>
            <a:pPr indent="0" lvl="0" marL="457200" rtl="0" algn="l">
              <a:spcBef>
                <a:spcPts val="0"/>
              </a:spcBef>
              <a:spcAft>
                <a:spcPts val="0"/>
              </a:spcAft>
              <a:buNone/>
            </a:pPr>
            <a:r>
              <a:rPr b="1" lang="en" sz="1200">
                <a:solidFill>
                  <a:schemeClr val="dk1"/>
                </a:solidFill>
              </a:rPr>
              <a:t>Confidential:</a:t>
            </a:r>
            <a:r>
              <a:rPr lang="en" sz="1200"/>
              <a:t> Safe apps, registered device, no red flags, matching department, sufficient initial or current clearance.</a:t>
            </a:r>
            <a:endParaRPr sz="1200"/>
          </a:p>
          <a:p>
            <a:pPr indent="0" lvl="0" marL="457200" rtl="0" algn="l">
              <a:spcBef>
                <a:spcPts val="0"/>
              </a:spcBef>
              <a:spcAft>
                <a:spcPts val="0"/>
              </a:spcAft>
              <a:buNone/>
            </a:pPr>
            <a:r>
              <a:rPr b="1" lang="en" sz="1200">
                <a:solidFill>
                  <a:schemeClr val="accent2"/>
                </a:solidFill>
              </a:rPr>
              <a:t>Restricted:</a:t>
            </a:r>
            <a:r>
              <a:rPr lang="en" sz="1200"/>
              <a:t> Safe apps, no red flags, matching department, sufficient initial or current clearance.</a:t>
            </a:r>
            <a:endParaRPr sz="1200"/>
          </a:p>
          <a:p>
            <a:pPr indent="0" lvl="0" marL="457200" rtl="0" algn="l">
              <a:spcBef>
                <a:spcPts val="0"/>
              </a:spcBef>
              <a:spcAft>
                <a:spcPts val="0"/>
              </a:spcAft>
              <a:buNone/>
            </a:pPr>
            <a:r>
              <a:rPr b="1" lang="en" sz="1200">
                <a:solidFill>
                  <a:schemeClr val="accent1"/>
                </a:solidFill>
              </a:rPr>
              <a:t>Unclassified:</a:t>
            </a:r>
            <a:r>
              <a:rPr lang="en" sz="1200"/>
              <a:t> Safe apps, no red flags.</a:t>
            </a:r>
            <a:endParaRPr sz="1200"/>
          </a:p>
        </p:txBody>
      </p:sp>
      <p:pic>
        <p:nvPicPr>
          <p:cNvPr id="675" name="Google Shape;675;p48"/>
          <p:cNvPicPr preferRelativeResize="0"/>
          <p:nvPr/>
        </p:nvPicPr>
        <p:blipFill>
          <a:blip r:embed="rId3">
            <a:alphaModFix/>
          </a:blip>
          <a:stretch>
            <a:fillRect/>
          </a:stretch>
        </p:blipFill>
        <p:spPr>
          <a:xfrm>
            <a:off x="3718125" y="3456787"/>
            <a:ext cx="1279037" cy="12790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9"/>
          <p:cNvSpPr txBox="1"/>
          <p:nvPr>
            <p:ph type="title"/>
          </p:nvPr>
        </p:nvSpPr>
        <p:spPr>
          <a:xfrm>
            <a:off x="693254" y="2161761"/>
            <a:ext cx="3846300" cy="1036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sz="3000"/>
              <a:t>Trust Engine</a:t>
            </a:r>
            <a:r>
              <a:rPr lang="en" sz="3000"/>
              <a:t> </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0"/>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0"/>
          <p:cNvSpPr txBox="1"/>
          <p:nvPr/>
        </p:nvSpPr>
        <p:spPr>
          <a:xfrm>
            <a:off x="538300" y="469925"/>
            <a:ext cx="3000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300">
                <a:solidFill>
                  <a:schemeClr val="dk1"/>
                </a:solidFill>
              </a:rPr>
              <a:t>Trust Engine</a:t>
            </a:r>
            <a:endParaRPr/>
          </a:p>
        </p:txBody>
      </p:sp>
      <p:pic>
        <p:nvPicPr>
          <p:cNvPr id="687" name="Google Shape;687;p50"/>
          <p:cNvPicPr preferRelativeResize="0"/>
          <p:nvPr/>
        </p:nvPicPr>
        <p:blipFill>
          <a:blip r:embed="rId3">
            <a:alphaModFix/>
          </a:blip>
          <a:stretch>
            <a:fillRect/>
          </a:stretch>
        </p:blipFill>
        <p:spPr>
          <a:xfrm>
            <a:off x="3690700" y="304800"/>
            <a:ext cx="3960467" cy="4354242"/>
          </a:xfrm>
          <a:prstGeom prst="rect">
            <a:avLst/>
          </a:prstGeom>
          <a:noFill/>
          <a:ln>
            <a:noFill/>
          </a:ln>
        </p:spPr>
      </p:pic>
      <p:sp>
        <p:nvSpPr>
          <p:cNvPr id="688" name="Google Shape;688;p50"/>
          <p:cNvSpPr txBox="1"/>
          <p:nvPr/>
        </p:nvSpPr>
        <p:spPr>
          <a:xfrm>
            <a:off x="6639600" y="3788675"/>
            <a:ext cx="16941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chemeClr val="accent2"/>
                </a:solidFill>
                <a:latin typeface="Calibri"/>
                <a:ea typeface="Calibri"/>
                <a:cs typeface="Calibri"/>
                <a:sym typeface="Calibri"/>
              </a:rPr>
              <a:t>T </a:t>
            </a:r>
            <a:r>
              <a:rPr b="1" baseline="-25000" lang="en" sz="1900">
                <a:solidFill>
                  <a:schemeClr val="accent2"/>
                </a:solidFill>
                <a:latin typeface="Calibri"/>
                <a:ea typeface="Calibri"/>
                <a:cs typeface="Calibri"/>
                <a:sym typeface="Calibri"/>
              </a:rPr>
              <a:t>Total</a:t>
            </a:r>
            <a:r>
              <a:rPr b="1" lang="en" sz="1900">
                <a:solidFill>
                  <a:schemeClr val="accent2"/>
                </a:solidFill>
                <a:latin typeface="Calibri"/>
                <a:ea typeface="Calibri"/>
                <a:cs typeface="Calibri"/>
                <a:sym typeface="Calibri"/>
              </a:rPr>
              <a:t> = T </a:t>
            </a:r>
            <a:r>
              <a:rPr b="1" baseline="-25000" lang="en" sz="1900">
                <a:solidFill>
                  <a:schemeClr val="accent2"/>
                </a:solidFill>
                <a:latin typeface="Calibri"/>
                <a:ea typeface="Calibri"/>
                <a:cs typeface="Calibri"/>
                <a:sym typeface="Calibri"/>
              </a:rPr>
              <a:t>B</a:t>
            </a:r>
            <a:r>
              <a:rPr b="1" lang="en" sz="1900">
                <a:solidFill>
                  <a:schemeClr val="accent2"/>
                </a:solidFill>
                <a:latin typeface="Calibri"/>
                <a:ea typeface="Calibri"/>
                <a:cs typeface="Calibri"/>
                <a:sym typeface="Calibri"/>
              </a:rPr>
              <a:t> + T </a:t>
            </a:r>
            <a:r>
              <a:rPr b="1" baseline="-25000" lang="en" sz="1900">
                <a:solidFill>
                  <a:schemeClr val="accent2"/>
                </a:solidFill>
                <a:latin typeface="Calibri"/>
                <a:ea typeface="Calibri"/>
                <a:cs typeface="Calibri"/>
                <a:sym typeface="Calibri"/>
              </a:rPr>
              <a:t>C</a:t>
            </a:r>
            <a:endParaRPr b="1" sz="2100">
              <a:solidFill>
                <a:schemeClr val="accent2"/>
              </a:solidFill>
            </a:endParaRPr>
          </a:p>
        </p:txBody>
      </p:sp>
      <p:cxnSp>
        <p:nvCxnSpPr>
          <p:cNvPr id="689" name="Google Shape;689;p50"/>
          <p:cNvCxnSpPr/>
          <p:nvPr/>
        </p:nvCxnSpPr>
        <p:spPr>
          <a:xfrm>
            <a:off x="5257100" y="3517875"/>
            <a:ext cx="1422900" cy="38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3"/>
          <p:cNvSpPr txBox="1"/>
          <p:nvPr>
            <p:ph type="title"/>
          </p:nvPr>
        </p:nvSpPr>
        <p:spPr>
          <a:xfrm>
            <a:off x="616203" y="-6"/>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Outline</a:t>
            </a:r>
            <a:endParaRPr/>
          </a:p>
        </p:txBody>
      </p:sp>
      <p:sp>
        <p:nvSpPr>
          <p:cNvPr id="484" name="Google Shape;484;p33"/>
          <p:cNvSpPr txBox="1"/>
          <p:nvPr>
            <p:ph idx="1" type="body"/>
          </p:nvPr>
        </p:nvSpPr>
        <p:spPr>
          <a:xfrm>
            <a:off x="616200" y="1445750"/>
            <a:ext cx="6586800" cy="29325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0"/>
              </a:spcBef>
              <a:spcAft>
                <a:spcPts val="0"/>
              </a:spcAft>
              <a:buClr>
                <a:schemeClr val="accent2"/>
              </a:buClr>
              <a:buSzPts val="1700"/>
              <a:buChar char="•"/>
            </a:pPr>
            <a:r>
              <a:rPr lang="en" sz="1700">
                <a:solidFill>
                  <a:schemeClr val="accent2"/>
                </a:solidFill>
              </a:rPr>
              <a:t>Introduction</a:t>
            </a:r>
            <a:endParaRPr sz="1700">
              <a:solidFill>
                <a:schemeClr val="accent2"/>
              </a:solidFill>
            </a:endParaRPr>
          </a:p>
          <a:p>
            <a:pPr indent="-336550" lvl="0" marL="457200" rtl="0" algn="l">
              <a:lnSpc>
                <a:spcPct val="150000"/>
              </a:lnSpc>
              <a:spcBef>
                <a:spcPts val="0"/>
              </a:spcBef>
              <a:spcAft>
                <a:spcPts val="0"/>
              </a:spcAft>
              <a:buClr>
                <a:schemeClr val="accent1"/>
              </a:buClr>
              <a:buSzPts val="1700"/>
              <a:buChar char="•"/>
            </a:pPr>
            <a:r>
              <a:rPr lang="en" sz="1700">
                <a:solidFill>
                  <a:schemeClr val="accent1"/>
                </a:solidFill>
              </a:rPr>
              <a:t>General Overview </a:t>
            </a:r>
            <a:endParaRPr sz="1700">
              <a:solidFill>
                <a:schemeClr val="accent1"/>
              </a:solidFill>
            </a:endParaRPr>
          </a:p>
          <a:p>
            <a:pPr indent="-336550" lvl="0" marL="457200" rtl="0" algn="l">
              <a:lnSpc>
                <a:spcPct val="150000"/>
              </a:lnSpc>
              <a:spcBef>
                <a:spcPts val="0"/>
              </a:spcBef>
              <a:spcAft>
                <a:spcPts val="0"/>
              </a:spcAft>
              <a:buClr>
                <a:schemeClr val="accent2"/>
              </a:buClr>
              <a:buSzPts val="1700"/>
              <a:buChar char="•"/>
            </a:pPr>
            <a:r>
              <a:rPr lang="en" sz="1700">
                <a:solidFill>
                  <a:schemeClr val="accent2"/>
                </a:solidFill>
              </a:rPr>
              <a:t>Zero Trust Agent</a:t>
            </a:r>
            <a:endParaRPr sz="1700">
              <a:solidFill>
                <a:schemeClr val="accent2"/>
              </a:solidFill>
            </a:endParaRPr>
          </a:p>
          <a:p>
            <a:pPr indent="-336550" lvl="0" marL="457200" rtl="0" algn="l">
              <a:lnSpc>
                <a:spcPct val="150000"/>
              </a:lnSpc>
              <a:spcBef>
                <a:spcPts val="0"/>
              </a:spcBef>
              <a:spcAft>
                <a:spcPts val="0"/>
              </a:spcAft>
              <a:buClr>
                <a:schemeClr val="accent1"/>
              </a:buClr>
              <a:buSzPts val="1700"/>
              <a:buChar char="•"/>
            </a:pPr>
            <a:r>
              <a:rPr lang="en" sz="1700">
                <a:solidFill>
                  <a:schemeClr val="accent1"/>
                </a:solidFill>
              </a:rPr>
              <a:t>Attribute-Based Access Control</a:t>
            </a:r>
            <a:endParaRPr sz="1700">
              <a:solidFill>
                <a:schemeClr val="accent1"/>
              </a:solidFill>
            </a:endParaRPr>
          </a:p>
          <a:p>
            <a:pPr indent="-336550" lvl="0" marL="457200" rtl="0" algn="l">
              <a:lnSpc>
                <a:spcPct val="150000"/>
              </a:lnSpc>
              <a:spcBef>
                <a:spcPts val="0"/>
              </a:spcBef>
              <a:spcAft>
                <a:spcPts val="0"/>
              </a:spcAft>
              <a:buClr>
                <a:schemeClr val="accent2"/>
              </a:buClr>
              <a:buSzPts val="1700"/>
              <a:buChar char="•"/>
            </a:pPr>
            <a:r>
              <a:rPr lang="en" sz="1700">
                <a:solidFill>
                  <a:schemeClr val="accent2"/>
                </a:solidFill>
              </a:rPr>
              <a:t>Trust Engine &amp; Applications</a:t>
            </a:r>
            <a:endParaRPr sz="1700">
              <a:solidFill>
                <a:schemeClr val="accent2"/>
              </a:solidFill>
            </a:endParaRPr>
          </a:p>
          <a:p>
            <a:pPr indent="-336550" lvl="0" marL="457200" rtl="0" algn="l">
              <a:lnSpc>
                <a:spcPct val="150000"/>
              </a:lnSpc>
              <a:spcBef>
                <a:spcPts val="0"/>
              </a:spcBef>
              <a:spcAft>
                <a:spcPts val="0"/>
              </a:spcAft>
              <a:buClr>
                <a:schemeClr val="accent1"/>
              </a:buClr>
              <a:buSzPts val="1700"/>
              <a:buChar char="•"/>
            </a:pPr>
            <a:r>
              <a:rPr lang="en" sz="1700">
                <a:solidFill>
                  <a:schemeClr val="accent1"/>
                </a:solidFill>
              </a:rPr>
              <a:t>Conclusion &amp; Q&amp;A</a:t>
            </a:r>
            <a:endParaRPr sz="1700">
              <a:solidFill>
                <a:schemeClr val="accent1"/>
              </a:solidFill>
            </a:endParaRPr>
          </a:p>
          <a:p>
            <a:pPr indent="0" lvl="0" marL="76200" rtl="0" algn="l">
              <a:lnSpc>
                <a:spcPct val="90000"/>
              </a:lnSpc>
              <a:spcBef>
                <a:spcPts val="0"/>
              </a:spcBef>
              <a:spcAft>
                <a:spcPts val="0"/>
              </a:spcAft>
              <a:buClr>
                <a:srgbClr val="003556"/>
              </a:buClr>
              <a:buSzPts val="1200"/>
              <a:buFont typeface="Arial"/>
              <a:buNone/>
            </a:pPr>
            <a:r>
              <a:t/>
            </a:r>
            <a:endParaRPr>
              <a:solidFill>
                <a:schemeClr val="accent1"/>
              </a:solidFill>
            </a:endParaRPr>
          </a:p>
        </p:txBody>
      </p:sp>
      <p:sp>
        <p:nvSpPr>
          <p:cNvPr id="485" name="Google Shape;485;p33"/>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pSp>
        <p:nvGrpSpPr>
          <p:cNvPr id="486" name="Google Shape;486;p33"/>
          <p:cNvGrpSpPr/>
          <p:nvPr/>
        </p:nvGrpSpPr>
        <p:grpSpPr>
          <a:xfrm>
            <a:off x="5520229" y="1445744"/>
            <a:ext cx="1682780" cy="1216853"/>
            <a:chOff x="854261" y="2908813"/>
            <a:chExt cx="377474" cy="335748"/>
          </a:xfrm>
        </p:grpSpPr>
        <p:sp>
          <p:nvSpPr>
            <p:cNvPr id="487" name="Google Shape;487;p33"/>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488" name="Google Shape;488;p33"/>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489" name="Google Shape;489;p33"/>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490" name="Google Shape;490;p33"/>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491" name="Google Shape;491;p33"/>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51"/>
          <p:cNvPicPr preferRelativeResize="0"/>
          <p:nvPr/>
        </p:nvPicPr>
        <p:blipFill>
          <a:blip r:embed="rId3">
            <a:alphaModFix/>
          </a:blip>
          <a:stretch>
            <a:fillRect/>
          </a:stretch>
        </p:blipFill>
        <p:spPr>
          <a:xfrm>
            <a:off x="5511435" y="2920700"/>
            <a:ext cx="2714950" cy="1580649"/>
          </a:xfrm>
          <a:prstGeom prst="rect">
            <a:avLst/>
          </a:prstGeom>
          <a:noFill/>
          <a:ln>
            <a:noFill/>
          </a:ln>
        </p:spPr>
      </p:pic>
      <p:pic>
        <p:nvPicPr>
          <p:cNvPr id="695" name="Google Shape;695;p51"/>
          <p:cNvPicPr preferRelativeResize="0"/>
          <p:nvPr/>
        </p:nvPicPr>
        <p:blipFill>
          <a:blip r:embed="rId4">
            <a:alphaModFix/>
          </a:blip>
          <a:stretch>
            <a:fillRect/>
          </a:stretch>
        </p:blipFill>
        <p:spPr>
          <a:xfrm>
            <a:off x="5357325" y="1355725"/>
            <a:ext cx="3023175" cy="1411125"/>
          </a:xfrm>
          <a:prstGeom prst="rect">
            <a:avLst/>
          </a:prstGeom>
          <a:noFill/>
          <a:ln>
            <a:noFill/>
          </a:ln>
        </p:spPr>
      </p:pic>
      <p:sp>
        <p:nvSpPr>
          <p:cNvPr id="696" name="Google Shape;696;p51"/>
          <p:cNvSpPr txBox="1"/>
          <p:nvPr/>
        </p:nvSpPr>
        <p:spPr>
          <a:xfrm>
            <a:off x="2144550" y="553375"/>
            <a:ext cx="5049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1"/>
                </a:solidFill>
              </a:rPr>
              <a:t>Continuous User Authentication</a:t>
            </a:r>
            <a:endParaRPr b="1"/>
          </a:p>
        </p:txBody>
      </p:sp>
      <p:sp>
        <p:nvSpPr>
          <p:cNvPr id="697" name="Google Shape;697;p51"/>
          <p:cNvSpPr txBox="1"/>
          <p:nvPr/>
        </p:nvSpPr>
        <p:spPr>
          <a:xfrm>
            <a:off x="659600" y="1823525"/>
            <a:ext cx="3776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6"/>
              </a:buClr>
              <a:buSzPts val="1400"/>
              <a:buChar char="●"/>
            </a:pPr>
            <a:r>
              <a:rPr lang="en">
                <a:solidFill>
                  <a:schemeClr val="accent6"/>
                </a:solidFill>
              </a:rPr>
              <a:t>Periodic Authentication</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Passive Biometrics</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Risk-Based Check</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Token-Based Authentication</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Session-Based Authentication</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Behavioural Analysis</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Device-Based Authentication</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Network-Based Authentication</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Location-Based Authentication</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Time-Based Authentication</a:t>
            </a:r>
            <a:endParaRPr>
              <a:solidFill>
                <a:schemeClr val="accent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2"/>
          <p:cNvSpPr txBox="1"/>
          <p:nvPr>
            <p:ph type="title"/>
          </p:nvPr>
        </p:nvSpPr>
        <p:spPr>
          <a:xfrm>
            <a:off x="603803" y="273844"/>
            <a:ext cx="79116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Conclusion</a:t>
            </a:r>
            <a:endParaRPr/>
          </a:p>
        </p:txBody>
      </p:sp>
      <p:sp>
        <p:nvSpPr>
          <p:cNvPr id="703" name="Google Shape;703;p52"/>
          <p:cNvSpPr txBox="1"/>
          <p:nvPr>
            <p:ph idx="1" type="body"/>
          </p:nvPr>
        </p:nvSpPr>
        <p:spPr>
          <a:xfrm>
            <a:off x="471200" y="2876925"/>
            <a:ext cx="8176800" cy="1474200"/>
          </a:xfrm>
          <a:prstGeom prst="rect">
            <a:avLst/>
          </a:prstGeom>
        </p:spPr>
        <p:txBody>
          <a:bodyPr anchorCtr="0" anchor="t" bIns="34275" lIns="68575" spcFirstLastPara="1" rIns="68575" wrap="square" tIns="34275">
            <a:noAutofit/>
          </a:bodyPr>
          <a:lstStyle/>
          <a:p>
            <a:pPr indent="-314960" lvl="0" marL="457200" rtl="0" algn="l">
              <a:lnSpc>
                <a:spcPct val="130000"/>
              </a:lnSpc>
              <a:spcBef>
                <a:spcPts val="800"/>
              </a:spcBef>
              <a:spcAft>
                <a:spcPts val="0"/>
              </a:spcAft>
              <a:buClr>
                <a:schemeClr val="accent1"/>
              </a:buClr>
              <a:buSzPts val="1360"/>
              <a:buChar char="●"/>
            </a:pPr>
            <a:r>
              <a:rPr lang="en" sz="1360">
                <a:solidFill>
                  <a:schemeClr val="accent1"/>
                </a:solidFill>
              </a:rPr>
              <a:t>Self - Learning ABAC</a:t>
            </a:r>
            <a:endParaRPr sz="1360">
              <a:solidFill>
                <a:schemeClr val="accent1"/>
              </a:solidFill>
            </a:endParaRPr>
          </a:p>
          <a:p>
            <a:pPr indent="-314960" lvl="0" marL="457200" rtl="0" algn="l">
              <a:lnSpc>
                <a:spcPct val="130000"/>
              </a:lnSpc>
              <a:spcBef>
                <a:spcPts val="0"/>
              </a:spcBef>
              <a:spcAft>
                <a:spcPts val="0"/>
              </a:spcAft>
              <a:buClr>
                <a:schemeClr val="accent1"/>
              </a:buClr>
              <a:buSzPts val="1360"/>
              <a:buChar char="●"/>
            </a:pPr>
            <a:r>
              <a:rPr lang="en" sz="1360">
                <a:solidFill>
                  <a:schemeClr val="accent1"/>
                </a:solidFill>
              </a:rPr>
              <a:t>Logging</a:t>
            </a:r>
            <a:endParaRPr sz="1360">
              <a:solidFill>
                <a:schemeClr val="accent1"/>
              </a:solidFill>
            </a:endParaRPr>
          </a:p>
          <a:p>
            <a:pPr indent="-314960" lvl="0" marL="457200" rtl="0" algn="l">
              <a:lnSpc>
                <a:spcPct val="130000"/>
              </a:lnSpc>
              <a:spcBef>
                <a:spcPts val="0"/>
              </a:spcBef>
              <a:spcAft>
                <a:spcPts val="0"/>
              </a:spcAft>
              <a:buClr>
                <a:schemeClr val="accent1"/>
              </a:buClr>
              <a:buSzPts val="1360"/>
              <a:buChar char="●"/>
            </a:pPr>
            <a:r>
              <a:rPr lang="en" sz="1445">
                <a:solidFill>
                  <a:schemeClr val="accent1"/>
                </a:solidFill>
              </a:rPr>
              <a:t>Enhancement Certificate Authority</a:t>
            </a:r>
            <a:endParaRPr sz="1445">
              <a:solidFill>
                <a:schemeClr val="accent1"/>
              </a:solidFill>
            </a:endParaRPr>
          </a:p>
          <a:p>
            <a:pPr indent="-320357" lvl="0" marL="457200" rtl="0" algn="l">
              <a:lnSpc>
                <a:spcPct val="130000"/>
              </a:lnSpc>
              <a:spcBef>
                <a:spcPts val="0"/>
              </a:spcBef>
              <a:spcAft>
                <a:spcPts val="0"/>
              </a:spcAft>
              <a:buClr>
                <a:schemeClr val="accent1"/>
              </a:buClr>
              <a:buSzPts val="1445"/>
              <a:buChar char="●"/>
            </a:pPr>
            <a:r>
              <a:rPr lang="en" sz="1445">
                <a:solidFill>
                  <a:schemeClr val="accent1"/>
                </a:solidFill>
              </a:rPr>
              <a:t>Protecting employee’s data based on their sensitivity (Three level model)</a:t>
            </a:r>
            <a:endParaRPr sz="1445">
              <a:solidFill>
                <a:schemeClr val="accent1"/>
              </a:solidFill>
            </a:endParaRPr>
          </a:p>
          <a:p>
            <a:pPr indent="-320357" lvl="0" marL="457200" rtl="0" algn="l">
              <a:lnSpc>
                <a:spcPct val="130000"/>
              </a:lnSpc>
              <a:spcBef>
                <a:spcPts val="0"/>
              </a:spcBef>
              <a:spcAft>
                <a:spcPts val="0"/>
              </a:spcAft>
              <a:buClr>
                <a:schemeClr val="accent1"/>
              </a:buClr>
              <a:buSzPts val="1445"/>
              <a:buChar char="●"/>
            </a:pPr>
            <a:r>
              <a:rPr lang="en" sz="1445">
                <a:solidFill>
                  <a:schemeClr val="accent1"/>
                </a:solidFill>
              </a:rPr>
              <a:t>Testing and preparing some scenarios based on our needs</a:t>
            </a:r>
            <a:endParaRPr sz="1445">
              <a:solidFill>
                <a:schemeClr val="accent1"/>
              </a:solidFill>
            </a:endParaRPr>
          </a:p>
          <a:p>
            <a:pPr indent="0" lvl="0" marL="0" rtl="0" algn="l">
              <a:lnSpc>
                <a:spcPct val="70000"/>
              </a:lnSpc>
              <a:spcBef>
                <a:spcPts val="800"/>
              </a:spcBef>
              <a:spcAft>
                <a:spcPts val="0"/>
              </a:spcAft>
              <a:buSzPts val="935"/>
              <a:buNone/>
            </a:pPr>
            <a:r>
              <a:t/>
            </a:r>
            <a:endParaRPr sz="1360">
              <a:solidFill>
                <a:schemeClr val="accent1"/>
              </a:solidFill>
            </a:endParaRPr>
          </a:p>
        </p:txBody>
      </p:sp>
      <p:sp>
        <p:nvSpPr>
          <p:cNvPr id="704" name="Google Shape;704;p52"/>
          <p:cNvSpPr txBox="1"/>
          <p:nvPr/>
        </p:nvSpPr>
        <p:spPr>
          <a:xfrm>
            <a:off x="603800" y="2320050"/>
            <a:ext cx="3000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300">
                <a:solidFill>
                  <a:schemeClr val="dk1"/>
                </a:solidFill>
              </a:rPr>
              <a:t>Future Work</a:t>
            </a:r>
            <a:endParaRPr b="1" sz="2300">
              <a:solidFill>
                <a:schemeClr val="dk1"/>
              </a:solidFill>
            </a:endParaRPr>
          </a:p>
        </p:txBody>
      </p:sp>
      <p:sp>
        <p:nvSpPr>
          <p:cNvPr id="705" name="Google Shape;705;p52"/>
          <p:cNvSpPr txBox="1"/>
          <p:nvPr/>
        </p:nvSpPr>
        <p:spPr>
          <a:xfrm>
            <a:off x="653400" y="1194475"/>
            <a:ext cx="783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Incorporates layers of verification, authentication, and authorization to ensure robust security</a:t>
            </a:r>
            <a:endParaRPr b="1">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3"/>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References</a:t>
            </a:r>
            <a:endParaRPr/>
          </a:p>
        </p:txBody>
      </p:sp>
      <p:sp>
        <p:nvSpPr>
          <p:cNvPr id="711" name="Google Shape;711;p53"/>
          <p:cNvSpPr txBox="1"/>
          <p:nvPr>
            <p:ph idx="1" type="body"/>
          </p:nvPr>
        </p:nvSpPr>
        <p:spPr>
          <a:xfrm>
            <a:off x="616203" y="1105499"/>
            <a:ext cx="7911600" cy="29325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[1]  Chung, D. Ferraiolo, D. Kuhn, A. Schnitzer, K. Sandlin, R. Miller, and</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K. Scarfone, “Guide to attribute based access control (abac) definition</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and considerations,” 2019-02-25 2019.</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 </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[2]  S. Arimura, M. Fujita, S. Kobayashi, J. Kani, M. Nishigaki, and A. Shiba,</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“i/k-contact: A context-aware user authentication using physical social</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trust,” in 2014 Twelfth Annual International Conference on Privacy,</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Security and Trust, pp. 407–413, 2014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[3]  D. Elliott Bell, Bell–La Padula Model, pp. 74–79. Boston, MA: Springer US, 2011.</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[4]  D. Brossard, G. Gebel, and M. Berg, “A systematic approach to imple- menting abac,” pp. 53–59, 03 2017.                                                 </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[5]  S.Arimura,M.Fujita,S.Kobayashi,J.Kani,M.Nishigaki,andA.Shiba, “i/k-contact: A context-aware user authentication using physical social trust,” in 2014 Twelfth Annual International Conference on Privacy, Security and Trust, pp. 407–413, 2014.                                                      </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[6]  A. Jøsang, Subjective Logic: A Formalism for Reasoning under Un- certainty. Artificial Intelligence: Foundations, Theory, and Algorithms, Cham: Springer International Publishing AG, 2016.                                                </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[7]  T. Lukaseder, M. Halter, and F. Kargl, “Context-based access control and trust scores in zero trust campus networks,” 2020.</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00">
                <a:solidFill>
                  <a:srgbClr val="000000"/>
                </a:solidFill>
              </a:rPr>
              <a:t>                                                                    	</a:t>
            </a:r>
            <a:r>
              <a:rPr lang="en" sz="900">
                <a:solidFill>
                  <a:srgbClr val="000000"/>
                </a:solidFill>
                <a:latin typeface="Times New Roman"/>
                <a:ea typeface="Times New Roman"/>
                <a:cs typeface="Times New Roman"/>
                <a:sym typeface="Times New Roman"/>
              </a:rPr>
              <a:t>                                                                                   </a:t>
            </a:r>
            <a:endParaRPr sz="9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900">
                <a:solidFill>
                  <a:srgbClr val="000000"/>
                </a:solidFill>
                <a:latin typeface="Times New Roman"/>
                <a:ea typeface="Times New Roman"/>
                <a:cs typeface="Times New Roman"/>
                <a:sym typeface="Times New Roman"/>
              </a:rPr>
              <a:t>[8]  Fiware, “Authzforce community edition,” 2023. Accessed: 2023-08-04.</a:t>
            </a:r>
            <a:endParaRPr sz="900">
              <a:solidFill>
                <a:srgbClr val="000000"/>
              </a:solidFill>
              <a:latin typeface="Times New Roman"/>
              <a:ea typeface="Times New Roman"/>
              <a:cs typeface="Times New Roman"/>
              <a:sym typeface="Times New Roman"/>
            </a:endParaRPr>
          </a:p>
          <a:p>
            <a:pPr indent="-139700" lvl="0" marL="215900" rtl="0" algn="l">
              <a:lnSpc>
                <a:spcPct val="90000"/>
              </a:lnSpc>
              <a:spcBef>
                <a:spcPts val="0"/>
              </a:spcBef>
              <a:spcAft>
                <a:spcPts val="0"/>
              </a:spcAft>
              <a:buNone/>
            </a:pPr>
            <a:r>
              <a:t/>
            </a:r>
            <a:endParaRPr sz="900">
              <a:solidFill>
                <a:srgbClr val="000000"/>
              </a:solidFill>
              <a:latin typeface="Times New Roman"/>
              <a:ea typeface="Times New Roman"/>
              <a:cs typeface="Times New Roman"/>
              <a:sym typeface="Times New Roman"/>
            </a:endParaRPr>
          </a:p>
          <a:p>
            <a:pPr indent="-139700" lvl="0" marL="215900" rtl="0" algn="l">
              <a:lnSpc>
                <a:spcPct val="90000"/>
              </a:lnSpc>
              <a:spcBef>
                <a:spcPts val="0"/>
              </a:spcBef>
              <a:spcAft>
                <a:spcPts val="0"/>
              </a:spcAft>
              <a:buClr>
                <a:srgbClr val="003556"/>
              </a:buClr>
              <a:buSzPts val="1200"/>
              <a:buFont typeface="Arial"/>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4"/>
          <p:cNvSpPr txBox="1"/>
          <p:nvPr>
            <p:ph type="title"/>
          </p:nvPr>
        </p:nvSpPr>
        <p:spPr>
          <a:xfrm>
            <a:off x="616228" y="-6"/>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Introduction</a:t>
            </a:r>
            <a:endParaRPr/>
          </a:p>
        </p:txBody>
      </p:sp>
      <p:sp>
        <p:nvSpPr>
          <p:cNvPr id="497" name="Google Shape;497;p34"/>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34"/>
          <p:cNvSpPr txBox="1"/>
          <p:nvPr>
            <p:ph idx="1" type="body"/>
          </p:nvPr>
        </p:nvSpPr>
        <p:spPr>
          <a:xfrm>
            <a:off x="598884" y="1588595"/>
            <a:ext cx="2543400" cy="321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2"/>
              </a:buClr>
              <a:buSzPts val="1700"/>
              <a:buNone/>
            </a:pPr>
            <a:r>
              <a:rPr lang="en">
                <a:solidFill>
                  <a:schemeClr val="accent2"/>
                </a:solidFill>
              </a:rPr>
              <a:t>Where we left off:</a:t>
            </a:r>
            <a:endParaRPr>
              <a:solidFill>
                <a:schemeClr val="accent2"/>
              </a:solidFill>
            </a:endParaRPr>
          </a:p>
        </p:txBody>
      </p:sp>
      <p:sp>
        <p:nvSpPr>
          <p:cNvPr id="499" name="Google Shape;499;p34"/>
          <p:cNvSpPr txBox="1"/>
          <p:nvPr>
            <p:ph idx="3" type="body"/>
          </p:nvPr>
        </p:nvSpPr>
        <p:spPr>
          <a:xfrm>
            <a:off x="667485" y="4122907"/>
            <a:ext cx="2543400" cy="613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71616"/>
              </a:buClr>
              <a:buSzPts val="1200"/>
              <a:buNone/>
            </a:pPr>
            <a:r>
              <a:rPr lang="en" sz="900"/>
              <a:t>Fig. 1 Proposed Intelligent Comprehensive ZT Architecture </a:t>
            </a:r>
            <a:endParaRPr sz="900"/>
          </a:p>
        </p:txBody>
      </p:sp>
      <p:sp>
        <p:nvSpPr>
          <p:cNvPr id="500" name="Google Shape;500;p34"/>
          <p:cNvSpPr txBox="1"/>
          <p:nvPr>
            <p:ph idx="4" type="body"/>
          </p:nvPr>
        </p:nvSpPr>
        <p:spPr>
          <a:xfrm>
            <a:off x="5137549" y="1597620"/>
            <a:ext cx="2543400" cy="321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2"/>
              </a:buClr>
              <a:buSzPts val="1700"/>
              <a:buNone/>
            </a:pPr>
            <a:r>
              <a:rPr lang="en">
                <a:solidFill>
                  <a:schemeClr val="accent1"/>
                </a:solidFill>
              </a:rPr>
              <a:t>Current State:</a:t>
            </a:r>
            <a:endParaRPr>
              <a:solidFill>
                <a:schemeClr val="accent1"/>
              </a:solidFill>
            </a:endParaRPr>
          </a:p>
        </p:txBody>
      </p:sp>
      <p:sp>
        <p:nvSpPr>
          <p:cNvPr id="501" name="Google Shape;501;p34"/>
          <p:cNvSpPr txBox="1"/>
          <p:nvPr>
            <p:ph idx="6" type="body"/>
          </p:nvPr>
        </p:nvSpPr>
        <p:spPr>
          <a:xfrm>
            <a:off x="4966125" y="2016375"/>
            <a:ext cx="3320700" cy="2545500"/>
          </a:xfrm>
          <a:prstGeom prst="rect">
            <a:avLst/>
          </a:prstGeom>
          <a:noFill/>
          <a:ln>
            <a:noFill/>
          </a:ln>
        </p:spPr>
        <p:txBody>
          <a:bodyPr anchorCtr="0" anchor="t" bIns="34275" lIns="68575" spcFirstLastPara="1" rIns="68575" wrap="square" tIns="34275">
            <a:noAutofit/>
          </a:bodyPr>
          <a:lstStyle/>
          <a:p>
            <a:pPr indent="-304800" lvl="0" marL="457200" rtl="0" algn="l">
              <a:lnSpc>
                <a:spcPct val="90000"/>
              </a:lnSpc>
              <a:spcBef>
                <a:spcPts val="0"/>
              </a:spcBef>
              <a:spcAft>
                <a:spcPts val="0"/>
              </a:spcAft>
              <a:buSzPts val="1200"/>
              <a:buChar char="●"/>
            </a:pPr>
            <a:r>
              <a:rPr b="1" lang="en"/>
              <a:t>Focused A</a:t>
            </a:r>
            <a:r>
              <a:rPr b="1" lang="en"/>
              <a:t>pproach</a:t>
            </a:r>
            <a:r>
              <a:rPr b="1" lang="en"/>
              <a:t>:</a:t>
            </a:r>
            <a:r>
              <a:rPr lang="en"/>
              <a:t> Specialized component of Zero Trust architecture with a </a:t>
            </a:r>
            <a:r>
              <a:rPr lang="en"/>
              <a:t>focus </a:t>
            </a:r>
            <a:r>
              <a:rPr lang="en"/>
              <a:t>on </a:t>
            </a:r>
            <a:r>
              <a:rPr lang="en">
                <a:solidFill>
                  <a:schemeClr val="accent1"/>
                </a:solidFill>
              </a:rPr>
              <a:t>access control</a:t>
            </a:r>
            <a:r>
              <a:rPr lang="en"/>
              <a:t>, </a:t>
            </a:r>
            <a:r>
              <a:rPr lang="en">
                <a:solidFill>
                  <a:schemeClr val="accent2"/>
                </a:solidFill>
              </a:rPr>
              <a:t>user authentication</a:t>
            </a:r>
            <a:r>
              <a:rPr lang="en"/>
              <a:t>, and </a:t>
            </a:r>
            <a:r>
              <a:rPr lang="en">
                <a:solidFill>
                  <a:schemeClr val="accent6"/>
                </a:solidFill>
              </a:rPr>
              <a:t>trust</a:t>
            </a:r>
            <a:r>
              <a:rPr lang="en">
                <a:solidFill>
                  <a:schemeClr val="accent6"/>
                </a:solidFill>
              </a:rPr>
              <a:t> management</a:t>
            </a:r>
            <a:r>
              <a:rPr lang="en"/>
              <a:t>.</a:t>
            </a:r>
            <a:endParaRPr/>
          </a:p>
          <a:p>
            <a:pPr indent="0" lvl="0" marL="0" rtl="0" algn="l">
              <a:lnSpc>
                <a:spcPct val="90000"/>
              </a:lnSpc>
              <a:spcBef>
                <a:spcPts val="0"/>
              </a:spcBef>
              <a:spcAft>
                <a:spcPts val="0"/>
              </a:spcAft>
              <a:buNone/>
            </a:pPr>
            <a:r>
              <a:t/>
            </a:r>
            <a:endParaRPr/>
          </a:p>
          <a:p>
            <a:pPr indent="-304800" lvl="0" marL="457200" rtl="0" algn="l">
              <a:lnSpc>
                <a:spcPct val="90000"/>
              </a:lnSpc>
              <a:spcBef>
                <a:spcPts val="0"/>
              </a:spcBef>
              <a:spcAft>
                <a:spcPts val="0"/>
              </a:spcAft>
              <a:buSzPts val="1200"/>
              <a:buChar char="●"/>
            </a:pPr>
            <a:r>
              <a:rPr b="1" lang="en"/>
              <a:t>Practical Implementation and Proof of Concept: </a:t>
            </a:r>
            <a:r>
              <a:rPr lang="en"/>
              <a:t>Detailed plan for real-world implementation, focusing on specific components that can be developed, tested, and improved upon.</a:t>
            </a:r>
            <a:endParaRPr/>
          </a:p>
          <a:p>
            <a:pPr indent="0" lvl="0" marL="0" rtl="0" algn="l">
              <a:lnSpc>
                <a:spcPct val="90000"/>
              </a:lnSpc>
              <a:spcBef>
                <a:spcPts val="0"/>
              </a:spcBef>
              <a:spcAft>
                <a:spcPts val="0"/>
              </a:spcAft>
              <a:buNone/>
            </a:pPr>
            <a:r>
              <a:t/>
            </a:r>
            <a:endParaRPr/>
          </a:p>
          <a:p>
            <a:pPr indent="-304800" lvl="0" marL="457200" rtl="0" algn="l">
              <a:lnSpc>
                <a:spcPct val="90000"/>
              </a:lnSpc>
              <a:spcBef>
                <a:spcPts val="0"/>
              </a:spcBef>
              <a:spcAft>
                <a:spcPts val="0"/>
              </a:spcAft>
              <a:buSzPts val="1200"/>
              <a:buChar char="●"/>
            </a:pPr>
            <a:r>
              <a:rPr b="1" lang="en"/>
              <a:t>Goal:</a:t>
            </a:r>
            <a:r>
              <a:rPr lang="en"/>
              <a:t> Taking practical steps towards building a comprehensive ZT model.</a:t>
            </a:r>
            <a:endParaRPr/>
          </a:p>
          <a:p>
            <a:pPr indent="0" lvl="0" marL="0" rtl="0" algn="l">
              <a:lnSpc>
                <a:spcPct val="90000"/>
              </a:lnSpc>
              <a:spcBef>
                <a:spcPts val="0"/>
              </a:spcBef>
              <a:spcAft>
                <a:spcPts val="0"/>
              </a:spcAft>
              <a:buClr>
                <a:srgbClr val="171616"/>
              </a:buClr>
              <a:buSzPts val="1200"/>
              <a:buNone/>
            </a:pPr>
            <a:r>
              <a:t/>
            </a:r>
            <a:endParaRPr/>
          </a:p>
          <a:p>
            <a:pPr indent="0" lvl="0" marL="0" rtl="0" algn="l">
              <a:lnSpc>
                <a:spcPct val="90000"/>
              </a:lnSpc>
              <a:spcBef>
                <a:spcPts val="0"/>
              </a:spcBef>
              <a:spcAft>
                <a:spcPts val="0"/>
              </a:spcAft>
              <a:buClr>
                <a:srgbClr val="171616"/>
              </a:buClr>
              <a:buSzPts val="1200"/>
              <a:buNone/>
            </a:pPr>
            <a:r>
              <a:t/>
            </a:r>
            <a:endParaRPr/>
          </a:p>
          <a:p>
            <a:pPr indent="0" lvl="0" marL="0" rtl="0" algn="l">
              <a:lnSpc>
                <a:spcPct val="90000"/>
              </a:lnSpc>
              <a:spcBef>
                <a:spcPts val="0"/>
              </a:spcBef>
              <a:spcAft>
                <a:spcPts val="0"/>
              </a:spcAft>
              <a:buClr>
                <a:srgbClr val="171616"/>
              </a:buClr>
              <a:buSzPts val="1200"/>
              <a:buNone/>
            </a:pPr>
            <a:r>
              <a:t/>
            </a:r>
            <a:endParaRPr/>
          </a:p>
        </p:txBody>
      </p:sp>
      <p:pic>
        <p:nvPicPr>
          <p:cNvPr id="502" name="Google Shape;502;p34"/>
          <p:cNvPicPr preferRelativeResize="0"/>
          <p:nvPr/>
        </p:nvPicPr>
        <p:blipFill>
          <a:blip r:embed="rId3">
            <a:alphaModFix/>
          </a:blip>
          <a:stretch>
            <a:fillRect/>
          </a:stretch>
        </p:blipFill>
        <p:spPr>
          <a:xfrm>
            <a:off x="598875" y="2013594"/>
            <a:ext cx="3767036" cy="19079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5"/>
          <p:cNvSpPr txBox="1"/>
          <p:nvPr>
            <p:ph type="title"/>
          </p:nvPr>
        </p:nvSpPr>
        <p:spPr>
          <a:xfrm>
            <a:off x="616203" y="-6"/>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Overview of Proposed Zero Trust Solution</a:t>
            </a:r>
            <a:endParaRPr/>
          </a:p>
        </p:txBody>
      </p:sp>
      <p:sp>
        <p:nvSpPr>
          <p:cNvPr id="508" name="Google Shape;508;p35"/>
          <p:cNvSpPr txBox="1"/>
          <p:nvPr>
            <p:ph idx="1" type="body"/>
          </p:nvPr>
        </p:nvSpPr>
        <p:spPr>
          <a:xfrm>
            <a:off x="798975" y="2682587"/>
            <a:ext cx="7911600" cy="160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000">
                <a:solidFill>
                  <a:srgbClr val="000000"/>
                </a:solidFill>
                <a:highlight>
                  <a:srgbClr val="FFFFFF"/>
                </a:highlight>
              </a:rPr>
              <a:t>Fig. 2. </a:t>
            </a:r>
            <a:r>
              <a:rPr lang="en" sz="1000">
                <a:solidFill>
                  <a:srgbClr val="000000"/>
                </a:solidFill>
                <a:highlight>
                  <a:srgbClr val="FFFFFF"/>
                </a:highlight>
              </a:rPr>
              <a:t>Proposed Zero Trust Architecture</a:t>
            </a:r>
            <a:endParaRPr sz="1000">
              <a:solidFill>
                <a:srgbClr val="000000"/>
              </a:solidFill>
              <a:highlight>
                <a:srgbClr val="FFFFFF"/>
              </a:highlight>
            </a:endParaRPr>
          </a:p>
          <a:p>
            <a:pPr indent="-139700" lvl="0" marL="215900" rtl="0" algn="l">
              <a:lnSpc>
                <a:spcPct val="90000"/>
              </a:lnSpc>
              <a:spcBef>
                <a:spcPts val="0"/>
              </a:spcBef>
              <a:spcAft>
                <a:spcPts val="0"/>
              </a:spcAft>
              <a:buClr>
                <a:srgbClr val="003556"/>
              </a:buClr>
              <a:buSzPts val="1200"/>
              <a:buFont typeface="Arial"/>
              <a:buNone/>
            </a:pPr>
            <a:r>
              <a:t/>
            </a:r>
            <a:endParaRPr/>
          </a:p>
        </p:txBody>
      </p:sp>
      <p:pic>
        <p:nvPicPr>
          <p:cNvPr id="509" name="Google Shape;509;p35"/>
          <p:cNvPicPr preferRelativeResize="0"/>
          <p:nvPr/>
        </p:nvPicPr>
        <p:blipFill>
          <a:blip r:embed="rId3">
            <a:alphaModFix/>
          </a:blip>
          <a:stretch>
            <a:fillRect/>
          </a:stretch>
        </p:blipFill>
        <p:spPr>
          <a:xfrm>
            <a:off x="798963" y="959413"/>
            <a:ext cx="7546075" cy="1723175"/>
          </a:xfrm>
          <a:prstGeom prst="rect">
            <a:avLst/>
          </a:prstGeom>
          <a:noFill/>
          <a:ln>
            <a:noFill/>
          </a:ln>
        </p:spPr>
      </p:pic>
      <p:sp>
        <p:nvSpPr>
          <p:cNvPr id="510" name="Google Shape;510;p35"/>
          <p:cNvSpPr txBox="1"/>
          <p:nvPr>
            <p:ph idx="1" type="body"/>
          </p:nvPr>
        </p:nvSpPr>
        <p:spPr>
          <a:xfrm>
            <a:off x="421025" y="2922950"/>
            <a:ext cx="7911600" cy="1051800"/>
          </a:xfrm>
          <a:prstGeom prst="rect">
            <a:avLst/>
          </a:prstGeom>
          <a:noFill/>
          <a:ln>
            <a:noFill/>
          </a:ln>
        </p:spPr>
        <p:txBody>
          <a:bodyPr anchorCtr="0" anchor="t" bIns="34275" lIns="68575" spcFirstLastPara="1" rIns="68575" wrap="square" tIns="34275">
            <a:noAutofit/>
          </a:bodyPr>
          <a:lstStyle/>
          <a:p>
            <a:pPr indent="-304800" lvl="0" marL="457200" rtl="0" algn="l">
              <a:lnSpc>
                <a:spcPct val="115000"/>
              </a:lnSpc>
              <a:spcBef>
                <a:spcPts val="0"/>
              </a:spcBef>
              <a:spcAft>
                <a:spcPts val="0"/>
              </a:spcAft>
              <a:buSzPts val="1200"/>
              <a:buChar char="•"/>
            </a:pPr>
            <a:r>
              <a:rPr b="1" lang="en"/>
              <a:t>Attribute-Based Access Control (ABAC):</a:t>
            </a:r>
            <a:r>
              <a:rPr lang="en"/>
              <a:t> Provides fine-grained control based on user and resource attributes, ensuring trust is never implicitly granted.</a:t>
            </a:r>
            <a:endParaRPr/>
          </a:p>
          <a:p>
            <a:pPr indent="-304800" lvl="0" marL="457200" rtl="0" algn="l">
              <a:lnSpc>
                <a:spcPct val="115000"/>
              </a:lnSpc>
              <a:spcBef>
                <a:spcPts val="0"/>
              </a:spcBef>
              <a:spcAft>
                <a:spcPts val="0"/>
              </a:spcAft>
              <a:buSzPts val="1200"/>
              <a:buChar char="•"/>
            </a:pPr>
            <a:r>
              <a:rPr b="1" lang="en"/>
              <a:t>Context-Aware User Authentication &amp; Zero Trust Agent:</a:t>
            </a:r>
            <a:r>
              <a:rPr lang="en"/>
              <a:t> Leverages physical trust relationships and contextual attributes like location and time for dynamic access decisions. The Zero Trust Agent collects user and device attributes, enabling continuous authentication and real-time decision-making.</a:t>
            </a:r>
            <a:endParaRPr/>
          </a:p>
          <a:p>
            <a:pPr indent="-304800" lvl="0" marL="457200" rtl="0" algn="l">
              <a:lnSpc>
                <a:spcPct val="115000"/>
              </a:lnSpc>
              <a:spcBef>
                <a:spcPts val="0"/>
              </a:spcBef>
              <a:spcAft>
                <a:spcPts val="0"/>
              </a:spcAft>
              <a:buSzPts val="1200"/>
              <a:buChar char="•"/>
            </a:pPr>
            <a:r>
              <a:rPr b="1" lang="en"/>
              <a:t>Trust Engine:</a:t>
            </a:r>
            <a:r>
              <a:rPr lang="en"/>
              <a:t> Continuously monitors and assesses user trustworthiness using attributes and contextual factors to calculate a trust score.</a:t>
            </a:r>
            <a:endParaRPr/>
          </a:p>
          <a:p>
            <a:pPr indent="-304800" lvl="0" marL="457200" rtl="0" algn="l">
              <a:lnSpc>
                <a:spcPct val="115000"/>
              </a:lnSpc>
              <a:spcBef>
                <a:spcPts val="0"/>
              </a:spcBef>
              <a:spcAft>
                <a:spcPts val="0"/>
              </a:spcAft>
              <a:buSzPts val="1200"/>
              <a:buChar char="•"/>
            </a:pPr>
            <a:r>
              <a:rPr b="1" lang="en"/>
              <a:t>Adherence to Zero Trust Principles:</a:t>
            </a:r>
            <a:r>
              <a:rPr lang="en"/>
              <a:t> Ensures thorough evaluation of every access request, adhering to the principles of "never trust, always verify" and "least privilege”.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6"/>
          <p:cNvSpPr txBox="1"/>
          <p:nvPr>
            <p:ph type="title"/>
          </p:nvPr>
        </p:nvSpPr>
        <p:spPr>
          <a:xfrm>
            <a:off x="598833" y="-6"/>
            <a:ext cx="79164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Overview of Proposed Zero Trust Solution</a:t>
            </a:r>
            <a:endParaRPr/>
          </a:p>
        </p:txBody>
      </p:sp>
      <p:sp>
        <p:nvSpPr>
          <p:cNvPr id="516" name="Google Shape;516;p36"/>
          <p:cNvSpPr txBox="1"/>
          <p:nvPr>
            <p:ph idx="3" type="body"/>
          </p:nvPr>
        </p:nvSpPr>
        <p:spPr>
          <a:xfrm>
            <a:off x="666150" y="988738"/>
            <a:ext cx="1908900" cy="43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100">
                <a:solidFill>
                  <a:schemeClr val="accent1"/>
                </a:solidFill>
              </a:rPr>
              <a:t>A.</a:t>
            </a:r>
            <a:r>
              <a:rPr lang="en" sz="1100"/>
              <a:t> Policy Enforcement Point Authentication</a:t>
            </a:r>
            <a:endParaRPr sz="1100"/>
          </a:p>
          <a:p>
            <a:pPr indent="0" lvl="0" marL="0" rtl="0" algn="l">
              <a:spcBef>
                <a:spcPts val="800"/>
              </a:spcBef>
              <a:spcAft>
                <a:spcPts val="0"/>
              </a:spcAft>
              <a:buNone/>
            </a:pPr>
            <a:r>
              <a:t/>
            </a:r>
            <a:endParaRPr/>
          </a:p>
        </p:txBody>
      </p:sp>
      <p:sp>
        <p:nvSpPr>
          <p:cNvPr id="517" name="Google Shape;517;p36"/>
          <p:cNvSpPr txBox="1"/>
          <p:nvPr>
            <p:ph idx="4" type="body"/>
          </p:nvPr>
        </p:nvSpPr>
        <p:spPr>
          <a:xfrm>
            <a:off x="672310" y="729275"/>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400">
                <a:solidFill>
                  <a:schemeClr val="accent1"/>
                </a:solidFill>
              </a:rPr>
              <a:t>Zero Trust Flow</a:t>
            </a:r>
            <a:endParaRPr sz="1400">
              <a:solidFill>
                <a:schemeClr val="accent1"/>
              </a:solidFill>
            </a:endParaRPr>
          </a:p>
        </p:txBody>
      </p:sp>
      <p:pic>
        <p:nvPicPr>
          <p:cNvPr id="518" name="Google Shape;518;p36"/>
          <p:cNvPicPr preferRelativeResize="0"/>
          <p:nvPr/>
        </p:nvPicPr>
        <p:blipFill>
          <a:blip r:embed="rId3">
            <a:alphaModFix/>
          </a:blip>
          <a:stretch>
            <a:fillRect/>
          </a:stretch>
        </p:blipFill>
        <p:spPr>
          <a:xfrm>
            <a:off x="614162" y="1357162"/>
            <a:ext cx="2012925" cy="1630441"/>
          </a:xfrm>
          <a:prstGeom prst="rect">
            <a:avLst/>
          </a:prstGeom>
          <a:noFill/>
          <a:ln>
            <a:noFill/>
          </a:ln>
          <a:effectLst>
            <a:outerShdw blurRad="57150" rotWithShape="0" algn="bl" dir="5400000" dist="19050">
              <a:srgbClr val="000000">
                <a:alpha val="50000"/>
              </a:srgbClr>
            </a:outerShdw>
          </a:effectLst>
        </p:spPr>
      </p:pic>
      <p:pic>
        <p:nvPicPr>
          <p:cNvPr id="519" name="Google Shape;519;p36"/>
          <p:cNvPicPr preferRelativeResize="0"/>
          <p:nvPr/>
        </p:nvPicPr>
        <p:blipFill>
          <a:blip r:embed="rId4">
            <a:alphaModFix/>
          </a:blip>
          <a:stretch>
            <a:fillRect/>
          </a:stretch>
        </p:blipFill>
        <p:spPr>
          <a:xfrm>
            <a:off x="2934525" y="1327650"/>
            <a:ext cx="3000001" cy="1669147"/>
          </a:xfrm>
          <a:prstGeom prst="rect">
            <a:avLst/>
          </a:prstGeom>
          <a:noFill/>
          <a:ln>
            <a:noFill/>
          </a:ln>
          <a:effectLst>
            <a:outerShdw blurRad="57150" rotWithShape="0" algn="bl" dir="5400000" dist="19050">
              <a:srgbClr val="000000">
                <a:alpha val="50000"/>
              </a:srgbClr>
            </a:outerShdw>
          </a:effectLst>
        </p:spPr>
      </p:pic>
      <p:sp>
        <p:nvSpPr>
          <p:cNvPr id="520" name="Google Shape;520;p36"/>
          <p:cNvSpPr txBox="1"/>
          <p:nvPr/>
        </p:nvSpPr>
        <p:spPr>
          <a:xfrm>
            <a:off x="3493438" y="973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highlight>
                  <a:srgbClr val="FFFFFF"/>
                </a:highlight>
              </a:rPr>
              <a:t>B.</a:t>
            </a:r>
            <a:r>
              <a:rPr lang="en" sz="1000">
                <a:highlight>
                  <a:srgbClr val="FFFFFF"/>
                </a:highlight>
              </a:rPr>
              <a:t> Initial User Authentication</a:t>
            </a:r>
            <a:endParaRPr sz="1000"/>
          </a:p>
        </p:txBody>
      </p:sp>
      <p:sp>
        <p:nvSpPr>
          <p:cNvPr id="521" name="Google Shape;521;p36"/>
          <p:cNvSpPr txBox="1"/>
          <p:nvPr/>
        </p:nvSpPr>
        <p:spPr>
          <a:xfrm>
            <a:off x="6562000" y="973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highlight>
                  <a:srgbClr val="FFFFFF"/>
                </a:highlight>
              </a:rPr>
              <a:t>C.</a:t>
            </a:r>
            <a:r>
              <a:rPr lang="en" sz="1000">
                <a:highlight>
                  <a:srgbClr val="FFFFFF"/>
                </a:highlight>
              </a:rPr>
              <a:t> Attribute Management </a:t>
            </a:r>
            <a:endParaRPr sz="1000"/>
          </a:p>
        </p:txBody>
      </p:sp>
      <p:pic>
        <p:nvPicPr>
          <p:cNvPr id="522" name="Google Shape;522;p36"/>
          <p:cNvPicPr preferRelativeResize="0"/>
          <p:nvPr/>
        </p:nvPicPr>
        <p:blipFill>
          <a:blip r:embed="rId5">
            <a:alphaModFix/>
          </a:blip>
          <a:stretch>
            <a:fillRect/>
          </a:stretch>
        </p:blipFill>
        <p:spPr>
          <a:xfrm>
            <a:off x="6241975" y="1335897"/>
            <a:ext cx="2346725" cy="1652666"/>
          </a:xfrm>
          <a:prstGeom prst="rect">
            <a:avLst/>
          </a:prstGeom>
          <a:noFill/>
          <a:ln>
            <a:noFill/>
          </a:ln>
          <a:effectLst>
            <a:outerShdw blurRad="57150" rotWithShape="0" algn="bl" dir="5400000" dist="19050">
              <a:srgbClr val="000000">
                <a:alpha val="50000"/>
              </a:srgbClr>
            </a:outerShdw>
          </a:effectLst>
        </p:spPr>
      </p:pic>
      <p:sp>
        <p:nvSpPr>
          <p:cNvPr id="523" name="Google Shape;523;p36"/>
          <p:cNvSpPr txBox="1"/>
          <p:nvPr/>
        </p:nvSpPr>
        <p:spPr>
          <a:xfrm>
            <a:off x="2237200" y="30118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2"/>
                </a:solidFill>
              </a:rPr>
              <a:t>D</a:t>
            </a:r>
            <a:r>
              <a:rPr lang="en" sz="1000">
                <a:solidFill>
                  <a:schemeClr val="accent2"/>
                </a:solidFill>
              </a:rPr>
              <a:t>.</a:t>
            </a:r>
            <a:r>
              <a:rPr lang="en" sz="1000"/>
              <a:t> Trust Calculation</a:t>
            </a:r>
            <a:endParaRPr sz="1000"/>
          </a:p>
        </p:txBody>
      </p:sp>
      <p:pic>
        <p:nvPicPr>
          <p:cNvPr id="524" name="Google Shape;524;p36"/>
          <p:cNvPicPr preferRelativeResize="0"/>
          <p:nvPr/>
        </p:nvPicPr>
        <p:blipFill>
          <a:blip r:embed="rId6">
            <a:alphaModFix/>
          </a:blip>
          <a:stretch>
            <a:fillRect/>
          </a:stretch>
        </p:blipFill>
        <p:spPr>
          <a:xfrm>
            <a:off x="1989987" y="3350550"/>
            <a:ext cx="1981654" cy="1749200"/>
          </a:xfrm>
          <a:prstGeom prst="rect">
            <a:avLst/>
          </a:prstGeom>
          <a:noFill/>
          <a:ln>
            <a:noFill/>
          </a:ln>
          <a:effectLst>
            <a:outerShdw blurRad="57150" rotWithShape="0" algn="bl" dir="5400000" dist="19050">
              <a:srgbClr val="000000">
                <a:alpha val="50000"/>
              </a:srgbClr>
            </a:outerShdw>
          </a:effectLst>
        </p:spPr>
      </p:pic>
      <p:sp>
        <p:nvSpPr>
          <p:cNvPr id="525" name="Google Shape;525;p36"/>
          <p:cNvSpPr txBox="1"/>
          <p:nvPr/>
        </p:nvSpPr>
        <p:spPr>
          <a:xfrm>
            <a:off x="5412375" y="30118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rPr>
              <a:t>E</a:t>
            </a:r>
            <a:r>
              <a:rPr lang="en" sz="1000">
                <a:solidFill>
                  <a:schemeClr val="accent1"/>
                </a:solidFill>
              </a:rPr>
              <a:t>. </a:t>
            </a:r>
            <a:r>
              <a:rPr lang="en" sz="1000"/>
              <a:t>Resource Access</a:t>
            </a:r>
            <a:endParaRPr sz="1000"/>
          </a:p>
        </p:txBody>
      </p:sp>
      <p:pic>
        <p:nvPicPr>
          <p:cNvPr id="526" name="Google Shape;526;p36"/>
          <p:cNvPicPr preferRelativeResize="0"/>
          <p:nvPr/>
        </p:nvPicPr>
        <p:blipFill>
          <a:blip r:embed="rId7">
            <a:alphaModFix/>
          </a:blip>
          <a:stretch>
            <a:fillRect/>
          </a:stretch>
        </p:blipFill>
        <p:spPr>
          <a:xfrm>
            <a:off x="4990175" y="3273575"/>
            <a:ext cx="2346717" cy="1826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7"/>
          <p:cNvSpPr txBox="1"/>
          <p:nvPr>
            <p:ph type="title"/>
          </p:nvPr>
        </p:nvSpPr>
        <p:spPr>
          <a:xfrm>
            <a:off x="693254" y="2161761"/>
            <a:ext cx="3846300" cy="1036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sz="3000"/>
              <a:t>Zero Trust Agent </a:t>
            </a:r>
            <a:endParaRPr sz="3000"/>
          </a:p>
        </p:txBody>
      </p:sp>
      <p:grpSp>
        <p:nvGrpSpPr>
          <p:cNvPr id="532" name="Google Shape;532;p37"/>
          <p:cNvGrpSpPr/>
          <p:nvPr/>
        </p:nvGrpSpPr>
        <p:grpSpPr>
          <a:xfrm>
            <a:off x="4142547" y="2755494"/>
            <a:ext cx="309469" cy="443069"/>
            <a:chOff x="3316159" y="1515085"/>
            <a:chExt cx="211892" cy="339594"/>
          </a:xfrm>
        </p:grpSpPr>
        <p:sp>
          <p:nvSpPr>
            <p:cNvPr id="533" name="Google Shape;533;p37"/>
            <p:cNvSpPr/>
            <p:nvPr/>
          </p:nvSpPr>
          <p:spPr>
            <a:xfrm>
              <a:off x="3358621" y="1823199"/>
              <a:ext cx="15183" cy="9485"/>
            </a:xfrm>
            <a:custGeom>
              <a:rect b="b" l="l" r="r" t="t"/>
              <a:pathLst>
                <a:path extrusionOk="0" h="298" w="477">
                  <a:moveTo>
                    <a:pt x="155" y="0"/>
                  </a:moveTo>
                  <a:cubicBezTo>
                    <a:pt x="60" y="0"/>
                    <a:pt x="0" y="84"/>
                    <a:pt x="0" y="155"/>
                  </a:cubicBezTo>
                  <a:cubicBezTo>
                    <a:pt x="0" y="238"/>
                    <a:pt x="83" y="298"/>
                    <a:pt x="155" y="298"/>
                  </a:cubicBezTo>
                  <a:lnTo>
                    <a:pt x="322" y="298"/>
                  </a:lnTo>
                  <a:cubicBezTo>
                    <a:pt x="405" y="298"/>
                    <a:pt x="464" y="226"/>
                    <a:pt x="464" y="155"/>
                  </a:cubicBezTo>
                  <a:cubicBezTo>
                    <a:pt x="476" y="84"/>
                    <a:pt x="405" y="0"/>
                    <a:pt x="32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3427946" y="1823199"/>
              <a:ext cx="15215" cy="9485"/>
            </a:xfrm>
            <a:custGeom>
              <a:rect b="b" l="l" r="r" t="t"/>
              <a:pathLst>
                <a:path extrusionOk="0" h="298" w="478">
                  <a:moveTo>
                    <a:pt x="144" y="0"/>
                  </a:moveTo>
                  <a:cubicBezTo>
                    <a:pt x="60" y="0"/>
                    <a:pt x="1" y="84"/>
                    <a:pt x="1" y="155"/>
                  </a:cubicBezTo>
                  <a:cubicBezTo>
                    <a:pt x="1" y="238"/>
                    <a:pt x="72" y="298"/>
                    <a:pt x="144" y="298"/>
                  </a:cubicBezTo>
                  <a:lnTo>
                    <a:pt x="310" y="298"/>
                  </a:lnTo>
                  <a:cubicBezTo>
                    <a:pt x="406" y="298"/>
                    <a:pt x="465" y="226"/>
                    <a:pt x="465" y="155"/>
                  </a:cubicBezTo>
                  <a:cubicBezTo>
                    <a:pt x="477" y="84"/>
                    <a:pt x="406" y="0"/>
                    <a:pt x="31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p:nvPr/>
          </p:nvSpPr>
          <p:spPr>
            <a:xfrm>
              <a:off x="3385135" y="1823199"/>
              <a:ext cx="31480" cy="9485"/>
            </a:xfrm>
            <a:custGeom>
              <a:rect b="b" l="l" r="r" t="t"/>
              <a:pathLst>
                <a:path extrusionOk="0" h="298" w="989">
                  <a:moveTo>
                    <a:pt x="155" y="0"/>
                  </a:moveTo>
                  <a:cubicBezTo>
                    <a:pt x="60" y="0"/>
                    <a:pt x="1" y="84"/>
                    <a:pt x="1" y="155"/>
                  </a:cubicBezTo>
                  <a:cubicBezTo>
                    <a:pt x="1" y="238"/>
                    <a:pt x="84" y="298"/>
                    <a:pt x="155" y="298"/>
                  </a:cubicBezTo>
                  <a:lnTo>
                    <a:pt x="822" y="298"/>
                  </a:lnTo>
                  <a:cubicBezTo>
                    <a:pt x="917" y="298"/>
                    <a:pt x="977" y="226"/>
                    <a:pt x="977" y="155"/>
                  </a:cubicBezTo>
                  <a:cubicBezTo>
                    <a:pt x="989" y="84"/>
                    <a:pt x="917" y="0"/>
                    <a:pt x="82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37"/>
            <p:cNvGrpSpPr/>
            <p:nvPr/>
          </p:nvGrpSpPr>
          <p:grpSpPr>
            <a:xfrm>
              <a:off x="3316159" y="1515085"/>
              <a:ext cx="211892" cy="339594"/>
              <a:chOff x="3316159" y="1515085"/>
              <a:chExt cx="211892" cy="339594"/>
            </a:xfrm>
          </p:grpSpPr>
          <p:sp>
            <p:nvSpPr>
              <p:cNvPr id="537" name="Google Shape;537;p37"/>
              <p:cNvSpPr/>
              <p:nvPr/>
            </p:nvSpPr>
            <p:spPr>
              <a:xfrm>
                <a:off x="3316159" y="1557514"/>
                <a:ext cx="169049" cy="297165"/>
              </a:xfrm>
              <a:custGeom>
                <a:rect b="b" l="l" r="r" t="t"/>
                <a:pathLst>
                  <a:path extrusionOk="0" h="9336" w="5311">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a:off x="3337772" y="1610161"/>
                <a:ext cx="132667" cy="127415"/>
              </a:xfrm>
              <a:custGeom>
                <a:rect b="b" l="l" r="r" t="t"/>
                <a:pathLst>
                  <a:path extrusionOk="0" h="4003" w="4168">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a:off x="3343056" y="1749290"/>
                <a:ext cx="41729" cy="41729"/>
              </a:xfrm>
              <a:custGeom>
                <a:rect b="b" l="l" r="r" t="t"/>
                <a:pathLst>
                  <a:path extrusionOk="0" h="1311" w="1311">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3417347" y="1749290"/>
                <a:ext cx="41729" cy="41729"/>
              </a:xfrm>
              <a:custGeom>
                <a:rect b="b" l="l" r="r" t="t"/>
                <a:pathLst>
                  <a:path extrusionOk="0" h="1311" w="1311">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a:off x="3464710" y="1536315"/>
                <a:ext cx="41729" cy="41315"/>
              </a:xfrm>
              <a:custGeom>
                <a:rect b="b" l="l" r="r" t="t"/>
                <a:pathLst>
                  <a:path extrusionOk="0" h="1298" w="1311">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a:off x="3464710" y="1515085"/>
                <a:ext cx="63342" cy="62546"/>
              </a:xfrm>
              <a:custGeom>
                <a:rect b="b" l="l" r="r" t="t"/>
                <a:pathLst>
                  <a:path extrusionOk="0" h="1965" w="199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8"/>
          <p:cNvSpPr txBox="1"/>
          <p:nvPr>
            <p:ph type="title"/>
          </p:nvPr>
        </p:nvSpPr>
        <p:spPr>
          <a:xfrm>
            <a:off x="520503" y="-6"/>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Applet - Context Information</a:t>
            </a:r>
            <a:endParaRPr/>
          </a:p>
        </p:txBody>
      </p:sp>
      <p:sp>
        <p:nvSpPr>
          <p:cNvPr id="548" name="Google Shape;548;p38"/>
          <p:cNvSpPr txBox="1"/>
          <p:nvPr>
            <p:ph idx="1" type="body"/>
          </p:nvPr>
        </p:nvSpPr>
        <p:spPr>
          <a:xfrm>
            <a:off x="603803" y="1480049"/>
            <a:ext cx="7911600" cy="2932500"/>
          </a:xfrm>
          <a:prstGeom prst="rect">
            <a:avLst/>
          </a:prstGeom>
          <a:noFill/>
          <a:ln>
            <a:noFill/>
          </a:ln>
        </p:spPr>
        <p:txBody>
          <a:bodyPr anchorCtr="0" anchor="t" bIns="34275" lIns="68575" spcFirstLastPara="1" rIns="68575" wrap="square" tIns="34275">
            <a:noAutofit/>
          </a:bodyPr>
          <a:lstStyle/>
          <a:p>
            <a:pPr indent="-304800" lvl="0" marL="457200" rtl="0" algn="l">
              <a:lnSpc>
                <a:spcPct val="100000"/>
              </a:lnSpc>
              <a:spcBef>
                <a:spcPts val="0"/>
              </a:spcBef>
              <a:spcAft>
                <a:spcPts val="0"/>
              </a:spcAft>
              <a:buSzPts val="1200"/>
              <a:buChar char="●"/>
            </a:pPr>
            <a:r>
              <a:rPr lang="en"/>
              <a:t>Nearby Access Points</a:t>
            </a:r>
            <a:endParaRPr/>
          </a:p>
          <a:p>
            <a:pPr indent="-298450" lvl="1" marL="914400" rtl="0" algn="l">
              <a:lnSpc>
                <a:spcPct val="100000"/>
              </a:lnSpc>
              <a:spcBef>
                <a:spcPts val="0"/>
              </a:spcBef>
              <a:spcAft>
                <a:spcPts val="0"/>
              </a:spcAft>
              <a:buSzPts val="1100"/>
              <a:buChar char="○"/>
            </a:pPr>
            <a:r>
              <a:rPr lang="en"/>
              <a:t>Determine indoor location</a:t>
            </a:r>
            <a:endParaRPr/>
          </a:p>
          <a:p>
            <a:pPr indent="-304800" lvl="0" marL="457200" rtl="0" algn="l">
              <a:lnSpc>
                <a:spcPct val="100000"/>
              </a:lnSpc>
              <a:spcBef>
                <a:spcPts val="1000"/>
              </a:spcBef>
              <a:spcAft>
                <a:spcPts val="0"/>
              </a:spcAft>
              <a:buSzPts val="1200"/>
              <a:buChar char="●"/>
            </a:pPr>
            <a:r>
              <a:rPr lang="en"/>
              <a:t>Nearby Bluetooth Devices</a:t>
            </a:r>
            <a:endParaRPr/>
          </a:p>
          <a:p>
            <a:pPr indent="-298450" lvl="1" marL="914400" rtl="0" algn="l">
              <a:lnSpc>
                <a:spcPct val="100000"/>
              </a:lnSpc>
              <a:spcBef>
                <a:spcPts val="0"/>
              </a:spcBef>
              <a:spcAft>
                <a:spcPts val="0"/>
              </a:spcAft>
              <a:buSzPts val="1100"/>
              <a:buChar char="○"/>
            </a:pPr>
            <a:r>
              <a:rPr lang="en"/>
              <a:t>Fine-grained indoor location</a:t>
            </a:r>
            <a:endParaRPr/>
          </a:p>
          <a:p>
            <a:pPr indent="-304800" lvl="0" marL="457200" rtl="0" algn="l">
              <a:lnSpc>
                <a:spcPct val="100000"/>
              </a:lnSpc>
              <a:spcBef>
                <a:spcPts val="1000"/>
              </a:spcBef>
              <a:spcAft>
                <a:spcPts val="0"/>
              </a:spcAft>
              <a:buSzPts val="1200"/>
              <a:buChar char="●"/>
            </a:pPr>
            <a:r>
              <a:rPr lang="en"/>
              <a:t>Current Location</a:t>
            </a:r>
            <a:endParaRPr/>
          </a:p>
          <a:p>
            <a:pPr indent="-298450" lvl="1" marL="914400" rtl="0" algn="l">
              <a:lnSpc>
                <a:spcPct val="100000"/>
              </a:lnSpc>
              <a:spcBef>
                <a:spcPts val="0"/>
              </a:spcBef>
              <a:spcAft>
                <a:spcPts val="0"/>
              </a:spcAft>
              <a:buSzPts val="1100"/>
              <a:buChar char="○"/>
            </a:pPr>
            <a:r>
              <a:rPr lang="en"/>
              <a:t>Geographic location</a:t>
            </a:r>
            <a:endParaRPr/>
          </a:p>
          <a:p>
            <a:pPr indent="-304800" lvl="0" marL="457200" rtl="0" algn="l">
              <a:lnSpc>
                <a:spcPct val="100000"/>
              </a:lnSpc>
              <a:spcBef>
                <a:spcPts val="1000"/>
              </a:spcBef>
              <a:spcAft>
                <a:spcPts val="0"/>
              </a:spcAft>
              <a:buSzPts val="1200"/>
              <a:buChar char="●"/>
            </a:pPr>
            <a:r>
              <a:rPr lang="en"/>
              <a:t>Device Information</a:t>
            </a:r>
            <a:endParaRPr/>
          </a:p>
          <a:p>
            <a:pPr indent="-298450" lvl="1" marL="914400" rtl="0" algn="l">
              <a:lnSpc>
                <a:spcPct val="100000"/>
              </a:lnSpc>
              <a:spcBef>
                <a:spcPts val="0"/>
              </a:spcBef>
              <a:spcAft>
                <a:spcPts val="0"/>
              </a:spcAft>
              <a:buSzPts val="1100"/>
              <a:buChar char="○"/>
            </a:pPr>
            <a:r>
              <a:rPr lang="en"/>
              <a:t>Include phone status such as battery, memory, is emulator</a:t>
            </a:r>
            <a:endParaRPr/>
          </a:p>
          <a:p>
            <a:pPr indent="-304800" lvl="0" marL="457200" rtl="0" algn="l">
              <a:lnSpc>
                <a:spcPct val="100000"/>
              </a:lnSpc>
              <a:spcBef>
                <a:spcPts val="1000"/>
              </a:spcBef>
              <a:spcAft>
                <a:spcPts val="0"/>
              </a:spcAft>
              <a:buSzPts val="1200"/>
              <a:buChar char="●"/>
            </a:pPr>
            <a:r>
              <a:rPr lang="en"/>
              <a:t>Device Network Information</a:t>
            </a:r>
            <a:endParaRPr/>
          </a:p>
          <a:p>
            <a:pPr indent="-298450" lvl="1" marL="914400" rtl="0" algn="l">
              <a:lnSpc>
                <a:spcPct val="100000"/>
              </a:lnSpc>
              <a:spcBef>
                <a:spcPts val="0"/>
              </a:spcBef>
              <a:spcAft>
                <a:spcPts val="0"/>
              </a:spcAft>
              <a:buSzPts val="1100"/>
              <a:buChar char="○"/>
            </a:pPr>
            <a:r>
              <a:rPr lang="en"/>
              <a:t>Provides IP, MAC Address, connection type</a:t>
            </a:r>
            <a:endParaRPr/>
          </a:p>
          <a:p>
            <a:pPr indent="-304800" lvl="0" marL="457200" rtl="0" algn="l">
              <a:lnSpc>
                <a:spcPct val="100000"/>
              </a:lnSpc>
              <a:spcBef>
                <a:spcPts val="1000"/>
              </a:spcBef>
              <a:spcAft>
                <a:spcPts val="0"/>
              </a:spcAft>
              <a:buSzPts val="1200"/>
              <a:buChar char="●"/>
            </a:pPr>
            <a:r>
              <a:rPr lang="en"/>
              <a:t>List of Installed Apps</a:t>
            </a:r>
            <a:endParaRPr/>
          </a:p>
          <a:p>
            <a:pPr indent="-298450" lvl="1" marL="914400" rtl="0" algn="l">
              <a:lnSpc>
                <a:spcPct val="100000"/>
              </a:lnSpc>
              <a:spcBef>
                <a:spcPts val="0"/>
              </a:spcBef>
              <a:spcAft>
                <a:spcPts val="0"/>
              </a:spcAft>
              <a:buSzPts val="1100"/>
              <a:buChar char="○"/>
            </a:pPr>
            <a:r>
              <a:rPr lang="en"/>
              <a:t>Search for blacklisted apps</a:t>
            </a:r>
            <a:endParaRPr/>
          </a:p>
        </p:txBody>
      </p:sp>
      <p:sp>
        <p:nvSpPr>
          <p:cNvPr id="549" name="Google Shape;549;p38"/>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pSp>
        <p:nvGrpSpPr>
          <p:cNvPr id="550" name="Google Shape;550;p38"/>
          <p:cNvGrpSpPr/>
          <p:nvPr/>
        </p:nvGrpSpPr>
        <p:grpSpPr>
          <a:xfrm>
            <a:off x="7191512" y="1753382"/>
            <a:ext cx="1323876" cy="2420329"/>
            <a:chOff x="6417224" y="2247097"/>
            <a:chExt cx="951950" cy="1740368"/>
          </a:xfrm>
        </p:grpSpPr>
        <p:sp>
          <p:nvSpPr>
            <p:cNvPr id="551" name="Google Shape;551;p38"/>
            <p:cNvSpPr/>
            <p:nvPr/>
          </p:nvSpPr>
          <p:spPr>
            <a:xfrm>
              <a:off x="6505324" y="2247511"/>
              <a:ext cx="863850" cy="1739954"/>
            </a:xfrm>
            <a:custGeom>
              <a:rect b="b" l="l" r="r" t="t"/>
              <a:pathLst>
                <a:path extrusionOk="0" h="71434" w="34554">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6417224" y="2247097"/>
              <a:ext cx="868375" cy="1740368"/>
            </a:xfrm>
            <a:custGeom>
              <a:rect b="b" l="l" r="r" t="t"/>
              <a:pathLst>
                <a:path extrusionOk="0" h="71451" w="34735">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6492619" y="2340952"/>
              <a:ext cx="813450" cy="1457323"/>
            </a:xfrm>
            <a:custGeom>
              <a:rect b="b" l="l" r="r" t="t"/>
              <a:pathLst>
                <a:path extrusionOk="0" h="60944" w="32538">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6856100" y="3843492"/>
              <a:ext cx="96750" cy="83150"/>
            </a:xfrm>
            <a:custGeom>
              <a:rect b="b" l="l" r="r" t="t"/>
              <a:pathLst>
                <a:path extrusionOk="0" h="3326" w="3870">
                  <a:moveTo>
                    <a:pt x="2214" y="358"/>
                  </a:moveTo>
                  <a:lnTo>
                    <a:pt x="2214" y="375"/>
                  </a:lnTo>
                  <a:cubicBezTo>
                    <a:pt x="2935" y="375"/>
                    <a:pt x="3509" y="948"/>
                    <a:pt x="3525" y="1670"/>
                  </a:cubicBezTo>
                  <a:cubicBezTo>
                    <a:pt x="3525" y="2456"/>
                    <a:pt x="2882" y="2973"/>
                    <a:pt x="2212" y="2973"/>
                  </a:cubicBezTo>
                  <a:cubicBezTo>
                    <a:pt x="1890" y="2973"/>
                    <a:pt x="1562" y="2853"/>
                    <a:pt x="1296" y="2587"/>
                  </a:cubicBezTo>
                  <a:cubicBezTo>
                    <a:pt x="476" y="1768"/>
                    <a:pt x="1066" y="358"/>
                    <a:pt x="2214" y="358"/>
                  </a:cubicBezTo>
                  <a:close/>
                  <a:moveTo>
                    <a:pt x="2197" y="1"/>
                  </a:moveTo>
                  <a:cubicBezTo>
                    <a:pt x="1793" y="1"/>
                    <a:pt x="1383" y="152"/>
                    <a:pt x="1050" y="489"/>
                  </a:cubicBezTo>
                  <a:cubicBezTo>
                    <a:pt x="1" y="1538"/>
                    <a:pt x="739" y="3325"/>
                    <a:pt x="2214" y="3325"/>
                  </a:cubicBezTo>
                  <a:cubicBezTo>
                    <a:pt x="3132" y="3325"/>
                    <a:pt x="3869" y="2587"/>
                    <a:pt x="3869" y="1670"/>
                  </a:cubicBezTo>
                  <a:cubicBezTo>
                    <a:pt x="3869" y="669"/>
                    <a:pt x="3048" y="1"/>
                    <a:pt x="2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6623350" y="3880717"/>
              <a:ext cx="82800" cy="9025"/>
            </a:xfrm>
            <a:custGeom>
              <a:rect b="b" l="l" r="r" t="t"/>
              <a:pathLst>
                <a:path extrusionOk="0" h="361" w="3312">
                  <a:moveTo>
                    <a:pt x="1" y="0"/>
                  </a:moveTo>
                  <a:lnTo>
                    <a:pt x="1" y="361"/>
                  </a:lnTo>
                  <a:lnTo>
                    <a:pt x="3312" y="361"/>
                  </a:lnTo>
                  <a:lnTo>
                    <a:pt x="3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7116325" y="3860642"/>
              <a:ext cx="60675" cy="48775"/>
            </a:xfrm>
            <a:custGeom>
              <a:rect b="b" l="l" r="r" t="t"/>
              <a:pathLst>
                <a:path extrusionOk="0" h="1951" w="2427">
                  <a:moveTo>
                    <a:pt x="2328" y="0"/>
                  </a:moveTo>
                  <a:lnTo>
                    <a:pt x="328" y="656"/>
                  </a:lnTo>
                  <a:cubicBezTo>
                    <a:pt x="148" y="688"/>
                    <a:pt x="0" y="836"/>
                    <a:pt x="0" y="1033"/>
                  </a:cubicBezTo>
                  <a:cubicBezTo>
                    <a:pt x="0" y="1197"/>
                    <a:pt x="132" y="1328"/>
                    <a:pt x="361" y="1393"/>
                  </a:cubicBezTo>
                  <a:lnTo>
                    <a:pt x="2328" y="1951"/>
                  </a:lnTo>
                  <a:lnTo>
                    <a:pt x="2426" y="1606"/>
                  </a:lnTo>
                  <a:lnTo>
                    <a:pt x="459" y="1049"/>
                  </a:lnTo>
                  <a:cubicBezTo>
                    <a:pt x="427" y="1049"/>
                    <a:pt x="394" y="1033"/>
                    <a:pt x="377" y="1016"/>
                  </a:cubicBezTo>
                  <a:lnTo>
                    <a:pt x="427" y="1000"/>
                  </a:lnTo>
                  <a:lnTo>
                    <a:pt x="2426" y="344"/>
                  </a:lnTo>
                  <a:lnTo>
                    <a:pt x="23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6785429" y="2287275"/>
              <a:ext cx="238100" cy="14350"/>
            </a:xfrm>
            <a:custGeom>
              <a:rect b="b" l="l" r="r" t="t"/>
              <a:pathLst>
                <a:path extrusionOk="0" h="574" w="9524">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8" name="Google Shape;558;p38"/>
          <p:cNvPicPr preferRelativeResize="0"/>
          <p:nvPr/>
        </p:nvPicPr>
        <p:blipFill>
          <a:blip r:embed="rId3">
            <a:alphaModFix/>
          </a:blip>
          <a:stretch>
            <a:fillRect/>
          </a:stretch>
        </p:blipFill>
        <p:spPr>
          <a:xfrm>
            <a:off x="7291000" y="1879400"/>
            <a:ext cx="1141100" cy="2051400"/>
          </a:xfrm>
          <a:prstGeom prst="rect">
            <a:avLst/>
          </a:prstGeom>
          <a:noFill/>
          <a:ln>
            <a:noFill/>
          </a:ln>
        </p:spPr>
      </p:pic>
      <p:pic>
        <p:nvPicPr>
          <p:cNvPr id="559" name="Google Shape;559;p38"/>
          <p:cNvPicPr preferRelativeResize="0"/>
          <p:nvPr/>
        </p:nvPicPr>
        <p:blipFill>
          <a:blip r:embed="rId4">
            <a:alphaModFix/>
          </a:blip>
          <a:stretch>
            <a:fillRect/>
          </a:stretch>
        </p:blipFill>
        <p:spPr>
          <a:xfrm>
            <a:off x="5575650" y="403475"/>
            <a:ext cx="2939750" cy="73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9"/>
          <p:cNvSpPr txBox="1"/>
          <p:nvPr>
            <p:ph type="title"/>
          </p:nvPr>
        </p:nvSpPr>
        <p:spPr>
          <a:xfrm>
            <a:off x="616203" y="56669"/>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Applet - </a:t>
            </a:r>
            <a:r>
              <a:rPr lang="en">
                <a:solidFill>
                  <a:schemeClr val="dk1"/>
                </a:solidFill>
              </a:rPr>
              <a:t>Future Development</a:t>
            </a:r>
            <a:endParaRPr/>
          </a:p>
        </p:txBody>
      </p:sp>
      <p:sp>
        <p:nvSpPr>
          <p:cNvPr id="565" name="Google Shape;565;p39"/>
          <p:cNvSpPr txBox="1"/>
          <p:nvPr>
            <p:ph idx="1" type="body"/>
          </p:nvPr>
        </p:nvSpPr>
        <p:spPr>
          <a:xfrm>
            <a:off x="603803" y="1480049"/>
            <a:ext cx="7911600" cy="2932500"/>
          </a:xfrm>
          <a:prstGeom prst="rect">
            <a:avLst/>
          </a:prstGeom>
          <a:noFill/>
          <a:ln>
            <a:noFill/>
          </a:ln>
        </p:spPr>
        <p:txBody>
          <a:bodyPr anchorCtr="0" anchor="t" bIns="34275" lIns="68575" spcFirstLastPara="1" rIns="68575" wrap="square" tIns="34275">
            <a:noAutofit/>
          </a:bodyPr>
          <a:lstStyle/>
          <a:p>
            <a:pPr indent="-304800" lvl="0" marL="457200" rtl="0" algn="l">
              <a:lnSpc>
                <a:spcPct val="100000"/>
              </a:lnSpc>
              <a:spcBef>
                <a:spcPts val="0"/>
              </a:spcBef>
              <a:spcAft>
                <a:spcPts val="0"/>
              </a:spcAft>
              <a:buSzPts val="1200"/>
              <a:buChar char="●"/>
            </a:pPr>
            <a:r>
              <a:rPr lang="en"/>
              <a:t>Implement additional security measures</a:t>
            </a:r>
            <a:endParaRPr/>
          </a:p>
          <a:p>
            <a:pPr indent="-298450" lvl="1" marL="914400" rtl="0" algn="l">
              <a:lnSpc>
                <a:spcPct val="100000"/>
              </a:lnSpc>
              <a:spcBef>
                <a:spcPts val="0"/>
              </a:spcBef>
              <a:spcAft>
                <a:spcPts val="0"/>
              </a:spcAft>
              <a:buSzPts val="1100"/>
              <a:buChar char="○"/>
            </a:pPr>
            <a:r>
              <a:rPr lang="en"/>
              <a:t>Enforce use of biometrics to perform certain actions	</a:t>
            </a:r>
            <a:endParaRPr/>
          </a:p>
          <a:p>
            <a:pPr indent="-298450" lvl="1" marL="914400" rtl="0" algn="l">
              <a:lnSpc>
                <a:spcPct val="100000"/>
              </a:lnSpc>
              <a:spcBef>
                <a:spcPts val="0"/>
              </a:spcBef>
              <a:spcAft>
                <a:spcPts val="0"/>
              </a:spcAft>
              <a:buSzPts val="1100"/>
              <a:buChar char="○"/>
            </a:pPr>
            <a:r>
              <a:rPr lang="en"/>
              <a:t>Reauthenticate if trust score falls below a set threshold (e.g. using I/K contact [2])</a:t>
            </a:r>
            <a:endParaRPr/>
          </a:p>
          <a:p>
            <a:pPr indent="-304800" lvl="0" marL="457200" rtl="0" algn="l">
              <a:lnSpc>
                <a:spcPct val="100000"/>
              </a:lnSpc>
              <a:spcBef>
                <a:spcPts val="1000"/>
              </a:spcBef>
              <a:spcAft>
                <a:spcPts val="0"/>
              </a:spcAft>
              <a:buSzPts val="1200"/>
              <a:buChar char="●"/>
            </a:pPr>
            <a:r>
              <a:rPr lang="en"/>
              <a:t>Get user permission to share data</a:t>
            </a:r>
            <a:endParaRPr/>
          </a:p>
          <a:p>
            <a:pPr indent="-304800" lvl="0" marL="457200" rtl="0" algn="l">
              <a:lnSpc>
                <a:spcPct val="100000"/>
              </a:lnSpc>
              <a:spcBef>
                <a:spcPts val="1000"/>
              </a:spcBef>
              <a:spcAft>
                <a:spcPts val="0"/>
              </a:spcAft>
              <a:buSzPts val="1200"/>
              <a:buChar char="●"/>
            </a:pPr>
            <a:r>
              <a:rPr lang="en"/>
              <a:t>Implement applet as a background service</a:t>
            </a:r>
            <a:endParaRPr/>
          </a:p>
          <a:p>
            <a:pPr indent="-298450" lvl="1" marL="914400" rtl="0" algn="l">
              <a:lnSpc>
                <a:spcPct val="100000"/>
              </a:lnSpc>
              <a:spcBef>
                <a:spcPts val="0"/>
              </a:spcBef>
              <a:spcAft>
                <a:spcPts val="0"/>
              </a:spcAft>
              <a:buSzPts val="1100"/>
              <a:buChar char="○"/>
            </a:pPr>
            <a:r>
              <a:rPr lang="en"/>
              <a:t>Applet is currently a normal app where user signs in to perform actions</a:t>
            </a:r>
            <a:endParaRPr/>
          </a:p>
        </p:txBody>
      </p:sp>
      <p:sp>
        <p:nvSpPr>
          <p:cNvPr id="566" name="Google Shape;566;p39"/>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pSp>
        <p:nvGrpSpPr>
          <p:cNvPr id="567" name="Google Shape;567;p39"/>
          <p:cNvGrpSpPr/>
          <p:nvPr/>
        </p:nvGrpSpPr>
        <p:grpSpPr>
          <a:xfrm>
            <a:off x="7191512" y="1753382"/>
            <a:ext cx="1323876" cy="2420329"/>
            <a:chOff x="6417224" y="2247097"/>
            <a:chExt cx="951950" cy="1740368"/>
          </a:xfrm>
        </p:grpSpPr>
        <p:sp>
          <p:nvSpPr>
            <p:cNvPr id="568" name="Google Shape;568;p39"/>
            <p:cNvSpPr/>
            <p:nvPr/>
          </p:nvSpPr>
          <p:spPr>
            <a:xfrm>
              <a:off x="6505324" y="2247511"/>
              <a:ext cx="863850" cy="1739954"/>
            </a:xfrm>
            <a:custGeom>
              <a:rect b="b" l="l" r="r" t="t"/>
              <a:pathLst>
                <a:path extrusionOk="0" h="71434" w="34554">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6417224" y="2247097"/>
              <a:ext cx="868375" cy="1740368"/>
            </a:xfrm>
            <a:custGeom>
              <a:rect b="b" l="l" r="r" t="t"/>
              <a:pathLst>
                <a:path extrusionOk="0" h="71451" w="34735">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6492619" y="2340952"/>
              <a:ext cx="813450" cy="1457323"/>
            </a:xfrm>
            <a:custGeom>
              <a:rect b="b" l="l" r="r" t="t"/>
              <a:pathLst>
                <a:path extrusionOk="0" h="60944" w="32538">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6856100" y="3843492"/>
              <a:ext cx="96750" cy="83150"/>
            </a:xfrm>
            <a:custGeom>
              <a:rect b="b" l="l" r="r" t="t"/>
              <a:pathLst>
                <a:path extrusionOk="0" h="3326" w="3870">
                  <a:moveTo>
                    <a:pt x="2214" y="358"/>
                  </a:moveTo>
                  <a:lnTo>
                    <a:pt x="2214" y="375"/>
                  </a:lnTo>
                  <a:cubicBezTo>
                    <a:pt x="2935" y="375"/>
                    <a:pt x="3509" y="948"/>
                    <a:pt x="3525" y="1670"/>
                  </a:cubicBezTo>
                  <a:cubicBezTo>
                    <a:pt x="3525" y="2456"/>
                    <a:pt x="2882" y="2973"/>
                    <a:pt x="2212" y="2973"/>
                  </a:cubicBezTo>
                  <a:cubicBezTo>
                    <a:pt x="1890" y="2973"/>
                    <a:pt x="1562" y="2853"/>
                    <a:pt x="1296" y="2587"/>
                  </a:cubicBezTo>
                  <a:cubicBezTo>
                    <a:pt x="476" y="1768"/>
                    <a:pt x="1066" y="358"/>
                    <a:pt x="2214" y="358"/>
                  </a:cubicBezTo>
                  <a:close/>
                  <a:moveTo>
                    <a:pt x="2197" y="1"/>
                  </a:moveTo>
                  <a:cubicBezTo>
                    <a:pt x="1793" y="1"/>
                    <a:pt x="1383" y="152"/>
                    <a:pt x="1050" y="489"/>
                  </a:cubicBezTo>
                  <a:cubicBezTo>
                    <a:pt x="1" y="1538"/>
                    <a:pt x="739" y="3325"/>
                    <a:pt x="2214" y="3325"/>
                  </a:cubicBezTo>
                  <a:cubicBezTo>
                    <a:pt x="3132" y="3325"/>
                    <a:pt x="3869" y="2587"/>
                    <a:pt x="3869" y="1670"/>
                  </a:cubicBezTo>
                  <a:cubicBezTo>
                    <a:pt x="3869" y="669"/>
                    <a:pt x="3048" y="1"/>
                    <a:pt x="2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6623350" y="3880717"/>
              <a:ext cx="82800" cy="9025"/>
            </a:xfrm>
            <a:custGeom>
              <a:rect b="b" l="l" r="r" t="t"/>
              <a:pathLst>
                <a:path extrusionOk="0" h="361" w="3312">
                  <a:moveTo>
                    <a:pt x="1" y="0"/>
                  </a:moveTo>
                  <a:lnTo>
                    <a:pt x="1" y="361"/>
                  </a:lnTo>
                  <a:lnTo>
                    <a:pt x="3312" y="361"/>
                  </a:lnTo>
                  <a:lnTo>
                    <a:pt x="3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7116325" y="3860642"/>
              <a:ext cx="60675" cy="48775"/>
            </a:xfrm>
            <a:custGeom>
              <a:rect b="b" l="l" r="r" t="t"/>
              <a:pathLst>
                <a:path extrusionOk="0" h="1951" w="2427">
                  <a:moveTo>
                    <a:pt x="2328" y="0"/>
                  </a:moveTo>
                  <a:lnTo>
                    <a:pt x="328" y="656"/>
                  </a:lnTo>
                  <a:cubicBezTo>
                    <a:pt x="148" y="688"/>
                    <a:pt x="0" y="836"/>
                    <a:pt x="0" y="1033"/>
                  </a:cubicBezTo>
                  <a:cubicBezTo>
                    <a:pt x="0" y="1197"/>
                    <a:pt x="132" y="1328"/>
                    <a:pt x="361" y="1393"/>
                  </a:cubicBezTo>
                  <a:lnTo>
                    <a:pt x="2328" y="1951"/>
                  </a:lnTo>
                  <a:lnTo>
                    <a:pt x="2426" y="1606"/>
                  </a:lnTo>
                  <a:lnTo>
                    <a:pt x="459" y="1049"/>
                  </a:lnTo>
                  <a:cubicBezTo>
                    <a:pt x="427" y="1049"/>
                    <a:pt x="394" y="1033"/>
                    <a:pt x="377" y="1016"/>
                  </a:cubicBezTo>
                  <a:lnTo>
                    <a:pt x="427" y="1000"/>
                  </a:lnTo>
                  <a:lnTo>
                    <a:pt x="2426" y="344"/>
                  </a:lnTo>
                  <a:lnTo>
                    <a:pt x="23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6785429" y="2287275"/>
              <a:ext cx="238100" cy="14350"/>
            </a:xfrm>
            <a:custGeom>
              <a:rect b="b" l="l" r="r" t="t"/>
              <a:pathLst>
                <a:path extrusionOk="0" h="574" w="9524">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5" name="Google Shape;575;p39"/>
          <p:cNvPicPr preferRelativeResize="0"/>
          <p:nvPr/>
        </p:nvPicPr>
        <p:blipFill>
          <a:blip r:embed="rId3">
            <a:alphaModFix/>
          </a:blip>
          <a:stretch>
            <a:fillRect/>
          </a:stretch>
        </p:blipFill>
        <p:spPr>
          <a:xfrm>
            <a:off x="7291000" y="1879400"/>
            <a:ext cx="1141100" cy="2051400"/>
          </a:xfrm>
          <a:prstGeom prst="rect">
            <a:avLst/>
          </a:prstGeom>
          <a:noFill/>
          <a:ln>
            <a:noFill/>
          </a:ln>
        </p:spPr>
      </p:pic>
      <p:pic>
        <p:nvPicPr>
          <p:cNvPr id="576" name="Google Shape;576;p39"/>
          <p:cNvPicPr preferRelativeResize="0"/>
          <p:nvPr/>
        </p:nvPicPr>
        <p:blipFill>
          <a:blip r:embed="rId4">
            <a:alphaModFix/>
          </a:blip>
          <a:stretch>
            <a:fillRect/>
          </a:stretch>
        </p:blipFill>
        <p:spPr>
          <a:xfrm>
            <a:off x="5575650" y="403475"/>
            <a:ext cx="2939750" cy="73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0"/>
          <p:cNvSpPr txBox="1"/>
          <p:nvPr>
            <p:ph type="title"/>
          </p:nvPr>
        </p:nvSpPr>
        <p:spPr>
          <a:xfrm>
            <a:off x="693254" y="2161761"/>
            <a:ext cx="3846300" cy="1036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a:t>Attribute-Based Access Control (ABAC)</a:t>
            </a:r>
            <a:endParaRPr/>
          </a:p>
        </p:txBody>
      </p:sp>
      <p:grpSp>
        <p:nvGrpSpPr>
          <p:cNvPr id="582" name="Google Shape;582;p40"/>
          <p:cNvGrpSpPr/>
          <p:nvPr/>
        </p:nvGrpSpPr>
        <p:grpSpPr>
          <a:xfrm>
            <a:off x="3093616" y="2692139"/>
            <a:ext cx="327059" cy="360192"/>
            <a:chOff x="7562766" y="1514864"/>
            <a:chExt cx="327059" cy="360192"/>
          </a:xfrm>
        </p:grpSpPr>
        <p:sp>
          <p:nvSpPr>
            <p:cNvPr id="583" name="Google Shape;583;p40"/>
            <p:cNvSpPr/>
            <p:nvPr/>
          </p:nvSpPr>
          <p:spPr>
            <a:xfrm>
              <a:off x="7662418" y="1600289"/>
              <a:ext cx="127724" cy="165248"/>
            </a:xfrm>
            <a:custGeom>
              <a:rect b="b" l="l" r="r" t="t"/>
              <a:pathLst>
                <a:path extrusionOk="0" h="5192" w="4013">
                  <a:moveTo>
                    <a:pt x="2001" y="334"/>
                  </a:moveTo>
                  <a:cubicBezTo>
                    <a:pt x="2298" y="334"/>
                    <a:pt x="2548" y="513"/>
                    <a:pt x="2656" y="763"/>
                  </a:cubicBezTo>
                  <a:cubicBezTo>
                    <a:pt x="2679" y="846"/>
                    <a:pt x="2715" y="941"/>
                    <a:pt x="2715" y="1049"/>
                  </a:cubicBezTo>
                  <a:lnTo>
                    <a:pt x="2715" y="1227"/>
                  </a:lnTo>
                  <a:cubicBezTo>
                    <a:pt x="2441" y="1132"/>
                    <a:pt x="2322" y="846"/>
                    <a:pt x="2322" y="834"/>
                  </a:cubicBezTo>
                  <a:cubicBezTo>
                    <a:pt x="2298" y="775"/>
                    <a:pt x="2251" y="727"/>
                    <a:pt x="2179" y="727"/>
                  </a:cubicBezTo>
                  <a:cubicBezTo>
                    <a:pt x="2120" y="727"/>
                    <a:pt x="2060" y="763"/>
                    <a:pt x="2013" y="822"/>
                  </a:cubicBezTo>
                  <a:cubicBezTo>
                    <a:pt x="2013" y="822"/>
                    <a:pt x="1822" y="1180"/>
                    <a:pt x="1286" y="1239"/>
                  </a:cubicBezTo>
                  <a:lnTo>
                    <a:pt x="1286" y="1025"/>
                  </a:lnTo>
                  <a:cubicBezTo>
                    <a:pt x="1298" y="941"/>
                    <a:pt x="1310" y="846"/>
                    <a:pt x="1346" y="763"/>
                  </a:cubicBezTo>
                  <a:cubicBezTo>
                    <a:pt x="1453" y="513"/>
                    <a:pt x="1703" y="334"/>
                    <a:pt x="2001" y="334"/>
                  </a:cubicBezTo>
                  <a:close/>
                  <a:moveTo>
                    <a:pt x="2167" y="1180"/>
                  </a:moveTo>
                  <a:cubicBezTo>
                    <a:pt x="2263" y="1322"/>
                    <a:pt x="2465" y="1501"/>
                    <a:pt x="2727" y="1549"/>
                  </a:cubicBezTo>
                  <a:lnTo>
                    <a:pt x="2727" y="1775"/>
                  </a:lnTo>
                  <a:cubicBezTo>
                    <a:pt x="2727" y="2156"/>
                    <a:pt x="2429" y="2465"/>
                    <a:pt x="2048" y="2489"/>
                  </a:cubicBezTo>
                  <a:lnTo>
                    <a:pt x="1989" y="2489"/>
                  </a:lnTo>
                  <a:cubicBezTo>
                    <a:pt x="1596" y="2489"/>
                    <a:pt x="1298" y="2180"/>
                    <a:pt x="1298" y="1787"/>
                  </a:cubicBezTo>
                  <a:lnTo>
                    <a:pt x="1298" y="1561"/>
                  </a:lnTo>
                  <a:cubicBezTo>
                    <a:pt x="1727" y="1525"/>
                    <a:pt x="2001" y="1346"/>
                    <a:pt x="2167" y="1180"/>
                  </a:cubicBezTo>
                  <a:close/>
                  <a:moveTo>
                    <a:pt x="2215" y="2846"/>
                  </a:moveTo>
                  <a:lnTo>
                    <a:pt x="2132" y="3025"/>
                  </a:lnTo>
                  <a:lnTo>
                    <a:pt x="1906" y="3025"/>
                  </a:lnTo>
                  <a:lnTo>
                    <a:pt x="1810" y="2846"/>
                  </a:lnTo>
                  <a:close/>
                  <a:moveTo>
                    <a:pt x="2084" y="3347"/>
                  </a:moveTo>
                  <a:lnTo>
                    <a:pt x="2287" y="4180"/>
                  </a:lnTo>
                  <a:lnTo>
                    <a:pt x="2013" y="4442"/>
                  </a:lnTo>
                  <a:lnTo>
                    <a:pt x="1751" y="4180"/>
                  </a:lnTo>
                  <a:lnTo>
                    <a:pt x="1929" y="3347"/>
                  </a:lnTo>
                  <a:close/>
                  <a:moveTo>
                    <a:pt x="2572" y="2918"/>
                  </a:moveTo>
                  <a:cubicBezTo>
                    <a:pt x="2810" y="2989"/>
                    <a:pt x="3025" y="3120"/>
                    <a:pt x="3215" y="3311"/>
                  </a:cubicBezTo>
                  <a:cubicBezTo>
                    <a:pt x="3549" y="3620"/>
                    <a:pt x="3727" y="4025"/>
                    <a:pt x="3727" y="4442"/>
                  </a:cubicBezTo>
                  <a:lnTo>
                    <a:pt x="3668" y="4859"/>
                  </a:lnTo>
                  <a:lnTo>
                    <a:pt x="334" y="4859"/>
                  </a:lnTo>
                  <a:lnTo>
                    <a:pt x="334" y="4442"/>
                  </a:lnTo>
                  <a:cubicBezTo>
                    <a:pt x="334" y="4025"/>
                    <a:pt x="513" y="3620"/>
                    <a:pt x="834" y="3311"/>
                  </a:cubicBezTo>
                  <a:cubicBezTo>
                    <a:pt x="1013" y="3132"/>
                    <a:pt x="1239" y="2989"/>
                    <a:pt x="1477" y="2918"/>
                  </a:cubicBezTo>
                  <a:lnTo>
                    <a:pt x="1632" y="3204"/>
                  </a:lnTo>
                  <a:lnTo>
                    <a:pt x="1405" y="4192"/>
                  </a:lnTo>
                  <a:cubicBezTo>
                    <a:pt x="1394" y="4251"/>
                    <a:pt x="1405" y="4311"/>
                    <a:pt x="1453" y="4359"/>
                  </a:cubicBezTo>
                  <a:lnTo>
                    <a:pt x="1906" y="4775"/>
                  </a:lnTo>
                  <a:cubicBezTo>
                    <a:pt x="1941" y="4811"/>
                    <a:pt x="1989" y="4823"/>
                    <a:pt x="2025" y="4823"/>
                  </a:cubicBezTo>
                  <a:cubicBezTo>
                    <a:pt x="2072" y="4823"/>
                    <a:pt x="2096" y="4811"/>
                    <a:pt x="2144" y="4775"/>
                  </a:cubicBezTo>
                  <a:lnTo>
                    <a:pt x="2608" y="4359"/>
                  </a:lnTo>
                  <a:cubicBezTo>
                    <a:pt x="2656" y="4311"/>
                    <a:pt x="2668" y="4251"/>
                    <a:pt x="2656" y="4192"/>
                  </a:cubicBezTo>
                  <a:lnTo>
                    <a:pt x="2429" y="3204"/>
                  </a:lnTo>
                  <a:lnTo>
                    <a:pt x="2572" y="2918"/>
                  </a:lnTo>
                  <a:close/>
                  <a:moveTo>
                    <a:pt x="2001" y="1"/>
                  </a:moveTo>
                  <a:cubicBezTo>
                    <a:pt x="1417" y="1"/>
                    <a:pt x="953" y="465"/>
                    <a:pt x="953" y="1049"/>
                  </a:cubicBezTo>
                  <a:lnTo>
                    <a:pt x="953" y="1418"/>
                  </a:lnTo>
                  <a:lnTo>
                    <a:pt x="953" y="1787"/>
                  </a:lnTo>
                  <a:cubicBezTo>
                    <a:pt x="953" y="2120"/>
                    <a:pt x="1120" y="2418"/>
                    <a:pt x="1358" y="2608"/>
                  </a:cubicBezTo>
                  <a:cubicBezTo>
                    <a:pt x="572" y="2870"/>
                    <a:pt x="1" y="3608"/>
                    <a:pt x="1" y="4442"/>
                  </a:cubicBezTo>
                  <a:lnTo>
                    <a:pt x="1" y="5037"/>
                  </a:lnTo>
                  <a:cubicBezTo>
                    <a:pt x="1" y="5121"/>
                    <a:pt x="84" y="5192"/>
                    <a:pt x="167" y="5192"/>
                  </a:cubicBezTo>
                  <a:lnTo>
                    <a:pt x="3834" y="5192"/>
                  </a:lnTo>
                  <a:cubicBezTo>
                    <a:pt x="3918" y="5192"/>
                    <a:pt x="3989" y="5121"/>
                    <a:pt x="3989" y="5037"/>
                  </a:cubicBezTo>
                  <a:lnTo>
                    <a:pt x="3989" y="4442"/>
                  </a:lnTo>
                  <a:cubicBezTo>
                    <a:pt x="4013" y="3620"/>
                    <a:pt x="3430" y="2882"/>
                    <a:pt x="2644" y="2608"/>
                  </a:cubicBezTo>
                  <a:cubicBezTo>
                    <a:pt x="2882" y="2418"/>
                    <a:pt x="3037" y="2120"/>
                    <a:pt x="3037" y="1787"/>
                  </a:cubicBezTo>
                  <a:lnTo>
                    <a:pt x="3037" y="1418"/>
                  </a:lnTo>
                  <a:lnTo>
                    <a:pt x="3037" y="1049"/>
                  </a:lnTo>
                  <a:cubicBezTo>
                    <a:pt x="3037" y="465"/>
                    <a:pt x="2584" y="1"/>
                    <a:pt x="20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7599527" y="1548951"/>
              <a:ext cx="258853" cy="154841"/>
            </a:xfrm>
            <a:custGeom>
              <a:rect b="b" l="l" r="r" t="t"/>
              <a:pathLst>
                <a:path extrusionOk="0" h="4865" w="8133">
                  <a:moveTo>
                    <a:pt x="3974" y="1"/>
                  </a:moveTo>
                  <a:cubicBezTo>
                    <a:pt x="3947" y="1"/>
                    <a:pt x="3923" y="7"/>
                    <a:pt x="3905" y="18"/>
                  </a:cubicBezTo>
                  <a:cubicBezTo>
                    <a:pt x="3882" y="42"/>
                    <a:pt x="1798" y="1269"/>
                    <a:pt x="238" y="1269"/>
                  </a:cubicBezTo>
                  <a:cubicBezTo>
                    <a:pt x="167" y="1269"/>
                    <a:pt x="95" y="1328"/>
                    <a:pt x="72" y="1411"/>
                  </a:cubicBezTo>
                  <a:cubicBezTo>
                    <a:pt x="72" y="1423"/>
                    <a:pt x="0" y="1912"/>
                    <a:pt x="0" y="2662"/>
                  </a:cubicBezTo>
                  <a:cubicBezTo>
                    <a:pt x="0" y="2745"/>
                    <a:pt x="72" y="2816"/>
                    <a:pt x="167" y="2816"/>
                  </a:cubicBezTo>
                  <a:cubicBezTo>
                    <a:pt x="250" y="2816"/>
                    <a:pt x="333" y="2745"/>
                    <a:pt x="333" y="2662"/>
                  </a:cubicBezTo>
                  <a:cubicBezTo>
                    <a:pt x="333" y="2162"/>
                    <a:pt x="357" y="1781"/>
                    <a:pt x="393" y="1590"/>
                  </a:cubicBezTo>
                  <a:cubicBezTo>
                    <a:pt x="1060" y="1554"/>
                    <a:pt x="1857" y="1352"/>
                    <a:pt x="2786" y="947"/>
                  </a:cubicBezTo>
                  <a:cubicBezTo>
                    <a:pt x="3346" y="697"/>
                    <a:pt x="3798" y="459"/>
                    <a:pt x="3977" y="352"/>
                  </a:cubicBezTo>
                  <a:cubicBezTo>
                    <a:pt x="4155" y="459"/>
                    <a:pt x="4596" y="697"/>
                    <a:pt x="5167" y="947"/>
                  </a:cubicBezTo>
                  <a:cubicBezTo>
                    <a:pt x="6084" y="1352"/>
                    <a:pt x="6894" y="1566"/>
                    <a:pt x="7561" y="1590"/>
                  </a:cubicBezTo>
                  <a:cubicBezTo>
                    <a:pt x="7608" y="2007"/>
                    <a:pt x="7715" y="3281"/>
                    <a:pt x="7394" y="4662"/>
                  </a:cubicBezTo>
                  <a:cubicBezTo>
                    <a:pt x="7382" y="4757"/>
                    <a:pt x="7430" y="4840"/>
                    <a:pt x="7513" y="4864"/>
                  </a:cubicBezTo>
                  <a:lnTo>
                    <a:pt x="7549" y="4864"/>
                  </a:lnTo>
                  <a:cubicBezTo>
                    <a:pt x="7620" y="4864"/>
                    <a:pt x="7692" y="4805"/>
                    <a:pt x="7715" y="4721"/>
                  </a:cubicBezTo>
                  <a:cubicBezTo>
                    <a:pt x="8132" y="3007"/>
                    <a:pt x="7894" y="1483"/>
                    <a:pt x="7894" y="1411"/>
                  </a:cubicBezTo>
                  <a:cubicBezTo>
                    <a:pt x="7870" y="1328"/>
                    <a:pt x="7799" y="1269"/>
                    <a:pt x="7727" y="1269"/>
                  </a:cubicBezTo>
                  <a:cubicBezTo>
                    <a:pt x="6168" y="1269"/>
                    <a:pt x="4096" y="42"/>
                    <a:pt x="4060" y="18"/>
                  </a:cubicBezTo>
                  <a:cubicBezTo>
                    <a:pt x="4030" y="7"/>
                    <a:pt x="4001" y="1"/>
                    <a:pt x="39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7599909" y="1648380"/>
              <a:ext cx="242175" cy="190679"/>
            </a:xfrm>
            <a:custGeom>
              <a:rect b="b" l="l" r="r" t="t"/>
              <a:pathLst>
                <a:path extrusionOk="0" h="5991" w="7609">
                  <a:moveTo>
                    <a:pt x="185" y="1"/>
                  </a:moveTo>
                  <a:cubicBezTo>
                    <a:pt x="179" y="1"/>
                    <a:pt x="173" y="1"/>
                    <a:pt x="167" y="2"/>
                  </a:cubicBezTo>
                  <a:cubicBezTo>
                    <a:pt x="71" y="2"/>
                    <a:pt x="0" y="97"/>
                    <a:pt x="12" y="181"/>
                  </a:cubicBezTo>
                  <a:cubicBezTo>
                    <a:pt x="95" y="1419"/>
                    <a:pt x="369" y="2502"/>
                    <a:pt x="869" y="3419"/>
                  </a:cubicBezTo>
                  <a:cubicBezTo>
                    <a:pt x="1536" y="4669"/>
                    <a:pt x="2560" y="5526"/>
                    <a:pt x="3929" y="5979"/>
                  </a:cubicBezTo>
                  <a:cubicBezTo>
                    <a:pt x="3941" y="5979"/>
                    <a:pt x="3965" y="5991"/>
                    <a:pt x="3989" y="5991"/>
                  </a:cubicBezTo>
                  <a:cubicBezTo>
                    <a:pt x="4001" y="5991"/>
                    <a:pt x="4024" y="5991"/>
                    <a:pt x="4048" y="5979"/>
                  </a:cubicBezTo>
                  <a:cubicBezTo>
                    <a:pt x="4941" y="5681"/>
                    <a:pt x="5691" y="5217"/>
                    <a:pt x="6287" y="4574"/>
                  </a:cubicBezTo>
                  <a:cubicBezTo>
                    <a:pt x="6882" y="3931"/>
                    <a:pt x="7322" y="3133"/>
                    <a:pt x="7608" y="2181"/>
                  </a:cubicBezTo>
                  <a:cubicBezTo>
                    <a:pt x="7608" y="2097"/>
                    <a:pt x="7560" y="2002"/>
                    <a:pt x="7477" y="1966"/>
                  </a:cubicBezTo>
                  <a:cubicBezTo>
                    <a:pt x="7463" y="1963"/>
                    <a:pt x="7448" y="1961"/>
                    <a:pt x="7434" y="1961"/>
                  </a:cubicBezTo>
                  <a:cubicBezTo>
                    <a:pt x="7358" y="1961"/>
                    <a:pt x="7293" y="2013"/>
                    <a:pt x="7263" y="2074"/>
                  </a:cubicBezTo>
                  <a:cubicBezTo>
                    <a:pt x="7001" y="2990"/>
                    <a:pt x="6560" y="3741"/>
                    <a:pt x="6013" y="4336"/>
                  </a:cubicBezTo>
                  <a:cubicBezTo>
                    <a:pt x="5465" y="4919"/>
                    <a:pt x="4774" y="5348"/>
                    <a:pt x="3977" y="5634"/>
                  </a:cubicBezTo>
                  <a:cubicBezTo>
                    <a:pt x="2727" y="5205"/>
                    <a:pt x="1774" y="4395"/>
                    <a:pt x="1143" y="3252"/>
                  </a:cubicBezTo>
                  <a:cubicBezTo>
                    <a:pt x="691" y="2383"/>
                    <a:pt x="417" y="1347"/>
                    <a:pt x="345" y="157"/>
                  </a:cubicBezTo>
                  <a:cubicBezTo>
                    <a:pt x="345" y="68"/>
                    <a:pt x="263" y="1"/>
                    <a:pt x="18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7562766" y="1514864"/>
              <a:ext cx="327059" cy="360192"/>
            </a:xfrm>
            <a:custGeom>
              <a:rect b="b" l="l" r="r" t="t"/>
              <a:pathLst>
                <a:path extrusionOk="0" h="11317" w="10276">
                  <a:moveTo>
                    <a:pt x="5132" y="363"/>
                  </a:moveTo>
                  <a:cubicBezTo>
                    <a:pt x="5334" y="482"/>
                    <a:pt x="5906" y="792"/>
                    <a:pt x="6644" y="1125"/>
                  </a:cubicBezTo>
                  <a:cubicBezTo>
                    <a:pt x="7823" y="1625"/>
                    <a:pt x="8835" y="1899"/>
                    <a:pt x="9668" y="1923"/>
                  </a:cubicBezTo>
                  <a:cubicBezTo>
                    <a:pt x="9728" y="2375"/>
                    <a:pt x="9882" y="3947"/>
                    <a:pt x="9501" y="5673"/>
                  </a:cubicBezTo>
                  <a:cubicBezTo>
                    <a:pt x="9251" y="6888"/>
                    <a:pt x="8823" y="7912"/>
                    <a:pt x="8192" y="8757"/>
                  </a:cubicBezTo>
                  <a:cubicBezTo>
                    <a:pt x="7442" y="9781"/>
                    <a:pt x="6406" y="10531"/>
                    <a:pt x="5132" y="10972"/>
                  </a:cubicBezTo>
                  <a:cubicBezTo>
                    <a:pt x="3846" y="10543"/>
                    <a:pt x="2822" y="9805"/>
                    <a:pt x="2060" y="8769"/>
                  </a:cubicBezTo>
                  <a:cubicBezTo>
                    <a:pt x="1453" y="7936"/>
                    <a:pt x="1012" y="6900"/>
                    <a:pt x="750" y="5709"/>
                  </a:cubicBezTo>
                  <a:cubicBezTo>
                    <a:pt x="393" y="3983"/>
                    <a:pt x="536" y="2387"/>
                    <a:pt x="596" y="1923"/>
                  </a:cubicBezTo>
                  <a:cubicBezTo>
                    <a:pt x="1429" y="1899"/>
                    <a:pt x="2453" y="1625"/>
                    <a:pt x="3608" y="1125"/>
                  </a:cubicBezTo>
                  <a:cubicBezTo>
                    <a:pt x="4346" y="816"/>
                    <a:pt x="4917" y="482"/>
                    <a:pt x="5132" y="363"/>
                  </a:cubicBezTo>
                  <a:close/>
                  <a:moveTo>
                    <a:pt x="5129" y="0"/>
                  </a:moveTo>
                  <a:cubicBezTo>
                    <a:pt x="5102" y="0"/>
                    <a:pt x="5078" y="6"/>
                    <a:pt x="5060" y="18"/>
                  </a:cubicBezTo>
                  <a:cubicBezTo>
                    <a:pt x="5025" y="42"/>
                    <a:pt x="2417" y="1589"/>
                    <a:pt x="453" y="1589"/>
                  </a:cubicBezTo>
                  <a:cubicBezTo>
                    <a:pt x="381" y="1589"/>
                    <a:pt x="310" y="1649"/>
                    <a:pt x="298" y="1720"/>
                  </a:cubicBezTo>
                  <a:cubicBezTo>
                    <a:pt x="274" y="1792"/>
                    <a:pt x="0" y="3637"/>
                    <a:pt x="441" y="5757"/>
                  </a:cubicBezTo>
                  <a:cubicBezTo>
                    <a:pt x="691" y="7007"/>
                    <a:pt x="1155" y="8078"/>
                    <a:pt x="1810" y="8948"/>
                  </a:cubicBezTo>
                  <a:cubicBezTo>
                    <a:pt x="2620" y="10055"/>
                    <a:pt x="3727" y="10841"/>
                    <a:pt x="5096" y="11305"/>
                  </a:cubicBezTo>
                  <a:cubicBezTo>
                    <a:pt x="5120" y="11305"/>
                    <a:pt x="5132" y="11317"/>
                    <a:pt x="5156" y="11317"/>
                  </a:cubicBezTo>
                  <a:cubicBezTo>
                    <a:pt x="5179" y="11317"/>
                    <a:pt x="5191" y="11317"/>
                    <a:pt x="5215" y="11305"/>
                  </a:cubicBezTo>
                  <a:cubicBezTo>
                    <a:pt x="6584" y="10841"/>
                    <a:pt x="7692" y="10055"/>
                    <a:pt x="8513" y="8948"/>
                  </a:cubicBezTo>
                  <a:cubicBezTo>
                    <a:pt x="9144" y="8078"/>
                    <a:pt x="9609" y="6983"/>
                    <a:pt x="9882" y="5757"/>
                  </a:cubicBezTo>
                  <a:cubicBezTo>
                    <a:pt x="10275" y="3637"/>
                    <a:pt x="10001" y="1792"/>
                    <a:pt x="9978" y="1720"/>
                  </a:cubicBezTo>
                  <a:cubicBezTo>
                    <a:pt x="9966" y="1649"/>
                    <a:pt x="9894" y="1589"/>
                    <a:pt x="9823" y="1589"/>
                  </a:cubicBezTo>
                  <a:cubicBezTo>
                    <a:pt x="7858" y="1589"/>
                    <a:pt x="5251" y="42"/>
                    <a:pt x="5215" y="18"/>
                  </a:cubicBezTo>
                  <a:cubicBezTo>
                    <a:pt x="5185" y="6"/>
                    <a:pt x="5156" y="0"/>
                    <a:pt x="512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ntent Slides">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Slide 3">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ivider Slide 1">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