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8" r:id="rId7"/>
    <p:sldId id="266" r:id="rId8"/>
    <p:sldId id="267" r:id="rId9"/>
    <p:sldId id="265" r:id="rId10"/>
    <p:sldId id="260" r:id="rId11"/>
    <p:sldId id="261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nte\Desktop\KPMG_VI_cleaned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nte\Desktop\KPMG_VI_cleaned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nte\Desktop\KPMG_VI_cleaned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nte\Desktop\KPMG_VI_cleaned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nte\Desktop\KPMG_VI_cleaned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nte\Desktop\KPMG_VI_cleaned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[KPMG_VI_cleaned data.xlsx]bike_related_purchases!PivotTable3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bike related purchases based on industry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0704906934565847"/>
          <c:y val="8.59922423099138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bike_related_purchases!$B$3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bike_related_purchases!$A$4:$A$15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bike_related_purchases!$B$4:$B$15</c:f>
              <c:numCache>
                <c:formatCode>General</c:formatCode>
                <c:ptCount val="11"/>
                <c:pt idx="0">
                  <c:v>566</c:v>
                </c:pt>
                <c:pt idx="1">
                  <c:v>696</c:v>
                </c:pt>
                <c:pt idx="2">
                  <c:v>3844</c:v>
                </c:pt>
                <c:pt idx="3">
                  <c:v>3030</c:v>
                </c:pt>
                <c:pt idx="4">
                  <c:v>893</c:v>
                </c:pt>
                <c:pt idx="5">
                  <c:v>3892</c:v>
                </c:pt>
                <c:pt idx="6">
                  <c:v>3157</c:v>
                </c:pt>
                <c:pt idx="7">
                  <c:v>1289</c:v>
                </c:pt>
                <c:pt idx="8">
                  <c:v>1729</c:v>
                </c:pt>
                <c:pt idx="9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5E-4F2D-BE10-C97A7D3E4F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0250432"/>
        <c:axId val="950255424"/>
      </c:barChart>
      <c:catAx>
        <c:axId val="95025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255424"/>
        <c:crosses val="autoZero"/>
        <c:auto val="1"/>
        <c:lblAlgn val="ctr"/>
        <c:lblOffset val="100"/>
        <c:noMultiLvlLbl val="0"/>
      </c:catAx>
      <c:valAx>
        <c:axId val="9502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25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[KPMG_VI_cleaned data.xlsx]industry_based_profit!PivotTable4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profits based on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industry_based_profit!$B$3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industry_based_profit!$A$4:$A$15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industry_based_profit!$B$4:$B$15</c:f>
              <c:numCache>
                <c:formatCode>"$"#,##0.00</c:formatCode>
                <c:ptCount val="11"/>
                <c:pt idx="0">
                  <c:v>304106.22000000003</c:v>
                </c:pt>
                <c:pt idx="1">
                  <c:v>386763.80999999976</c:v>
                </c:pt>
                <c:pt idx="2">
                  <c:v>2159402.5800000024</c:v>
                </c:pt>
                <c:pt idx="3">
                  <c:v>1644748.1200000073</c:v>
                </c:pt>
                <c:pt idx="4">
                  <c:v>493964.03</c:v>
                </c:pt>
                <c:pt idx="5">
                  <c:v>2134828.3300000043</c:v>
                </c:pt>
                <c:pt idx="6">
                  <c:v>1751470.2549719037</c:v>
                </c:pt>
                <c:pt idx="7">
                  <c:v>701946.11000000103</c:v>
                </c:pt>
                <c:pt idx="8">
                  <c:v>967336.33000000066</c:v>
                </c:pt>
                <c:pt idx="9">
                  <c:v>184250.55000000008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DE-495B-896F-F01CBEA6C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6187360"/>
        <c:axId val="1406181952"/>
      </c:barChart>
      <c:catAx>
        <c:axId val="140618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181952"/>
        <c:crosses val="autoZero"/>
        <c:auto val="1"/>
        <c:lblAlgn val="ctr"/>
        <c:lblOffset val="100"/>
        <c:noMultiLvlLbl val="0"/>
      </c:catAx>
      <c:valAx>
        <c:axId val="140618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18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[KPMG_VI_cleaned data.xlsx]Sheet9!PivotTable13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  <a:r>
              <a:rPr lang="en-US" baseline="0"/>
              <a:t> and bike related purchases.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Sheet9!$A$4:$A$7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Sheet9!$B$4:$B$7</c:f>
              <c:numCache>
                <c:formatCode>General</c:formatCode>
                <c:ptCount val="3"/>
                <c:pt idx="0">
                  <c:v>476157</c:v>
                </c:pt>
                <c:pt idx="1">
                  <c:v>461775</c:v>
                </c:pt>
                <c:pt idx="2">
                  <c:v>11736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1B-486D-89AD-FD3F0CB72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32029648"/>
        <c:axId val="1532030064"/>
        <c:axId val="0"/>
      </c:bar3DChart>
      <c:catAx>
        <c:axId val="153202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030064"/>
        <c:crosses val="autoZero"/>
        <c:auto val="1"/>
        <c:lblAlgn val="ctr"/>
        <c:lblOffset val="100"/>
        <c:noMultiLvlLbl val="0"/>
      </c:catAx>
      <c:valAx>
        <c:axId val="153203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02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[KPMG_VI_cleaned data.xlsx]age_distribution!PivotTable1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and wealth segmentation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age_distribution!$B$3:$B$4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age_distribution!$A$5:$A$13</c:f>
              <c:strCache>
                <c:ptCount val="8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  <c:pt idx="5">
                  <c:v>68-77</c:v>
                </c:pt>
                <c:pt idx="6">
                  <c:v>78-87</c:v>
                </c:pt>
                <c:pt idx="7">
                  <c:v>&gt;98</c:v>
                </c:pt>
              </c:strCache>
            </c:strRef>
          </c:cat>
          <c:val>
            <c:numRef>
              <c:f>age_distribution!$B$5:$B$13</c:f>
              <c:numCache>
                <c:formatCode>General</c:formatCode>
                <c:ptCount val="8"/>
                <c:pt idx="0">
                  <c:v>340445.20999999973</c:v>
                </c:pt>
                <c:pt idx="1">
                  <c:v>474008.34497189987</c:v>
                </c:pt>
                <c:pt idx="2">
                  <c:v>714415.05</c:v>
                </c:pt>
                <c:pt idx="3">
                  <c:v>555500.44000000018</c:v>
                </c:pt>
                <c:pt idx="4">
                  <c:v>437631.32000000024</c:v>
                </c:pt>
                <c:pt idx="5">
                  <c:v>37193.929999999978</c:v>
                </c:pt>
                <c:pt idx="6">
                  <c:v>2596.17</c:v>
                </c:pt>
                <c:pt idx="7">
                  <c:v>7212.170000000001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E-448F-9B92-0FDD6043B01F}"/>
            </c:ext>
          </c:extLst>
        </c:ser>
        <c:ser>
          <c:idx val="1"/>
          <c:order val="1"/>
          <c:tx>
            <c:strRef>
              <c:f>age_distribution!$C$3:$C$4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age_distribution!$A$5:$A$13</c:f>
              <c:strCache>
                <c:ptCount val="8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  <c:pt idx="5">
                  <c:v>68-77</c:v>
                </c:pt>
                <c:pt idx="6">
                  <c:v>78-87</c:v>
                </c:pt>
                <c:pt idx="7">
                  <c:v>&gt;98</c:v>
                </c:pt>
              </c:strCache>
            </c:strRef>
          </c:cat>
          <c:val>
            <c:numRef>
              <c:f>age_distribution!$C$5:$C$13</c:f>
              <c:numCache>
                <c:formatCode>General</c:formatCode>
                <c:ptCount val="8"/>
                <c:pt idx="0">
                  <c:v>275489.62999999983</c:v>
                </c:pt>
                <c:pt idx="1">
                  <c:v>520660.17000000027</c:v>
                </c:pt>
                <c:pt idx="2">
                  <c:v>772594.92999999959</c:v>
                </c:pt>
                <c:pt idx="3">
                  <c:v>620605.6399999999</c:v>
                </c:pt>
                <c:pt idx="4">
                  <c:v>463397.22000000015</c:v>
                </c:pt>
                <c:pt idx="5">
                  <c:v>53773.98</c:v>
                </c:pt>
                <c:pt idx="6">
                  <c:v>4523.2299999999996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EE-448F-9B92-0FDD6043B01F}"/>
            </c:ext>
          </c:extLst>
        </c:ser>
        <c:ser>
          <c:idx val="2"/>
          <c:order val="2"/>
          <c:tx>
            <c:strRef>
              <c:f>age_distribution!$D$3:$D$4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age_distribution!$A$5:$A$13</c:f>
              <c:strCache>
                <c:ptCount val="8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  <c:pt idx="5">
                  <c:v>68-77</c:v>
                </c:pt>
                <c:pt idx="6">
                  <c:v>78-87</c:v>
                </c:pt>
                <c:pt idx="7">
                  <c:v>&gt;98</c:v>
                </c:pt>
              </c:strCache>
            </c:strRef>
          </c:cat>
          <c:val>
            <c:numRef>
              <c:f>age_distribution!$D$5:$D$13</c:f>
              <c:numCache>
                <c:formatCode>General</c:formatCode>
                <c:ptCount val="8"/>
                <c:pt idx="0">
                  <c:v>644002.47000000149</c:v>
                </c:pt>
                <c:pt idx="1">
                  <c:v>968009.30000000272</c:v>
                </c:pt>
                <c:pt idx="2">
                  <c:v>1597925.2900000073</c:v>
                </c:pt>
                <c:pt idx="3">
                  <c:v>1060773.9600000007</c:v>
                </c:pt>
                <c:pt idx="4">
                  <c:v>898583.73000000068</c:v>
                </c:pt>
                <c:pt idx="5">
                  <c:v>120044.7</c:v>
                </c:pt>
                <c:pt idx="6">
                  <c:v>2977.1100000000006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EE-448F-9B92-0FDD6043B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1521136"/>
        <c:axId val="1521509904"/>
      </c:barChart>
      <c:catAx>
        <c:axId val="152152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509904"/>
        <c:crosses val="autoZero"/>
        <c:auto val="1"/>
        <c:lblAlgn val="ctr"/>
        <c:lblOffset val="100"/>
        <c:noMultiLvlLbl val="0"/>
      </c:catAx>
      <c:valAx>
        <c:axId val="152150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52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[KPMG_VI_cleaned data.xlsx]own_cars!PivotTable2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Those</a:t>
            </a:r>
            <a:r>
              <a:rPr lang="en-US" baseline="0"/>
              <a:t> who own cars and not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own_cars!$B$3:$B$4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own_cars!$A$5:$A$7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own_cars!$B$5:$B$7</c:f>
              <c:numCache>
                <c:formatCode>General</c:formatCode>
                <c:ptCount val="2"/>
                <c:pt idx="0">
                  <c:v>4946</c:v>
                </c:pt>
                <c:pt idx="1">
                  <c:v>5421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70-47AA-8779-0B8966B5E11C}"/>
            </c:ext>
          </c:extLst>
        </c:ser>
        <c:ser>
          <c:idx val="1"/>
          <c:order val="1"/>
          <c:tx>
            <c:strRef>
              <c:f>own_cars!$C$3:$C$4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own_cars!$A$5:$A$7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own_cars!$C$5:$C$7</c:f>
              <c:numCache>
                <c:formatCode>General</c:formatCode>
                <c:ptCount val="2"/>
                <c:pt idx="0">
                  <c:v>2069</c:v>
                </c:pt>
                <c:pt idx="1">
                  <c:v>2075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70-47AA-8779-0B8966B5E11C}"/>
            </c:ext>
          </c:extLst>
        </c:ser>
        <c:ser>
          <c:idx val="2"/>
          <c:order val="2"/>
          <c:tx>
            <c:strRef>
              <c:f>own_cars!$D$3:$D$4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own_cars!$A$5:$A$7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own_cars!$D$5:$D$7</c:f>
              <c:numCache>
                <c:formatCode>General</c:formatCode>
                <c:ptCount val="2"/>
                <c:pt idx="0">
                  <c:v>2528</c:v>
                </c:pt>
                <c:pt idx="1">
                  <c:v>2380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70-47AA-8779-0B8966B5E1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1512400"/>
        <c:axId val="1521524464"/>
      </c:barChart>
      <c:catAx>
        <c:axId val="152151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524464"/>
        <c:crosses val="autoZero"/>
        <c:auto val="1"/>
        <c:lblAlgn val="ctr"/>
        <c:lblOffset val="100"/>
        <c:noMultiLvlLbl val="0"/>
      </c:catAx>
      <c:valAx>
        <c:axId val="152152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51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[KPMG_VI_cleaned data.xlsx]customer_groups!PivotTable3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type</a:t>
            </a:r>
            <a:r>
              <a:rPr lang="en-US" baseline="0"/>
              <a:t> of customer and recent purchases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customer_groups!$B$3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customer_groups!$A$4:$A$8</c:f>
              <c:strCache>
                <c:ptCount val="4"/>
                <c:pt idx="0">
                  <c:v>Gold customer</c:v>
                </c:pt>
                <c:pt idx="1">
                  <c:v>Bronze customer</c:v>
                </c:pt>
                <c:pt idx="2">
                  <c:v>Platinum customer</c:v>
                </c:pt>
                <c:pt idx="3">
                  <c:v>Silver customer</c:v>
                </c:pt>
              </c:strCache>
            </c:strRef>
          </c:cat>
          <c:val>
            <c:numRef>
              <c:f>customer_groups!$B$4:$B$8</c:f>
              <c:numCache>
                <c:formatCode>General</c:formatCode>
                <c:ptCount val="4"/>
                <c:pt idx="0">
                  <c:v>164534</c:v>
                </c:pt>
                <c:pt idx="1">
                  <c:v>107347</c:v>
                </c:pt>
                <c:pt idx="2">
                  <c:v>453307</c:v>
                </c:pt>
                <c:pt idx="3">
                  <c:v>250096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6D-44DF-9486-8EB703F77F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38150832"/>
        <c:axId val="267974032"/>
      </c:barChart>
      <c:catAx>
        <c:axId val="203815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974032"/>
        <c:crosses val="autoZero"/>
        <c:auto val="1"/>
        <c:lblAlgn val="ctr"/>
        <c:lblOffset val="100"/>
        <c:noMultiLvlLbl val="0"/>
      </c:catAx>
      <c:valAx>
        <c:axId val="26797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15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GB" dirty="0"/>
              <a:t>Yaw Asante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Targeting High Value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2164724"/>
            <a:ext cx="7395925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Based on the presented information, the following characteristics can be seen of High value Customers: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Based in the financial and manufacturing industry sectors.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Are Mass customers in terms of wealth.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Are between the ages of 38-47.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Live in NSW or VIC.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Are more of female than male.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Summary Table for High Value Customers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77AE6C-CF72-2192-EE55-D6C2EB566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28705"/>
              </p:ext>
            </p:extLst>
          </p:nvPr>
        </p:nvGraphicFramePr>
        <p:xfrm>
          <a:off x="205025" y="2003385"/>
          <a:ext cx="8521701" cy="23495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43472">
                  <a:extLst>
                    <a:ext uri="{9D8B030D-6E8A-4147-A177-3AD203B41FA5}">
                      <a16:colId xmlns:a16="http://schemas.microsoft.com/office/drawing/2014/main" val="3944432209"/>
                    </a:ext>
                  </a:extLst>
                </a:gridCol>
                <a:gridCol w="843472">
                  <a:extLst>
                    <a:ext uri="{9D8B030D-6E8A-4147-A177-3AD203B41FA5}">
                      <a16:colId xmlns:a16="http://schemas.microsoft.com/office/drawing/2014/main" val="563631021"/>
                    </a:ext>
                  </a:extLst>
                </a:gridCol>
                <a:gridCol w="2034875">
                  <a:extLst>
                    <a:ext uri="{9D8B030D-6E8A-4147-A177-3AD203B41FA5}">
                      <a16:colId xmlns:a16="http://schemas.microsoft.com/office/drawing/2014/main" val="4114664884"/>
                    </a:ext>
                  </a:extLst>
                </a:gridCol>
                <a:gridCol w="843472">
                  <a:extLst>
                    <a:ext uri="{9D8B030D-6E8A-4147-A177-3AD203B41FA5}">
                      <a16:colId xmlns:a16="http://schemas.microsoft.com/office/drawing/2014/main" val="2665602276"/>
                    </a:ext>
                  </a:extLst>
                </a:gridCol>
                <a:gridCol w="1265208">
                  <a:extLst>
                    <a:ext uri="{9D8B030D-6E8A-4147-A177-3AD203B41FA5}">
                      <a16:colId xmlns:a16="http://schemas.microsoft.com/office/drawing/2014/main" val="1470694527"/>
                    </a:ext>
                  </a:extLst>
                </a:gridCol>
                <a:gridCol w="1004258">
                  <a:extLst>
                    <a:ext uri="{9D8B030D-6E8A-4147-A177-3AD203B41FA5}">
                      <a16:colId xmlns:a16="http://schemas.microsoft.com/office/drawing/2014/main" val="1901809280"/>
                    </a:ext>
                  </a:extLst>
                </a:gridCol>
                <a:gridCol w="843472">
                  <a:extLst>
                    <a:ext uri="{9D8B030D-6E8A-4147-A177-3AD203B41FA5}">
                      <a16:colId xmlns:a16="http://schemas.microsoft.com/office/drawing/2014/main" val="1191088644"/>
                    </a:ext>
                  </a:extLst>
                </a:gridCol>
                <a:gridCol w="843472">
                  <a:extLst>
                    <a:ext uri="{9D8B030D-6E8A-4147-A177-3AD203B41FA5}">
                      <a16:colId xmlns:a16="http://schemas.microsoft.com/office/drawing/2014/main" val="3419115837"/>
                    </a:ext>
                  </a:extLst>
                </a:gridCol>
              </a:tblGrid>
              <a:tr h="1957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first_name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gender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past_3_years_bike_related_purchases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job_industry_category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wealth_segment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owns_car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val="4260376811"/>
                  </a:ext>
                </a:extLst>
              </a:tr>
              <a:tr h="1957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Amabel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Financial Services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val="3268597582"/>
                  </a:ext>
                </a:extLst>
              </a:tr>
              <a:tr h="1957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Esther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Financial Services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val="3514333808"/>
                  </a:ext>
                </a:extLst>
              </a:tr>
              <a:tr h="1957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Martelle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Manufacturing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val="2752390780"/>
                  </a:ext>
                </a:extLst>
              </a:tr>
              <a:tr h="1957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Dodi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Financial Services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val="3028790856"/>
                  </a:ext>
                </a:extLst>
              </a:tr>
              <a:tr h="1957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Ajay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Manufacturing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val="4061505271"/>
                  </a:ext>
                </a:extLst>
              </a:tr>
              <a:tr h="1957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Daryl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Financial Services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val="630885084"/>
                  </a:ext>
                </a:extLst>
              </a:tr>
              <a:tr h="1957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Katleen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Manufacturing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val="4050376800"/>
                  </a:ext>
                </a:extLst>
              </a:tr>
              <a:tr h="1957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Theresa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Manufacturing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val="2198201801"/>
                  </a:ext>
                </a:extLst>
              </a:tr>
              <a:tr h="1957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Alexina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Manufacturing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val="2913859056"/>
                  </a:ext>
                </a:extLst>
              </a:tr>
              <a:tr h="1957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Aleece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Manufacturing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val="4292421417"/>
                  </a:ext>
                </a:extLst>
              </a:tr>
              <a:tr h="1957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Sonia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Financial Services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Mass Customer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NSW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val="3040706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B5847E-873F-6CDD-40F0-D46BA9CE3C91}"/>
              </a:ext>
            </a:extLst>
          </p:cNvPr>
          <p:cNvSpPr txBox="1"/>
          <p:nvPr/>
        </p:nvSpPr>
        <p:spPr>
          <a:xfrm>
            <a:off x="373375" y="1591804"/>
            <a:ext cx="71628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The table below shows a sample of customers that fall into our high value category.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GB" dirty="0"/>
              <a:t>Thank you.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Identifying and Recommending Most valuable customers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1854578"/>
            <a:ext cx="4134600" cy="288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200000"/>
              </a:lnSpc>
            </a:pPr>
            <a:r>
              <a:rPr lang="en-GB" b="1" u="sng" dirty="0"/>
              <a:t>The problem Overview</a:t>
            </a:r>
            <a:endParaRPr lang="en-GB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Sprocket Central Pty Ltd specializes in high quality bike and accessories.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marketing team wants to boost sales.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team wants to know which of the 1000 new customers will bring the highest value to the business</a:t>
            </a:r>
            <a:r>
              <a:rPr lang="en-GB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0F372-1188-50E8-F288-7A9568FE6BA7}"/>
              </a:ext>
            </a:extLst>
          </p:cNvPr>
          <p:cNvSpPr txBox="1"/>
          <p:nvPr/>
        </p:nvSpPr>
        <p:spPr>
          <a:xfrm>
            <a:off x="4804378" y="1854578"/>
            <a:ext cx="4134598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500" b="1" u="sng" dirty="0">
                <a:latin typeface="Open Sans"/>
                <a:ea typeface="Open Sans"/>
                <a:cs typeface="Open Sans"/>
              </a:rPr>
              <a:t>Data Analysis Approaches adopted</a:t>
            </a:r>
            <a:endParaRPr lang="en-GB" sz="1500" b="1" u="sng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  <a:ea typeface="Open Sans"/>
                <a:cs typeface="Open Sans"/>
              </a:rPr>
              <a:t>Gender dynami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cs in bike related purchases for the past 3 years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Industry based dynamics in profit and bike related purchases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Segmentation of wealth by 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Number of cars owned according state.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Customer classification using RFM analysis. </a:t>
            </a:r>
            <a:endParaRPr lang="en-US" sz="12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Some identified Data Quality issues and resolved ones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2164724"/>
            <a:ext cx="8565599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97E68D-5A61-DBDD-95FD-26F0E7AD7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59247"/>
              </p:ext>
            </p:extLst>
          </p:nvPr>
        </p:nvGraphicFramePr>
        <p:xfrm>
          <a:off x="362139" y="1745937"/>
          <a:ext cx="8655112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3699">
                  <a:extLst>
                    <a:ext uri="{9D8B030D-6E8A-4147-A177-3AD203B41FA5}">
                      <a16:colId xmlns:a16="http://schemas.microsoft.com/office/drawing/2014/main" val="2263140995"/>
                    </a:ext>
                  </a:extLst>
                </a:gridCol>
                <a:gridCol w="1566249">
                  <a:extLst>
                    <a:ext uri="{9D8B030D-6E8A-4147-A177-3AD203B41FA5}">
                      <a16:colId xmlns:a16="http://schemas.microsoft.com/office/drawing/2014/main" val="2992705557"/>
                    </a:ext>
                  </a:extLst>
                </a:gridCol>
                <a:gridCol w="1566250">
                  <a:extLst>
                    <a:ext uri="{9D8B030D-6E8A-4147-A177-3AD203B41FA5}">
                      <a16:colId xmlns:a16="http://schemas.microsoft.com/office/drawing/2014/main" val="335784741"/>
                    </a:ext>
                  </a:extLst>
                </a:gridCol>
                <a:gridCol w="1385956">
                  <a:extLst>
                    <a:ext uri="{9D8B030D-6E8A-4147-A177-3AD203B41FA5}">
                      <a16:colId xmlns:a16="http://schemas.microsoft.com/office/drawing/2014/main" val="2391309226"/>
                    </a:ext>
                  </a:extLst>
                </a:gridCol>
                <a:gridCol w="1248602">
                  <a:extLst>
                    <a:ext uri="{9D8B030D-6E8A-4147-A177-3AD203B41FA5}">
                      <a16:colId xmlns:a16="http://schemas.microsoft.com/office/drawing/2014/main" val="1256838366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96586907"/>
                    </a:ext>
                  </a:extLst>
                </a:gridCol>
                <a:gridCol w="959667">
                  <a:extLst>
                    <a:ext uri="{9D8B030D-6E8A-4147-A177-3AD203B41FA5}">
                      <a16:colId xmlns:a16="http://schemas.microsoft.com/office/drawing/2014/main" val="361444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Completeness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Consistency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Currency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Relevance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Validity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55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Customer Demography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DOB inaccurate for a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DOB blank fields</a:t>
                      </a:r>
                    </a:p>
                    <a:p>
                      <a:pPr algn="l"/>
                      <a:r>
                        <a:rPr lang="en-US" dirty="0"/>
                        <a:t>Job title has blanks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Gender inconsistent with labels</a:t>
                      </a:r>
                    </a:p>
                    <a:p>
                      <a:pPr algn="l"/>
                      <a:r>
                        <a:rPr lang="en-GB" dirty="0"/>
                        <a:t>State names inconsistent labelling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Dropped deceased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Default column deleted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7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Customer Address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Customer ID 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States inconsistence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16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Transactions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Online order, </a:t>
                      </a:r>
                      <a:r>
                        <a:rPr lang="en-GB" dirty="0" err="1"/>
                        <a:t>product_line</a:t>
                      </a:r>
                      <a:r>
                        <a:rPr lang="en-GB" dirty="0"/>
                        <a:t>, </a:t>
                      </a:r>
                      <a:r>
                        <a:rPr lang="en-GB" sz="10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product_class</a:t>
                      </a:r>
                      <a:r>
                        <a:rPr lang="en-GB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r>
                        <a:rPr lang="en-GB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and </a:t>
                      </a:r>
                      <a:r>
                        <a:rPr lang="en-GB" sz="10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product_size</a:t>
                      </a:r>
                      <a:r>
                        <a:rPr lang="en-GB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columns</a:t>
                      </a:r>
                      <a:r>
                        <a:rPr lang="en-GB" dirty="0"/>
                        <a:t> have blanks</a:t>
                      </a:r>
                    </a:p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Dropped cancelled state orders.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List_price</a:t>
                      </a:r>
                      <a:r>
                        <a:rPr lang="en-GB" dirty="0"/>
                        <a:t> column formatted for currency.</a:t>
                      </a:r>
                    </a:p>
                    <a:p>
                      <a:pPr algn="l"/>
                      <a:r>
                        <a:rPr lang="en-GB" dirty="0" err="1"/>
                        <a:t>Product_first_sold</a:t>
                      </a:r>
                      <a:r>
                        <a:rPr lang="en-GB" dirty="0"/>
                        <a:t> column formatted as date.</a:t>
                      </a:r>
                      <a:endParaRPr lang="en-US" dirty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333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Some industry dynamics observed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0C372-F7C1-9515-7E1F-EB5BBADC8EE1}"/>
              </a:ext>
            </a:extLst>
          </p:cNvPr>
          <p:cNvSpPr txBox="1"/>
          <p:nvPr/>
        </p:nvSpPr>
        <p:spPr>
          <a:xfrm>
            <a:off x="373377" y="2073244"/>
            <a:ext cx="4334425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According to data on bike related purchases in the past 3 years, profit and job industry category, the manufacturing and financial sectors are the outstanding industries more valuable to the business.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200" dirty="0"/>
              <a:t>The manufacturing and financial industries made bike related purchases of 3892 and 3844 in the past 3 years, bringing in profits of about $2.13M and $2.16M respectively.</a:t>
            </a: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This is demonstrated in the figures </a:t>
            </a:r>
            <a:r>
              <a:rPr lang="en-US" sz="1200" dirty="0"/>
              <a:t>on the right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7F1F634-A125-40DE-8EEC-1709C93EF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754559"/>
              </p:ext>
            </p:extLst>
          </p:nvPr>
        </p:nvGraphicFramePr>
        <p:xfrm>
          <a:off x="4970353" y="1337551"/>
          <a:ext cx="3730028" cy="1976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4B1BF5F-A895-482C-AEF0-064B9A6A47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436640"/>
              </p:ext>
            </p:extLst>
          </p:nvPr>
        </p:nvGraphicFramePr>
        <p:xfrm>
          <a:off x="4970354" y="3313568"/>
          <a:ext cx="3730028" cy="1829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21680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Some industry dynamics observed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0C372-F7C1-9515-7E1F-EB5BBADC8EE1}"/>
              </a:ext>
            </a:extLst>
          </p:cNvPr>
          <p:cNvSpPr txBox="1"/>
          <p:nvPr/>
        </p:nvSpPr>
        <p:spPr>
          <a:xfrm>
            <a:off x="373377" y="2073244"/>
            <a:ext cx="4334425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It is observed that females purchased most bikes in the past 3 years.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200" dirty="0"/>
              <a:t>Females made a total purchase of 476,157 bikes in the past 3 years, while males made 461,775 bikes in the given period.</a:t>
            </a: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This is demonstrated in the figure </a:t>
            </a:r>
            <a:r>
              <a:rPr lang="en-US" sz="1200" dirty="0"/>
              <a:t>on the right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34BB435-2E05-4B7D-B852-059CB0F5F8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140332"/>
              </p:ext>
            </p:extLst>
          </p:nvPr>
        </p:nvGraphicFramePr>
        <p:xfrm>
          <a:off x="4714327" y="1205461"/>
          <a:ext cx="4334424" cy="345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03922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Age group, customer wealth analysis of 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3DA78-0758-E5D3-7B0A-83A5ABAD1F9E}"/>
              </a:ext>
            </a:extLst>
          </p:cNvPr>
          <p:cNvSpPr txBox="1"/>
          <p:nvPr/>
        </p:nvSpPr>
        <p:spPr>
          <a:xfrm>
            <a:off x="323851" y="2028825"/>
            <a:ext cx="451485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It was also observed that, age and income/wealth of customer affects the purchases and hence profit obtained.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200" dirty="0"/>
              <a:t>We observed Mass Customers between the ages of 38-47 are those that bring the most profit as well as age and wealth is concerned.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And that generally, </a:t>
            </a:r>
            <a:r>
              <a:rPr lang="en-GB" sz="1200" dirty="0"/>
              <a:t>mass customers bring in the most profit than all other wealth segments.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Also c</a:t>
            </a:r>
            <a:r>
              <a:rPr lang="en-GB" sz="1200" dirty="0"/>
              <a:t>ustomers in the ages of 38-47 brings in the most profit than all the other age groups.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3CB8BCB-7D19-32EC-06C5-00604D339B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551356"/>
              </p:ext>
            </p:extLst>
          </p:nvPr>
        </p:nvGraphicFramePr>
        <p:xfrm>
          <a:off x="4838700" y="1854578"/>
          <a:ext cx="4057649" cy="3090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09174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Age group, customer wealth analysis of customers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72D1E4D-F071-4324-B959-733D80101D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047639"/>
              </p:ext>
            </p:extLst>
          </p:nvPr>
        </p:nvGraphicFramePr>
        <p:xfrm>
          <a:off x="4914899" y="1704974"/>
          <a:ext cx="3962401" cy="30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BD578E0-CFA5-6C0B-05B0-53C8F21B52B4}"/>
              </a:ext>
            </a:extLst>
          </p:cNvPr>
          <p:cNvSpPr txBox="1"/>
          <p:nvPr/>
        </p:nvSpPr>
        <p:spPr>
          <a:xfrm>
            <a:off x="676275" y="2124075"/>
            <a:ext cx="375285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data also depicted that, most people own car in New South Wales than all the other states. Similarly, less people own cars in NSW than all the others.</a:t>
            </a:r>
            <a:endParaRPr lang="en-US" sz="12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Victoria is the </a:t>
            </a:r>
            <a:r>
              <a:rPr lang="en-US" sz="1200" dirty="0"/>
              <a:t>next state where most people own cars.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ownersh</a:t>
            </a:r>
            <a:r>
              <a:rPr lang="en-US" sz="1200" dirty="0"/>
              <a:t>ip of cars</a:t>
            </a:r>
            <a:r>
              <a:rPr lang="en-GB" sz="1200" dirty="0"/>
              <a:t> is used to show the wealth category of customers.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51991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RFM analysis of customers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0C372-F7C1-9515-7E1F-EB5BBADC8EE1}"/>
              </a:ext>
            </a:extLst>
          </p:cNvPr>
          <p:cNvSpPr txBox="1"/>
          <p:nvPr/>
        </p:nvSpPr>
        <p:spPr>
          <a:xfrm>
            <a:off x="373377" y="2073244"/>
            <a:ext cx="4334425" cy="170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It was observed that, a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bout 453,307 customers are more recent, makes more purchases and brings in more profit. This proportion makes about 45 percent of the total customers.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These are th</a:t>
            </a:r>
            <a:r>
              <a:rPr lang="en-GB" dirty="0"/>
              <a:t>e most valuable customers.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5628C57-B5B8-4EB2-BE5D-645C55124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338021"/>
              </p:ext>
            </p:extLst>
          </p:nvPr>
        </p:nvGraphicFramePr>
        <p:xfrm>
          <a:off x="5097101" y="1727569"/>
          <a:ext cx="3822602" cy="297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44605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856</Words>
  <Application>Microsoft Office PowerPoint</Application>
  <PresentationFormat>On-screen Show (16:9)</PresentationFormat>
  <Paragraphs>185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Asante Yaw</dc:creator>
  <cp:lastModifiedBy>Asante Yaw</cp:lastModifiedBy>
  <cp:revision>12</cp:revision>
  <dcterms:modified xsi:type="dcterms:W3CDTF">2023-01-15T18:02:51Z</dcterms:modified>
</cp:coreProperties>
</file>