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84" r:id="rId2"/>
    <p:sldMasterId id="2147484159" r:id="rId3"/>
  </p:sldMasterIdLst>
  <p:notesMasterIdLst>
    <p:notesMasterId r:id="rId36"/>
  </p:notesMasterIdLst>
  <p:sldIdLst>
    <p:sldId id="257" r:id="rId4"/>
    <p:sldId id="258" r:id="rId5"/>
    <p:sldId id="270" r:id="rId6"/>
    <p:sldId id="259" r:id="rId7"/>
    <p:sldId id="279" r:id="rId8"/>
    <p:sldId id="272" r:id="rId9"/>
    <p:sldId id="280" r:id="rId10"/>
    <p:sldId id="281" r:id="rId11"/>
    <p:sldId id="282" r:id="rId12"/>
    <p:sldId id="283" r:id="rId13"/>
    <p:sldId id="284" r:id="rId14"/>
    <p:sldId id="273" r:id="rId15"/>
    <p:sldId id="261" r:id="rId16"/>
    <p:sldId id="260" r:id="rId17"/>
    <p:sldId id="275" r:id="rId18"/>
    <p:sldId id="276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9" r:id="rId27"/>
    <p:sldId id="297" r:id="rId28"/>
    <p:sldId id="298" r:id="rId29"/>
    <p:sldId id="264" r:id="rId30"/>
    <p:sldId id="262" r:id="rId31"/>
    <p:sldId id="265" r:id="rId32"/>
    <p:sldId id="266" r:id="rId33"/>
    <p:sldId id="278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4660"/>
  </p:normalViewPr>
  <p:slideViewPr>
    <p:cSldViewPr>
      <p:cViewPr>
        <p:scale>
          <a:sx n="75" d="100"/>
          <a:sy n="75" d="100"/>
        </p:scale>
        <p:origin x="348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976F-F1EA-48DB-859D-755BF41FB58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283EE-B8A1-420B-A16F-EF1838ADE800}">
      <dgm:prSet phldrT="[Text]"/>
      <dgm:spPr/>
      <dgm:t>
        <a:bodyPr/>
        <a:lstStyle/>
        <a:p>
          <a:r>
            <a:rPr lang="en-US" dirty="0" smtClean="0"/>
            <a:t>Civil Cases</a:t>
          </a:r>
          <a:endParaRPr lang="en-US" dirty="0"/>
        </a:p>
      </dgm:t>
    </dgm:pt>
    <dgm:pt modelId="{7CADCDD4-DDF4-4231-BD26-800B9436C543}" type="parTrans" cxnId="{0B218BA3-611C-41F8-B6E8-AAA0C52B89C8}">
      <dgm:prSet/>
      <dgm:spPr/>
      <dgm:t>
        <a:bodyPr/>
        <a:lstStyle/>
        <a:p>
          <a:endParaRPr lang="en-US"/>
        </a:p>
      </dgm:t>
    </dgm:pt>
    <dgm:pt modelId="{58DA974F-AB18-48F2-9AA5-656ED9FF1A5C}" type="sibTrans" cxnId="{0B218BA3-611C-41F8-B6E8-AAA0C52B89C8}">
      <dgm:prSet/>
      <dgm:spPr/>
      <dgm:t>
        <a:bodyPr/>
        <a:lstStyle/>
        <a:p>
          <a:endParaRPr lang="en-US"/>
        </a:p>
      </dgm:t>
    </dgm:pt>
    <dgm:pt modelId="{A474C1B8-566A-41D5-B126-7C7AA5F12339}">
      <dgm:prSet phldrT="[Text]"/>
      <dgm:spPr/>
      <dgm:t>
        <a:bodyPr/>
        <a:lstStyle/>
        <a:p>
          <a:r>
            <a:rPr lang="en-US" dirty="0" smtClean="0"/>
            <a:t>Money Related</a:t>
          </a:r>
          <a:endParaRPr lang="en-US" dirty="0"/>
        </a:p>
      </dgm:t>
    </dgm:pt>
    <dgm:pt modelId="{4C76F656-29E5-4615-868E-334D1A7714BD}" type="parTrans" cxnId="{32AEF99E-6F8B-471F-ACA8-5DE7B8620125}">
      <dgm:prSet/>
      <dgm:spPr/>
      <dgm:t>
        <a:bodyPr/>
        <a:lstStyle/>
        <a:p>
          <a:endParaRPr lang="en-US"/>
        </a:p>
      </dgm:t>
    </dgm:pt>
    <dgm:pt modelId="{35343BDC-23A4-437F-B408-300C1891E435}" type="sibTrans" cxnId="{32AEF99E-6F8B-471F-ACA8-5DE7B8620125}">
      <dgm:prSet/>
      <dgm:spPr/>
      <dgm:t>
        <a:bodyPr/>
        <a:lstStyle/>
        <a:p>
          <a:endParaRPr lang="en-US"/>
        </a:p>
      </dgm:t>
    </dgm:pt>
    <dgm:pt modelId="{20FE65EE-9002-4FD8-9E7D-1C806B25304D}">
      <dgm:prSet phldrT="[Text]"/>
      <dgm:spPr/>
      <dgm:t>
        <a:bodyPr/>
        <a:lstStyle/>
        <a:p>
          <a:r>
            <a:rPr lang="en-US" dirty="0" smtClean="0"/>
            <a:t>Land Cases</a:t>
          </a:r>
          <a:endParaRPr lang="en-US" dirty="0"/>
        </a:p>
      </dgm:t>
    </dgm:pt>
    <dgm:pt modelId="{7066E3EF-0933-49FD-9C3C-BDE54F1BCA1F}" type="parTrans" cxnId="{C07B79FA-B553-4A0C-A589-FC0EA205BD16}">
      <dgm:prSet/>
      <dgm:spPr/>
      <dgm:t>
        <a:bodyPr/>
        <a:lstStyle/>
        <a:p>
          <a:endParaRPr lang="en-US"/>
        </a:p>
      </dgm:t>
    </dgm:pt>
    <dgm:pt modelId="{0417F0E5-5D93-411E-A9D0-7838F520B2CE}" type="sibTrans" cxnId="{C07B79FA-B553-4A0C-A589-FC0EA205BD16}">
      <dgm:prSet/>
      <dgm:spPr/>
      <dgm:t>
        <a:bodyPr/>
        <a:lstStyle/>
        <a:p>
          <a:endParaRPr lang="en-US"/>
        </a:p>
      </dgm:t>
    </dgm:pt>
    <dgm:pt modelId="{47691953-633D-47A6-AB69-A72FE0CFB163}">
      <dgm:prSet phldrT="[Text]"/>
      <dgm:spPr/>
      <dgm:t>
        <a:bodyPr/>
        <a:lstStyle/>
        <a:p>
          <a:r>
            <a:rPr lang="en-US" dirty="0" smtClean="0"/>
            <a:t>Family Problems</a:t>
          </a:r>
          <a:endParaRPr lang="en-US" dirty="0"/>
        </a:p>
      </dgm:t>
    </dgm:pt>
    <dgm:pt modelId="{9DB4E408-274E-4B09-B9C2-57D0551995CB}" type="parTrans" cxnId="{9D4A1043-F6AB-4BB5-BCBD-C0157FF0DF9A}">
      <dgm:prSet/>
      <dgm:spPr/>
      <dgm:t>
        <a:bodyPr/>
        <a:lstStyle/>
        <a:p>
          <a:endParaRPr lang="en-US"/>
        </a:p>
      </dgm:t>
    </dgm:pt>
    <dgm:pt modelId="{990EBFBA-AC2D-4990-8B73-1393830E6A5F}" type="sibTrans" cxnId="{9D4A1043-F6AB-4BB5-BCBD-C0157FF0DF9A}">
      <dgm:prSet/>
      <dgm:spPr/>
      <dgm:t>
        <a:bodyPr/>
        <a:lstStyle/>
        <a:p>
          <a:endParaRPr lang="en-US"/>
        </a:p>
      </dgm:t>
    </dgm:pt>
    <dgm:pt modelId="{328E6C30-A472-402E-A60F-4354FE8DE92D}" type="pres">
      <dgm:prSet presAssocID="{1FC4976F-F1EA-48DB-859D-755BF41FB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4F79A2-C145-4FD9-B1DF-8AFF01723B04}" type="pres">
      <dgm:prSet presAssocID="{9E2283EE-B8A1-420B-A16F-EF1838ADE800}" presName="hierRoot1" presStyleCnt="0"/>
      <dgm:spPr/>
    </dgm:pt>
    <dgm:pt modelId="{C6229607-192A-467D-A21F-62BD6B86A96F}" type="pres">
      <dgm:prSet presAssocID="{9E2283EE-B8A1-420B-A16F-EF1838ADE800}" presName="composite" presStyleCnt="0"/>
      <dgm:spPr/>
    </dgm:pt>
    <dgm:pt modelId="{1EB688C2-36AF-408E-BED1-5BF7FA908D35}" type="pres">
      <dgm:prSet presAssocID="{9E2283EE-B8A1-420B-A16F-EF1838ADE800}" presName="background" presStyleLbl="node0" presStyleIdx="0" presStyleCnt="1"/>
      <dgm:spPr/>
      <dgm:t>
        <a:bodyPr/>
        <a:lstStyle/>
        <a:p>
          <a:endParaRPr lang="en-US"/>
        </a:p>
      </dgm:t>
    </dgm:pt>
    <dgm:pt modelId="{5FB779F5-F2B0-4410-B73D-C9195E72C55F}" type="pres">
      <dgm:prSet presAssocID="{9E2283EE-B8A1-420B-A16F-EF1838ADE8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A570C-A344-4506-ADAC-0E544190FC83}" type="pres">
      <dgm:prSet presAssocID="{9E2283EE-B8A1-420B-A16F-EF1838ADE800}" presName="hierChild2" presStyleCnt="0"/>
      <dgm:spPr/>
    </dgm:pt>
    <dgm:pt modelId="{FE3A9AC8-E26A-414C-9BB9-B321FD8404DB}" type="pres">
      <dgm:prSet presAssocID="{4C76F656-29E5-4615-868E-334D1A7714B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AEBDC43-B51D-4A7C-808B-85343DB525DA}" type="pres">
      <dgm:prSet presAssocID="{A474C1B8-566A-41D5-B126-7C7AA5F12339}" presName="hierRoot2" presStyleCnt="0"/>
      <dgm:spPr/>
    </dgm:pt>
    <dgm:pt modelId="{78CA31CE-9A56-4364-B85D-A2C3BB0AB77F}" type="pres">
      <dgm:prSet presAssocID="{A474C1B8-566A-41D5-B126-7C7AA5F12339}" presName="composite2" presStyleCnt="0"/>
      <dgm:spPr/>
    </dgm:pt>
    <dgm:pt modelId="{3782F840-4AE6-4733-BC3E-1C2073E2326B}" type="pres">
      <dgm:prSet presAssocID="{A474C1B8-566A-41D5-B126-7C7AA5F12339}" presName="background2" presStyleLbl="node2" presStyleIdx="0" presStyleCnt="3"/>
      <dgm:spPr/>
    </dgm:pt>
    <dgm:pt modelId="{8D8DC196-2EC3-44D8-891F-8822D28BB4D4}" type="pres">
      <dgm:prSet presAssocID="{A474C1B8-566A-41D5-B126-7C7AA5F1233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9975-6E52-446D-97D6-0F7A34ABC2B2}" type="pres">
      <dgm:prSet presAssocID="{A474C1B8-566A-41D5-B126-7C7AA5F12339}" presName="hierChild3" presStyleCnt="0"/>
      <dgm:spPr/>
    </dgm:pt>
    <dgm:pt modelId="{4624057C-7D28-4739-A0D1-201EE2FA0971}" type="pres">
      <dgm:prSet presAssocID="{7066E3EF-0933-49FD-9C3C-BDE54F1BCA1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2426AD-3222-4940-9465-43F2E4C5DD88}" type="pres">
      <dgm:prSet presAssocID="{20FE65EE-9002-4FD8-9E7D-1C806B25304D}" presName="hierRoot2" presStyleCnt="0"/>
      <dgm:spPr/>
    </dgm:pt>
    <dgm:pt modelId="{F2826B09-58E8-45B7-9EB2-1A85FB3DA7BE}" type="pres">
      <dgm:prSet presAssocID="{20FE65EE-9002-4FD8-9E7D-1C806B25304D}" presName="composite2" presStyleCnt="0"/>
      <dgm:spPr/>
    </dgm:pt>
    <dgm:pt modelId="{0AD67F98-D93D-470F-B61A-B3943113941D}" type="pres">
      <dgm:prSet presAssocID="{20FE65EE-9002-4FD8-9E7D-1C806B25304D}" presName="background2" presStyleLbl="node2" presStyleIdx="1" presStyleCnt="3"/>
      <dgm:spPr/>
    </dgm:pt>
    <dgm:pt modelId="{FDBF2B43-9246-4DE7-8755-A630303AF419}" type="pres">
      <dgm:prSet presAssocID="{20FE65EE-9002-4FD8-9E7D-1C806B2530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B2B27-7DCF-4CB2-B705-AEBC998EA3E4}" type="pres">
      <dgm:prSet presAssocID="{20FE65EE-9002-4FD8-9E7D-1C806B25304D}" presName="hierChild3" presStyleCnt="0"/>
      <dgm:spPr/>
    </dgm:pt>
    <dgm:pt modelId="{74594575-02A2-408B-8DEA-01CD7594ACD9}" type="pres">
      <dgm:prSet presAssocID="{9DB4E408-274E-4B09-B9C2-57D0551995C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D2023330-2979-4A91-9433-B16972E5951D}" type="pres">
      <dgm:prSet presAssocID="{47691953-633D-47A6-AB69-A72FE0CFB163}" presName="hierRoot2" presStyleCnt="0"/>
      <dgm:spPr/>
    </dgm:pt>
    <dgm:pt modelId="{25CB5573-C696-4964-B895-4025F4DC60D5}" type="pres">
      <dgm:prSet presAssocID="{47691953-633D-47A6-AB69-A72FE0CFB163}" presName="composite2" presStyleCnt="0"/>
      <dgm:spPr/>
    </dgm:pt>
    <dgm:pt modelId="{EB7C422F-CDE9-47EF-BADB-DDD28C072839}" type="pres">
      <dgm:prSet presAssocID="{47691953-633D-47A6-AB69-A72FE0CFB163}" presName="background2" presStyleLbl="node2" presStyleIdx="2" presStyleCnt="3"/>
      <dgm:spPr/>
    </dgm:pt>
    <dgm:pt modelId="{F9E47649-287C-4E35-9C64-5C882E837FE0}" type="pres">
      <dgm:prSet presAssocID="{47691953-633D-47A6-AB69-A72FE0CFB1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124D9-39FF-4FD8-95D9-655941A591B7}" type="pres">
      <dgm:prSet presAssocID="{47691953-633D-47A6-AB69-A72FE0CFB163}" presName="hierChild3" presStyleCnt="0"/>
      <dgm:spPr/>
    </dgm:pt>
  </dgm:ptLst>
  <dgm:cxnLst>
    <dgm:cxn modelId="{0B218BA3-611C-41F8-B6E8-AAA0C52B89C8}" srcId="{1FC4976F-F1EA-48DB-859D-755BF41FB58C}" destId="{9E2283EE-B8A1-420B-A16F-EF1838ADE800}" srcOrd="0" destOrd="0" parTransId="{7CADCDD4-DDF4-4231-BD26-800B9436C543}" sibTransId="{58DA974F-AB18-48F2-9AA5-656ED9FF1A5C}"/>
    <dgm:cxn modelId="{0C3A8EA4-1540-43A3-B1AF-7374E77AC29D}" type="presOf" srcId="{9E2283EE-B8A1-420B-A16F-EF1838ADE800}" destId="{5FB779F5-F2B0-4410-B73D-C9195E72C55F}" srcOrd="0" destOrd="0" presId="urn:microsoft.com/office/officeart/2005/8/layout/hierarchy1"/>
    <dgm:cxn modelId="{6BA5C258-EECB-4864-BA84-18E61429BAB4}" type="presOf" srcId="{1FC4976F-F1EA-48DB-859D-755BF41FB58C}" destId="{328E6C30-A472-402E-A60F-4354FE8DE92D}" srcOrd="0" destOrd="0" presId="urn:microsoft.com/office/officeart/2005/8/layout/hierarchy1"/>
    <dgm:cxn modelId="{9D4A1043-F6AB-4BB5-BCBD-C0157FF0DF9A}" srcId="{9E2283EE-B8A1-420B-A16F-EF1838ADE800}" destId="{47691953-633D-47A6-AB69-A72FE0CFB163}" srcOrd="2" destOrd="0" parTransId="{9DB4E408-274E-4B09-B9C2-57D0551995CB}" sibTransId="{990EBFBA-AC2D-4990-8B73-1393830E6A5F}"/>
    <dgm:cxn modelId="{B7798BF9-9E12-425A-8520-B3D7CDADFAB3}" type="presOf" srcId="{20FE65EE-9002-4FD8-9E7D-1C806B25304D}" destId="{FDBF2B43-9246-4DE7-8755-A630303AF419}" srcOrd="0" destOrd="0" presId="urn:microsoft.com/office/officeart/2005/8/layout/hierarchy1"/>
    <dgm:cxn modelId="{4748E67A-58B9-45D3-A96C-46A31C3FF209}" type="presOf" srcId="{47691953-633D-47A6-AB69-A72FE0CFB163}" destId="{F9E47649-287C-4E35-9C64-5C882E837FE0}" srcOrd="0" destOrd="0" presId="urn:microsoft.com/office/officeart/2005/8/layout/hierarchy1"/>
    <dgm:cxn modelId="{888C5780-1D74-48BD-B9EF-DBC3D6202538}" type="presOf" srcId="{9DB4E408-274E-4B09-B9C2-57D0551995CB}" destId="{74594575-02A2-408B-8DEA-01CD7594ACD9}" srcOrd="0" destOrd="0" presId="urn:microsoft.com/office/officeart/2005/8/layout/hierarchy1"/>
    <dgm:cxn modelId="{9D25C723-7A85-4C11-B60D-1FDD971962E9}" type="presOf" srcId="{A474C1B8-566A-41D5-B126-7C7AA5F12339}" destId="{8D8DC196-2EC3-44D8-891F-8822D28BB4D4}" srcOrd="0" destOrd="0" presId="urn:microsoft.com/office/officeart/2005/8/layout/hierarchy1"/>
    <dgm:cxn modelId="{6DC11EED-FDCF-4ED1-A4C3-7568BED8429D}" type="presOf" srcId="{7066E3EF-0933-49FD-9C3C-BDE54F1BCA1F}" destId="{4624057C-7D28-4739-A0D1-201EE2FA0971}" srcOrd="0" destOrd="0" presId="urn:microsoft.com/office/officeart/2005/8/layout/hierarchy1"/>
    <dgm:cxn modelId="{B4B7B370-2546-4627-8B3C-530E27930786}" type="presOf" srcId="{4C76F656-29E5-4615-868E-334D1A7714BD}" destId="{FE3A9AC8-E26A-414C-9BB9-B321FD8404DB}" srcOrd="0" destOrd="0" presId="urn:microsoft.com/office/officeart/2005/8/layout/hierarchy1"/>
    <dgm:cxn modelId="{C07B79FA-B553-4A0C-A589-FC0EA205BD16}" srcId="{9E2283EE-B8A1-420B-A16F-EF1838ADE800}" destId="{20FE65EE-9002-4FD8-9E7D-1C806B25304D}" srcOrd="1" destOrd="0" parTransId="{7066E3EF-0933-49FD-9C3C-BDE54F1BCA1F}" sibTransId="{0417F0E5-5D93-411E-A9D0-7838F520B2CE}"/>
    <dgm:cxn modelId="{32AEF99E-6F8B-471F-ACA8-5DE7B8620125}" srcId="{9E2283EE-B8A1-420B-A16F-EF1838ADE800}" destId="{A474C1B8-566A-41D5-B126-7C7AA5F12339}" srcOrd="0" destOrd="0" parTransId="{4C76F656-29E5-4615-868E-334D1A7714BD}" sibTransId="{35343BDC-23A4-437F-B408-300C1891E435}"/>
    <dgm:cxn modelId="{4D3FC0D7-4988-41B4-91F2-DBE3C58CA3B8}" type="presParOf" srcId="{328E6C30-A472-402E-A60F-4354FE8DE92D}" destId="{A24F79A2-C145-4FD9-B1DF-8AFF01723B04}" srcOrd="0" destOrd="0" presId="urn:microsoft.com/office/officeart/2005/8/layout/hierarchy1"/>
    <dgm:cxn modelId="{23414744-450C-4861-B986-B688F1FFB555}" type="presParOf" srcId="{A24F79A2-C145-4FD9-B1DF-8AFF01723B04}" destId="{C6229607-192A-467D-A21F-62BD6B86A96F}" srcOrd="0" destOrd="0" presId="urn:microsoft.com/office/officeart/2005/8/layout/hierarchy1"/>
    <dgm:cxn modelId="{0CCF4FF1-59D2-4057-9A0D-AC50BBC53573}" type="presParOf" srcId="{C6229607-192A-467D-A21F-62BD6B86A96F}" destId="{1EB688C2-36AF-408E-BED1-5BF7FA908D35}" srcOrd="0" destOrd="0" presId="urn:microsoft.com/office/officeart/2005/8/layout/hierarchy1"/>
    <dgm:cxn modelId="{7D96729C-F965-4F5F-BF1F-F31153465767}" type="presParOf" srcId="{C6229607-192A-467D-A21F-62BD6B86A96F}" destId="{5FB779F5-F2B0-4410-B73D-C9195E72C55F}" srcOrd="1" destOrd="0" presId="urn:microsoft.com/office/officeart/2005/8/layout/hierarchy1"/>
    <dgm:cxn modelId="{2F038123-4A87-468D-9495-3103FFFA4D9B}" type="presParOf" srcId="{A24F79A2-C145-4FD9-B1DF-8AFF01723B04}" destId="{AE2A570C-A344-4506-ADAC-0E544190FC83}" srcOrd="1" destOrd="0" presId="urn:microsoft.com/office/officeart/2005/8/layout/hierarchy1"/>
    <dgm:cxn modelId="{41C56F41-05FF-423B-916E-E2F1D1EBBC1C}" type="presParOf" srcId="{AE2A570C-A344-4506-ADAC-0E544190FC83}" destId="{FE3A9AC8-E26A-414C-9BB9-B321FD8404DB}" srcOrd="0" destOrd="0" presId="urn:microsoft.com/office/officeart/2005/8/layout/hierarchy1"/>
    <dgm:cxn modelId="{3CD27E1E-3CE3-4880-9673-18C830E3C5A7}" type="presParOf" srcId="{AE2A570C-A344-4506-ADAC-0E544190FC83}" destId="{2AEBDC43-B51D-4A7C-808B-85343DB525DA}" srcOrd="1" destOrd="0" presId="urn:microsoft.com/office/officeart/2005/8/layout/hierarchy1"/>
    <dgm:cxn modelId="{7E230EC2-C941-467E-A324-5B71BE73723C}" type="presParOf" srcId="{2AEBDC43-B51D-4A7C-808B-85343DB525DA}" destId="{78CA31CE-9A56-4364-B85D-A2C3BB0AB77F}" srcOrd="0" destOrd="0" presId="urn:microsoft.com/office/officeart/2005/8/layout/hierarchy1"/>
    <dgm:cxn modelId="{F628BF19-6DEF-4A87-A81D-77E774B68EFC}" type="presParOf" srcId="{78CA31CE-9A56-4364-B85D-A2C3BB0AB77F}" destId="{3782F840-4AE6-4733-BC3E-1C2073E2326B}" srcOrd="0" destOrd="0" presId="urn:microsoft.com/office/officeart/2005/8/layout/hierarchy1"/>
    <dgm:cxn modelId="{F81867E3-FB61-482A-B1BE-B084A3D62133}" type="presParOf" srcId="{78CA31CE-9A56-4364-B85D-A2C3BB0AB77F}" destId="{8D8DC196-2EC3-44D8-891F-8822D28BB4D4}" srcOrd="1" destOrd="0" presId="urn:microsoft.com/office/officeart/2005/8/layout/hierarchy1"/>
    <dgm:cxn modelId="{BA3CC56D-39C1-4138-9BBF-172F550383B3}" type="presParOf" srcId="{2AEBDC43-B51D-4A7C-808B-85343DB525DA}" destId="{A5799975-6E52-446D-97D6-0F7A34ABC2B2}" srcOrd="1" destOrd="0" presId="urn:microsoft.com/office/officeart/2005/8/layout/hierarchy1"/>
    <dgm:cxn modelId="{11C01756-EC40-4048-A423-EB62A18A1FC3}" type="presParOf" srcId="{AE2A570C-A344-4506-ADAC-0E544190FC83}" destId="{4624057C-7D28-4739-A0D1-201EE2FA0971}" srcOrd="2" destOrd="0" presId="urn:microsoft.com/office/officeart/2005/8/layout/hierarchy1"/>
    <dgm:cxn modelId="{D9DDE42A-38BF-4724-8022-C3CCB8E21EA6}" type="presParOf" srcId="{AE2A570C-A344-4506-ADAC-0E544190FC83}" destId="{512426AD-3222-4940-9465-43F2E4C5DD88}" srcOrd="3" destOrd="0" presId="urn:microsoft.com/office/officeart/2005/8/layout/hierarchy1"/>
    <dgm:cxn modelId="{46AEC92B-5212-4B5C-A15C-F824BC8D821E}" type="presParOf" srcId="{512426AD-3222-4940-9465-43F2E4C5DD88}" destId="{F2826B09-58E8-45B7-9EB2-1A85FB3DA7BE}" srcOrd="0" destOrd="0" presId="urn:microsoft.com/office/officeart/2005/8/layout/hierarchy1"/>
    <dgm:cxn modelId="{6A5167D4-438D-4A3C-9C34-343BE410129C}" type="presParOf" srcId="{F2826B09-58E8-45B7-9EB2-1A85FB3DA7BE}" destId="{0AD67F98-D93D-470F-B61A-B3943113941D}" srcOrd="0" destOrd="0" presId="urn:microsoft.com/office/officeart/2005/8/layout/hierarchy1"/>
    <dgm:cxn modelId="{01AA544A-9777-4438-AC1B-31774E5C4F5D}" type="presParOf" srcId="{F2826B09-58E8-45B7-9EB2-1A85FB3DA7BE}" destId="{FDBF2B43-9246-4DE7-8755-A630303AF419}" srcOrd="1" destOrd="0" presId="urn:microsoft.com/office/officeart/2005/8/layout/hierarchy1"/>
    <dgm:cxn modelId="{AC13D02A-E52A-4435-A103-3B5406EB9E64}" type="presParOf" srcId="{512426AD-3222-4940-9465-43F2E4C5DD88}" destId="{20FB2B27-7DCF-4CB2-B705-AEBC998EA3E4}" srcOrd="1" destOrd="0" presId="urn:microsoft.com/office/officeart/2005/8/layout/hierarchy1"/>
    <dgm:cxn modelId="{A63B1327-485B-43D4-ACCA-C171F1E046D9}" type="presParOf" srcId="{AE2A570C-A344-4506-ADAC-0E544190FC83}" destId="{74594575-02A2-408B-8DEA-01CD7594ACD9}" srcOrd="4" destOrd="0" presId="urn:microsoft.com/office/officeart/2005/8/layout/hierarchy1"/>
    <dgm:cxn modelId="{74DA90DF-A64E-49B3-B631-D79713154A4F}" type="presParOf" srcId="{AE2A570C-A344-4506-ADAC-0E544190FC83}" destId="{D2023330-2979-4A91-9433-B16972E5951D}" srcOrd="5" destOrd="0" presId="urn:microsoft.com/office/officeart/2005/8/layout/hierarchy1"/>
    <dgm:cxn modelId="{0203E47C-5B3E-4BF0-A154-163ECE72ADFC}" type="presParOf" srcId="{D2023330-2979-4A91-9433-B16972E5951D}" destId="{25CB5573-C696-4964-B895-4025F4DC60D5}" srcOrd="0" destOrd="0" presId="urn:microsoft.com/office/officeart/2005/8/layout/hierarchy1"/>
    <dgm:cxn modelId="{E6BDCE89-25E2-4D0D-98FF-988DA8DA7E26}" type="presParOf" srcId="{25CB5573-C696-4964-B895-4025F4DC60D5}" destId="{EB7C422F-CDE9-47EF-BADB-DDD28C072839}" srcOrd="0" destOrd="0" presId="urn:microsoft.com/office/officeart/2005/8/layout/hierarchy1"/>
    <dgm:cxn modelId="{CA2CA0BD-07C0-4DCD-B6B9-EE2CE9C36CF1}" type="presParOf" srcId="{25CB5573-C696-4964-B895-4025F4DC60D5}" destId="{F9E47649-287C-4E35-9C64-5C882E837FE0}" srcOrd="1" destOrd="0" presId="urn:microsoft.com/office/officeart/2005/8/layout/hierarchy1"/>
    <dgm:cxn modelId="{039E2D70-1F26-42AF-A683-346DE5E25EBF}" type="presParOf" srcId="{D2023330-2979-4A91-9433-B16972E5951D}" destId="{A7B124D9-39FF-4FD8-95D9-655941A59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4575-02A2-408B-8DEA-01CD7594ACD9}">
      <dsp:nvSpPr>
        <dsp:cNvPr id="0" name=""/>
        <dsp:cNvSpPr/>
      </dsp:nvSpPr>
      <dsp:spPr>
        <a:xfrm>
          <a:off x="3681710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3"/>
              </a:lnTo>
              <a:lnTo>
                <a:pt x="2612826" y="423693"/>
              </a:lnTo>
              <a:lnTo>
                <a:pt x="2612826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4057C-7D28-4739-A0D1-201EE2FA0971}">
      <dsp:nvSpPr>
        <dsp:cNvPr id="0" name=""/>
        <dsp:cNvSpPr/>
      </dsp:nvSpPr>
      <dsp:spPr>
        <a:xfrm>
          <a:off x="3635990" y="1559887"/>
          <a:ext cx="91440" cy="621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9AC8-E26A-414C-9BB9-B321FD8404DB}">
      <dsp:nvSpPr>
        <dsp:cNvPr id="0" name=""/>
        <dsp:cNvSpPr/>
      </dsp:nvSpPr>
      <dsp:spPr>
        <a:xfrm>
          <a:off x="1068883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2612826" y="0"/>
              </a:moveTo>
              <a:lnTo>
                <a:pt x="2612826" y="423693"/>
              </a:lnTo>
              <a:lnTo>
                <a:pt x="0" y="423693"/>
              </a:lnTo>
              <a:lnTo>
                <a:pt x="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88C2-36AF-408E-BED1-5BF7FA908D35}">
      <dsp:nvSpPr>
        <dsp:cNvPr id="0" name=""/>
        <dsp:cNvSpPr/>
      </dsp:nvSpPr>
      <dsp:spPr>
        <a:xfrm>
          <a:off x="2612826" y="202405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B779F5-F2B0-4410-B73D-C9195E72C55F}">
      <dsp:nvSpPr>
        <dsp:cNvPr id="0" name=""/>
        <dsp:cNvSpPr/>
      </dsp:nvSpPr>
      <dsp:spPr>
        <a:xfrm>
          <a:off x="2850356" y="428058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Civil Cases</a:t>
          </a:r>
          <a:endParaRPr lang="en-US" sz="3300" kern="1200" dirty="0"/>
        </a:p>
      </dsp:txBody>
      <dsp:txXfrm>
        <a:off x="2890115" y="467817"/>
        <a:ext cx="2058249" cy="1277964"/>
      </dsp:txXfrm>
    </dsp:sp>
    <dsp:sp modelId="{3782F840-4AE6-4733-BC3E-1C2073E2326B}">
      <dsp:nvSpPr>
        <dsp:cNvPr id="0" name=""/>
        <dsp:cNvSpPr/>
      </dsp:nvSpPr>
      <dsp:spPr>
        <a:xfrm>
          <a:off x="0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DC196-2EC3-44D8-891F-8822D28BB4D4}">
      <dsp:nvSpPr>
        <dsp:cNvPr id="0" name=""/>
        <dsp:cNvSpPr/>
      </dsp:nvSpPr>
      <dsp:spPr>
        <a:xfrm>
          <a:off x="237529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Money Related</a:t>
          </a:r>
          <a:endParaRPr lang="en-US" sz="3300" kern="1200" dirty="0"/>
        </a:p>
      </dsp:txBody>
      <dsp:txXfrm>
        <a:off x="277288" y="2447033"/>
        <a:ext cx="2058249" cy="1277964"/>
      </dsp:txXfrm>
    </dsp:sp>
    <dsp:sp modelId="{0AD67F98-D93D-470F-B61A-B3943113941D}">
      <dsp:nvSpPr>
        <dsp:cNvPr id="0" name=""/>
        <dsp:cNvSpPr/>
      </dsp:nvSpPr>
      <dsp:spPr>
        <a:xfrm>
          <a:off x="2612826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BF2B43-9246-4DE7-8755-A630303AF419}">
      <dsp:nvSpPr>
        <dsp:cNvPr id="0" name=""/>
        <dsp:cNvSpPr/>
      </dsp:nvSpPr>
      <dsp:spPr>
        <a:xfrm>
          <a:off x="2850356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Land Cases</a:t>
          </a:r>
          <a:endParaRPr lang="en-US" sz="3300" kern="1200" dirty="0"/>
        </a:p>
      </dsp:txBody>
      <dsp:txXfrm>
        <a:off x="2890115" y="2447033"/>
        <a:ext cx="2058249" cy="1277964"/>
      </dsp:txXfrm>
    </dsp:sp>
    <dsp:sp modelId="{EB7C422F-CDE9-47EF-BADB-DDD28C072839}">
      <dsp:nvSpPr>
        <dsp:cNvPr id="0" name=""/>
        <dsp:cNvSpPr/>
      </dsp:nvSpPr>
      <dsp:spPr>
        <a:xfrm>
          <a:off x="5225653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7649-287C-4E35-9C64-5C882E837FE0}">
      <dsp:nvSpPr>
        <dsp:cNvPr id="0" name=""/>
        <dsp:cNvSpPr/>
      </dsp:nvSpPr>
      <dsp:spPr>
        <a:xfrm>
          <a:off x="5463182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Family Problems</a:t>
          </a:r>
          <a:endParaRPr lang="en-US" sz="3300" kern="1200" dirty="0"/>
        </a:p>
      </dsp:txBody>
      <dsp:txXfrm>
        <a:off x="5502941" y="2447033"/>
        <a:ext cx="2058249" cy="127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AA22-93D7-45DF-A8DF-0266719AEF5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A99-1208-4415-BEB5-56045497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Glølkl.gb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Staff is fed</a:t>
            </a:r>
            <a:r>
              <a:rPr lang="en-US" baseline="0" dirty="0" smtClean="0"/>
              <a:t> up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CE5-5707-486E-9DD0-82F63775C199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53A-F421-4B81-B110-563F39A15204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D51-28D7-43AD-A926-7181F0B1B52C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2CF-341C-4548-AA16-13AF8FC63663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7A8C-B174-4C5C-90EE-32176CA5C444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EEB3-71AF-4355-8706-590A0BACB51B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6EC3-35E4-43EF-89BB-6C2A3DF0E888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4E1-7A58-4252-BCB9-E1E55A8A6378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9776-6DEC-4F5C-B5DE-CA57B0E27F76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7C49-C008-4EA0-98EB-F9D518840237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4412-B557-4C43-A048-C5A46D9FA2A8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AAB-CC76-41B2-90C8-9EC292401F34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0BE-1B12-41E7-80E2-25889E1D785A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C13-1D2B-40B8-8C62-344F0DD4B10F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5B1-192E-4DFB-8046-E70491D024B3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D88-59A9-4603-A153-BEC7398F52CA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59A-4B69-4685-A567-BDA05A1329F6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F4E-3B59-44C8-B183-87F380CE3CEF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D54-98F3-4201-A7FE-57227E55210D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2B7-AC5C-4F5B-960A-D3480B384C6A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D3F1-B556-4E8F-B536-C4DFA17A159E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B03-1565-46F4-98F9-A0D96F5B4617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F752-1F7B-4680-9E7D-51D4BB0330B6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0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017-F65D-438E-BED0-7A64F86E87ED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579-C2F3-4423-ABEE-7AE08B2C863B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319-5EE0-4527-9603-DD0493EB2C9F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D52-49DA-477F-B306-5D9596204E94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8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EC4B-4E31-4409-A66B-EF786B21322A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15C-A117-45DE-8EAA-0DE338B33A51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4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6338-B102-4AC7-B19A-80FB676DD493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091-123B-4982-8275-006A7D8D28C2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C3F8-6051-486D-8D2F-D463C5F5BFFD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4E17-3C20-451D-A69B-692D66BF5F7B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8FFC-CDED-44C1-8734-9BE12F642AD8}" type="datetime1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093-E600-4840-81AE-89BCC48785EA}" type="datetime1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24F6-508E-48CF-9410-C82E00ABB919}" type="datetime1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F6F-3132-4709-BB8B-A602CD6D84EC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E1D-4AC9-4CA9-8DBA-4376A8F1D73D}" type="datetime1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587769-654F-43A3-8C97-EDBFBBF60455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D0BFF1-79B1-40A7-923C-1B7F47FF2FD3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279-4C6F-4C2A-80F2-75538DE34CD1}" type="datetime1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COURT CASE HANDLING SYSTEM(CCHS)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659198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No: 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A.A.T.G.Abeysinghe</a:t>
            </a:r>
            <a:r>
              <a:rPr lang="en-US" dirty="0" smtClean="0"/>
              <a:t> 	2014CS001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Devanarayana.S.         </a:t>
            </a:r>
            <a:r>
              <a:rPr lang="en-US" dirty="0" smtClean="0"/>
              <a:t>   2014CS022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K.C.Edirisinghe</a:t>
            </a:r>
            <a:r>
              <a:rPr lang="en-US" dirty="0" smtClean="0"/>
              <a:t>         	2014CS029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D.T.Fernando</a:t>
            </a:r>
            <a:r>
              <a:rPr lang="en-US" dirty="0" smtClean="0"/>
              <a:t>            	2014CS034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K.Kirishjajini</a:t>
            </a:r>
            <a:r>
              <a:rPr lang="en-US" dirty="0" smtClean="0"/>
              <a:t>              	2014IS043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H.N.A.Nilakshi</a:t>
            </a:r>
            <a:r>
              <a:rPr lang="en-US" dirty="0"/>
              <a:t>          </a:t>
            </a:r>
            <a:r>
              <a:rPr lang="en-US" dirty="0" smtClean="0"/>
              <a:t>	2014IS056</a:t>
            </a:r>
          </a:p>
          <a:p>
            <a:endParaRPr lang="en-US" dirty="0"/>
          </a:p>
          <a:p>
            <a:r>
              <a:rPr lang="en-US" dirty="0" smtClean="0"/>
              <a:t>Supervisor- Dr. D. N. </a:t>
            </a:r>
            <a:r>
              <a:rPr lang="en-US" dirty="0" err="1" smtClean="0"/>
              <a:t>Ranasinghe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Mentors-  Mr. R. N. </a:t>
            </a:r>
            <a:r>
              <a:rPr lang="en-US" dirty="0" err="1" smtClean="0"/>
              <a:t>Rajapaksha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smtClean="0"/>
              <a:t>      Mr. S. A. </a:t>
            </a:r>
            <a:r>
              <a:rPr lang="en-US" sz="1800" dirty="0" err="1" smtClean="0"/>
              <a:t>Karunarathna</a:t>
            </a:r>
            <a:endParaRPr lang="en-US" sz="1800" dirty="0" smtClean="0"/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 smtClean="0"/>
              <a:t>Client- Registrar of Colombo District Courts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2514600"/>
            <a:ext cx="4062751" cy="2177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4433455" cy="61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31" y="762000"/>
            <a:ext cx="3678767" cy="1676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1584960" cy="18516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53" y="228600"/>
            <a:ext cx="5039447" cy="65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657600"/>
            <a:ext cx="2571750" cy="2629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2" y="762000"/>
            <a:ext cx="2087880" cy="1402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08778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marL="0" lvl="4" indent="0">
              <a:spcBef>
                <a:spcPts val="750"/>
              </a:spcBef>
              <a:buNone/>
            </a:pPr>
            <a:r>
              <a:rPr lang="en-US" sz="3200" dirty="0" smtClean="0"/>
              <a:t>Reports for Judicial Services Commission </a:t>
            </a:r>
            <a:endParaRPr lang="en-US" dirty="0" smtClean="0"/>
          </a:p>
          <a:p>
            <a:pPr lvl="2"/>
            <a:r>
              <a:rPr lang="en-US" sz="2000" dirty="0" smtClean="0"/>
              <a:t>Interpreter prepares two reports on behalf of the judge.</a:t>
            </a:r>
          </a:p>
          <a:p>
            <a:pPr lvl="3"/>
            <a:r>
              <a:rPr lang="en-US" sz="2000" dirty="0"/>
              <a:t> </a:t>
            </a:r>
            <a:r>
              <a:rPr lang="en-US" sz="2000" dirty="0" smtClean="0"/>
              <a:t>Statistical Report- </a:t>
            </a:r>
          </a:p>
          <a:p>
            <a:pPr lvl="4"/>
            <a:r>
              <a:rPr lang="en-US" sz="2000" dirty="0" smtClean="0"/>
              <a:t>Contains </a:t>
            </a:r>
            <a:r>
              <a:rPr lang="en-US" sz="2000" dirty="0" err="1" smtClean="0"/>
              <a:t>no.of</a:t>
            </a:r>
            <a:r>
              <a:rPr lang="en-US" sz="2000" dirty="0" smtClean="0"/>
              <a:t> cases, </a:t>
            </a:r>
            <a:r>
              <a:rPr lang="en-US" sz="2000" dirty="0" err="1" smtClean="0"/>
              <a:t>no.of</a:t>
            </a:r>
            <a:r>
              <a:rPr lang="en-US" sz="2000" dirty="0" smtClean="0"/>
              <a:t> final </a:t>
            </a:r>
            <a:r>
              <a:rPr lang="en-US" sz="2000" dirty="0" err="1" smtClean="0"/>
              <a:t>judgements</a:t>
            </a:r>
            <a:endParaRPr lang="en-US" sz="2000" dirty="0" smtClean="0"/>
          </a:p>
          <a:p>
            <a:pPr lvl="4"/>
            <a:r>
              <a:rPr lang="en-US" sz="2000" dirty="0" smtClean="0"/>
              <a:t>monthly, quarterly, annually </a:t>
            </a:r>
          </a:p>
          <a:p>
            <a:pPr lvl="4"/>
            <a:endParaRPr lang="en-US" sz="2000" dirty="0" smtClean="0"/>
          </a:p>
          <a:p>
            <a:pPr lvl="3"/>
            <a:r>
              <a:rPr lang="en-US" sz="2000" dirty="0"/>
              <a:t> </a:t>
            </a:r>
            <a:r>
              <a:rPr lang="en-US" sz="2000" dirty="0" smtClean="0"/>
              <a:t>Decision Report- Copies of all decisions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3" y="3429000"/>
            <a:ext cx="3507301" cy="22402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05709" cy="508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9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17999"/>
            <a:ext cx="5750043" cy="31778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Fact Finding Methods</a:t>
            </a:r>
          </a:p>
          <a:p>
            <a:pPr lvl="1"/>
            <a:r>
              <a:rPr lang="en-US" dirty="0" smtClean="0"/>
              <a:t>Site visit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Sampling of existing documentation</a:t>
            </a:r>
          </a:p>
          <a:p>
            <a:pPr lvl="1"/>
            <a:r>
              <a:rPr lang="en-US" dirty="0" smtClean="0"/>
              <a:t>Observation of work environment 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5" y="3845938"/>
            <a:ext cx="4245471" cy="272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73" y="472388"/>
            <a:ext cx="1706297" cy="284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43221"/>
            <a:ext cx="1876927" cy="312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15696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</a:t>
            </a:r>
            <a:r>
              <a:rPr lang="en-US" sz="3200" dirty="0"/>
              <a:t>Operational </a:t>
            </a:r>
            <a:r>
              <a:rPr lang="en-US" sz="3200" dirty="0" smtClean="0"/>
              <a:t>Feasibility</a:t>
            </a:r>
          </a:p>
          <a:p>
            <a:endParaRPr lang="en-US" sz="3200" dirty="0"/>
          </a:p>
          <a:p>
            <a:pPr lvl="2"/>
            <a:r>
              <a:rPr lang="en-US" sz="2000" dirty="0" smtClean="0"/>
              <a:t>  </a:t>
            </a:r>
            <a:r>
              <a:rPr lang="en-US" sz="2900" dirty="0" smtClean="0"/>
              <a:t>Automated CCHS will be helpful for the court staff.</a:t>
            </a:r>
          </a:p>
          <a:p>
            <a:pPr lvl="2"/>
            <a:endParaRPr lang="en-US" sz="2900" dirty="0"/>
          </a:p>
          <a:p>
            <a:pPr lvl="2"/>
            <a:r>
              <a:rPr lang="en-US" sz="2900" dirty="0"/>
              <a:t> Address all the requested </a:t>
            </a:r>
            <a:r>
              <a:rPr lang="en-US" sz="2900" dirty="0" smtClean="0"/>
              <a:t>requirements.</a:t>
            </a:r>
          </a:p>
          <a:p>
            <a:pPr lvl="2"/>
            <a:endParaRPr lang="en-US" sz="2900" dirty="0"/>
          </a:p>
          <a:p>
            <a:pPr lvl="2"/>
            <a:r>
              <a:rPr lang="en-US" sz="2900" dirty="0"/>
              <a:t> All cases will be handled from the time of plaint until final judgment.</a:t>
            </a:r>
          </a:p>
          <a:p>
            <a:pPr lvl="2"/>
            <a:endParaRPr lang="en-US" sz="2900" dirty="0" smtClean="0"/>
          </a:p>
          <a:p>
            <a:pPr lvl="2"/>
            <a:r>
              <a:rPr lang="en-US" sz="2900" dirty="0" smtClean="0"/>
              <a:t> </a:t>
            </a:r>
            <a:r>
              <a:rPr lang="en-US" sz="2900" dirty="0"/>
              <a:t>Provide many reports than requested.</a:t>
            </a:r>
          </a:p>
          <a:p>
            <a:pPr marL="0" lvl="1" indent="0">
              <a:buNone/>
            </a:pPr>
            <a:endParaRPr lang="en-US" sz="2900" dirty="0"/>
          </a:p>
          <a:p>
            <a:r>
              <a:rPr lang="en-US" sz="3200" dirty="0"/>
              <a:t> Cultural </a:t>
            </a:r>
            <a:r>
              <a:rPr lang="en-US" sz="3200" dirty="0" smtClean="0"/>
              <a:t>Feasibility   </a:t>
            </a:r>
          </a:p>
          <a:p>
            <a:endParaRPr lang="en-US" sz="3200" dirty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The current process is done manually	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Full of files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Time consuming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Space consuming</a:t>
            </a:r>
          </a:p>
          <a:p>
            <a:pPr lvl="2"/>
            <a:r>
              <a:rPr lang="en-US" sz="2900" dirty="0"/>
              <a:t> </a:t>
            </a:r>
            <a:r>
              <a:rPr lang="en-US" sz="2900" dirty="0" smtClean="0"/>
              <a:t>Staff finds it troublesome to handle</a:t>
            </a:r>
          </a:p>
          <a:p>
            <a:pPr marL="905256" lvl="2" indent="0">
              <a:buNone/>
            </a:pPr>
            <a:endParaRPr lang="en-US" sz="2900" dirty="0" smtClean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Staff is willing to adjust themselves for an automated system.</a:t>
            </a:r>
          </a:p>
          <a:p>
            <a:pPr marL="585216" lvl="1" indent="0">
              <a:buNone/>
            </a:pPr>
            <a:endParaRPr lang="en-US" sz="2900" dirty="0" smtClean="0"/>
          </a:p>
          <a:p>
            <a:pPr lvl="1"/>
            <a:r>
              <a:rPr lang="en-US" sz="2900" dirty="0"/>
              <a:t> </a:t>
            </a:r>
            <a:r>
              <a:rPr lang="en-US" sz="2900" dirty="0" smtClean="0"/>
              <a:t>As long as the staff receives a training ,getting used to an automated system is not an issue.</a:t>
            </a:r>
          </a:p>
          <a:p>
            <a:pPr marL="13716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6600"/>
            <a:ext cx="2743200" cy="2048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2400"/>
            <a:ext cx="1803400" cy="180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64613"/>
            <a:ext cx="2667000" cy="1711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315200" cy="5410200"/>
          </a:xfrm>
        </p:spPr>
        <p:txBody>
          <a:bodyPr>
            <a:normAutofit/>
          </a:bodyPr>
          <a:lstStyle/>
          <a:p>
            <a:r>
              <a:rPr lang="en-US" sz="3200" dirty="0"/>
              <a:t>Technical  </a:t>
            </a:r>
            <a:r>
              <a:rPr lang="en-US" sz="3200" dirty="0" smtClean="0"/>
              <a:t>Feasibility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We </a:t>
            </a:r>
            <a:r>
              <a:rPr lang="en-US" sz="1800" dirty="0"/>
              <a:t>wish to use Java SE  for </a:t>
            </a:r>
            <a:r>
              <a:rPr lang="en-US" sz="1800" dirty="0" smtClean="0"/>
              <a:t>development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Database Management System – </a:t>
            </a:r>
            <a:r>
              <a:rPr lang="en-US" sz="1800" dirty="0" smtClean="0"/>
              <a:t>MySQL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Generation of reports – </a:t>
            </a:r>
            <a:r>
              <a:rPr lang="en-US" sz="1800" dirty="0" smtClean="0"/>
              <a:t>JasperReports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Above technologies are</a:t>
            </a:r>
          </a:p>
          <a:p>
            <a:pPr lvl="2"/>
            <a:r>
              <a:rPr lang="en-US" sz="1800" dirty="0"/>
              <a:t> free and open source</a:t>
            </a:r>
          </a:p>
          <a:p>
            <a:pPr lvl="2"/>
            <a:r>
              <a:rPr lang="en-US" sz="1800" dirty="0"/>
              <a:t> easy to learn</a:t>
            </a:r>
          </a:p>
          <a:p>
            <a:pPr lvl="2"/>
            <a:r>
              <a:rPr lang="en-US" sz="1800" dirty="0"/>
              <a:t> having resources to take advices and help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4"/>
          <a:stretch/>
        </p:blipFill>
        <p:spPr>
          <a:xfrm>
            <a:off x="5791200" y="609600"/>
            <a:ext cx="3235124" cy="21571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9600"/>
            <a:ext cx="73914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 </a:t>
            </a:r>
            <a:r>
              <a:rPr lang="en-US" sz="5800" dirty="0"/>
              <a:t>Schedule Feasibility 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3400" dirty="0" smtClean="0"/>
              <a:t> </a:t>
            </a:r>
            <a:r>
              <a:rPr lang="en-US" sz="3300" dirty="0"/>
              <a:t>Total time period – 1 </a:t>
            </a:r>
            <a:r>
              <a:rPr lang="en-US" sz="3300" dirty="0" smtClean="0"/>
              <a:t>year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 Has mandatory </a:t>
            </a:r>
            <a:r>
              <a:rPr lang="en-US" sz="3300" dirty="0" smtClean="0"/>
              <a:t>deadlines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 Questions </a:t>
            </a:r>
          </a:p>
          <a:p>
            <a:pPr marL="1200150" lvl="2" indent="-514350"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b="1" dirty="0"/>
              <a:t>How long will it take to get the technical expertise</a:t>
            </a:r>
            <a:r>
              <a:rPr lang="en-US" sz="3300" b="1" dirty="0" smtClean="0"/>
              <a:t>?</a:t>
            </a:r>
          </a:p>
          <a:p>
            <a:pPr marL="1485900" lvl="3" indent="-342900"/>
            <a:r>
              <a:rPr lang="en-US" sz="3300" dirty="0"/>
              <a:t>Not hiring technical expertise</a:t>
            </a:r>
          </a:p>
          <a:p>
            <a:pPr marL="1485900" lvl="3" indent="-342900"/>
            <a:r>
              <a:rPr lang="en-US" sz="3300" dirty="0"/>
              <a:t>Will learn the necessary details before implementation </a:t>
            </a:r>
            <a:r>
              <a:rPr lang="en-US" sz="3300" dirty="0" smtClean="0"/>
              <a:t>starts</a:t>
            </a:r>
          </a:p>
          <a:p>
            <a:pPr marL="1485900" lvl="3" indent="-342900"/>
            <a:endParaRPr lang="en-US" sz="3300" dirty="0"/>
          </a:p>
          <a:p>
            <a:pPr marL="1200150" lvl="2" indent="-514350"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b="1" dirty="0"/>
              <a:t>Did we take into account the national holidays  and weekends</a:t>
            </a:r>
            <a:r>
              <a:rPr lang="en-US" sz="3300" b="1" dirty="0" smtClean="0"/>
              <a:t>?</a:t>
            </a:r>
          </a:p>
          <a:p>
            <a:pPr marL="1485900" lvl="3" indent="-342900"/>
            <a:r>
              <a:rPr lang="en-US" sz="3300" dirty="0"/>
              <a:t>Holidays and weekends will be working days</a:t>
            </a:r>
          </a:p>
          <a:p>
            <a:pPr marL="1485900" lvl="3" indent="-342900"/>
            <a:r>
              <a:rPr lang="en-US" sz="3300" dirty="0"/>
              <a:t>They are included into the project </a:t>
            </a:r>
            <a:r>
              <a:rPr lang="en-US" sz="3300" dirty="0" smtClean="0"/>
              <a:t>schedule</a:t>
            </a:r>
            <a:endParaRPr lang="en-US" sz="3300" dirty="0"/>
          </a:p>
          <a:p>
            <a:pPr marL="971550" lvl="1" indent="-514350">
              <a:buFont typeface="+mj-lt"/>
              <a:buAutoNum type="arabicPeriod"/>
            </a:pPr>
            <a:endParaRPr lang="en-US" sz="3400" dirty="0"/>
          </a:p>
          <a:p>
            <a:pPr marL="342900" lvl="1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467599" cy="5562600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US" sz="2300" dirty="0" smtClean="0"/>
              <a:t>3. </a:t>
            </a:r>
            <a:r>
              <a:rPr lang="en-US" sz="2300" b="1" dirty="0" smtClean="0"/>
              <a:t>What </a:t>
            </a:r>
            <a:r>
              <a:rPr lang="en-US" sz="2300" b="1" dirty="0"/>
              <a:t>are the real constraints on project deadlines(mandatory/desirable)?</a:t>
            </a:r>
          </a:p>
          <a:p>
            <a:pPr lvl="3" indent="-457200"/>
            <a:r>
              <a:rPr lang="en-US" sz="1900" dirty="0"/>
              <a:t>Iterative development</a:t>
            </a:r>
          </a:p>
          <a:p>
            <a:pPr lvl="3" indent="-457200"/>
            <a:r>
              <a:rPr lang="en-US" sz="1900" dirty="0"/>
              <a:t>Client did not place mandatory deadlines</a:t>
            </a:r>
          </a:p>
          <a:p>
            <a:pPr lvl="3" indent="-457200"/>
            <a:r>
              <a:rPr lang="en-US" sz="1900" dirty="0"/>
              <a:t>Client is supportive ; university </a:t>
            </a:r>
            <a:r>
              <a:rPr lang="en-US" sz="1900" dirty="0" smtClean="0"/>
              <a:t>project</a:t>
            </a:r>
          </a:p>
          <a:p>
            <a:pPr marL="1143000" lvl="3" indent="0">
              <a:buNone/>
            </a:pPr>
            <a:endParaRPr lang="en-US" sz="1900" dirty="0" smtClean="0"/>
          </a:p>
          <a:p>
            <a:pPr marL="685800" lvl="2" indent="0">
              <a:buNone/>
            </a:pPr>
            <a:r>
              <a:rPr lang="en-US" sz="2300" dirty="0" smtClean="0"/>
              <a:t>4. </a:t>
            </a:r>
            <a:r>
              <a:rPr lang="en-US" sz="2300" b="1" dirty="0" smtClean="0"/>
              <a:t>Can </a:t>
            </a:r>
            <a:r>
              <a:rPr lang="en-US" sz="2300" b="1" dirty="0"/>
              <a:t>the solution be designed and implemented within an acceptable time period</a:t>
            </a:r>
            <a:r>
              <a:rPr lang="en-US" sz="2300" b="1" dirty="0" smtClean="0"/>
              <a:t>?</a:t>
            </a:r>
          </a:p>
          <a:p>
            <a:pPr lvl="3" indent="-457200"/>
            <a:r>
              <a:rPr lang="en-US" sz="1900" dirty="0"/>
              <a:t>Wish to deliver by end December 2016</a:t>
            </a:r>
          </a:p>
          <a:p>
            <a:pPr lvl="3" indent="-457200"/>
            <a:r>
              <a:rPr lang="en-US" sz="1900" dirty="0"/>
              <a:t>Client meetings depend on client’s schedule</a:t>
            </a:r>
          </a:p>
          <a:p>
            <a:pPr lvl="3" indent="-457200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467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Economic Feasibility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1800" dirty="0" smtClean="0"/>
              <a:t>Non profit motive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Development using open source software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Coding by students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Less costs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During implementation</a:t>
            </a:r>
          </a:p>
          <a:p>
            <a:pPr lvl="2"/>
            <a:r>
              <a:rPr lang="en-US" dirty="0" smtClean="0"/>
              <a:t>Host computers</a:t>
            </a:r>
          </a:p>
          <a:p>
            <a:pPr lvl="2"/>
            <a:r>
              <a:rPr lang="en-US" dirty="0" smtClean="0"/>
              <a:t>Server computer</a:t>
            </a:r>
          </a:p>
          <a:p>
            <a:pPr lvl="2"/>
            <a:r>
              <a:rPr lang="en-US" dirty="0" smtClean="0"/>
              <a:t>LAN connection cables add to the cost</a:t>
            </a:r>
            <a:endParaRPr lang="en-US" dirty="0"/>
          </a:p>
          <a:p>
            <a:pPr lvl="1"/>
            <a:endParaRPr lang="en-US" dirty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05" y="2514600"/>
            <a:ext cx="333281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0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24000"/>
            <a:ext cx="7753350" cy="4006222"/>
          </a:xfrm>
        </p:spPr>
        <p:txBody>
          <a:bodyPr/>
          <a:lstStyle/>
          <a:p>
            <a:r>
              <a:rPr lang="en-US" dirty="0" smtClean="0"/>
              <a:t> Colombo District Court handles civil cases.    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724048"/>
              </p:ext>
            </p:extLst>
          </p:nvPr>
        </p:nvGraphicFramePr>
        <p:xfrm>
          <a:off x="762000" y="2133600"/>
          <a:ext cx="760095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772400" cy="5867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 Legal </a:t>
            </a:r>
            <a:r>
              <a:rPr lang="en-US" sz="3200" dirty="0" smtClean="0"/>
              <a:t>Feasibility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Client </a:t>
            </a:r>
            <a:r>
              <a:rPr lang="en-US" sz="1800" dirty="0"/>
              <a:t>is Colombo District Courts</a:t>
            </a:r>
          </a:p>
          <a:p>
            <a:pPr lvl="2"/>
            <a:r>
              <a:rPr lang="en-US" dirty="0"/>
              <a:t>Functional requirements are </a:t>
            </a:r>
            <a:r>
              <a:rPr lang="en-US" dirty="0" smtClean="0"/>
              <a:t>legal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1800" dirty="0"/>
              <a:t>Free and open source software for development-</a:t>
            </a:r>
          </a:p>
          <a:p>
            <a:pPr lvl="2"/>
            <a:r>
              <a:rPr lang="en-US" dirty="0"/>
              <a:t>No issues regarding </a:t>
            </a:r>
            <a:r>
              <a:rPr lang="en-US" dirty="0" smtClean="0"/>
              <a:t>copyright</a:t>
            </a:r>
          </a:p>
          <a:p>
            <a:pPr lvl="2"/>
            <a:endParaRPr lang="en-US" dirty="0"/>
          </a:p>
          <a:p>
            <a:pPr lvl="1"/>
            <a:r>
              <a:rPr lang="en-US" sz="1800" dirty="0"/>
              <a:t>Secure Database</a:t>
            </a:r>
          </a:p>
          <a:p>
            <a:pPr lvl="2"/>
            <a:r>
              <a:rPr lang="en-US" dirty="0"/>
              <a:t>No </a:t>
            </a:r>
            <a:r>
              <a:rPr lang="en-US" dirty="0" smtClean="0"/>
              <a:t>access for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pPr lvl="2"/>
            <a:endParaRPr lang="en-US" dirty="0" smtClean="0"/>
          </a:p>
          <a:p>
            <a:pPr lvl="1"/>
            <a:r>
              <a:rPr lang="en-US" sz="1800" dirty="0"/>
              <a:t>Team will protect privacy and confidentiality of </a:t>
            </a:r>
            <a:r>
              <a:rPr lang="en-US" sz="1800" dirty="0" smtClean="0"/>
              <a:t>information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System development by team during academic period-</a:t>
            </a:r>
          </a:p>
          <a:p>
            <a:pPr lvl="2"/>
            <a:r>
              <a:rPr lang="en-US" dirty="0" smtClean="0"/>
              <a:t>No contract programmers/employees</a:t>
            </a:r>
          </a:p>
          <a:p>
            <a:pPr lvl="2"/>
            <a:r>
              <a:rPr lang="en-US" dirty="0" smtClean="0"/>
              <a:t>No issues regarding ownership of code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2895600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20" y="1447800"/>
            <a:ext cx="6591300" cy="224529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54" y="4114800"/>
            <a:ext cx="7211431" cy="21053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456710" cy="236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4953335" cy="23095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5105400" cy="4174920"/>
          </a:xfrm>
        </p:spPr>
      </p:pic>
    </p:spTree>
    <p:extLst>
      <p:ext uri="{BB962C8B-B14F-4D97-AF65-F5344CB8AC3E}">
        <p14:creationId xmlns:p14="http://schemas.microsoft.com/office/powerpoint/2010/main" val="39793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598932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9" y="1447800"/>
            <a:ext cx="543446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02" y="4038600"/>
            <a:ext cx="4971795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5400"/>
            <a:ext cx="5197551" cy="2389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599"/>
            <a:ext cx="5654751" cy="23658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0104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Case registration</a:t>
            </a:r>
          </a:p>
          <a:p>
            <a:r>
              <a:rPr lang="en-US" dirty="0" smtClean="0"/>
              <a:t>Issuing a case number</a:t>
            </a:r>
          </a:p>
          <a:p>
            <a:r>
              <a:rPr lang="en-US" dirty="0" smtClean="0"/>
              <a:t>Calculate stamp duty for a case</a:t>
            </a:r>
          </a:p>
          <a:p>
            <a:r>
              <a:rPr lang="en-US" dirty="0" smtClean="0"/>
              <a:t>Issue stamp duty receipt</a:t>
            </a:r>
          </a:p>
          <a:p>
            <a:r>
              <a:rPr lang="en-US" dirty="0" smtClean="0"/>
              <a:t>Update case details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-next hearing date, decision, defendant details</a:t>
            </a:r>
          </a:p>
          <a:p>
            <a:r>
              <a:rPr lang="en-US" dirty="0" smtClean="0"/>
              <a:t>Serve summons</a:t>
            </a:r>
          </a:p>
          <a:p>
            <a:r>
              <a:rPr lang="en-US" dirty="0" smtClean="0"/>
              <a:t>Handle fiscal report details</a:t>
            </a:r>
          </a:p>
          <a:p>
            <a:r>
              <a:rPr lang="en-US" dirty="0" smtClean="0"/>
              <a:t>Issue decree</a:t>
            </a:r>
          </a:p>
          <a:p>
            <a:r>
              <a:rPr lang="en-US" dirty="0" smtClean="0"/>
              <a:t>Handle inquiries</a:t>
            </a:r>
          </a:p>
          <a:p>
            <a:r>
              <a:rPr lang="en-US" dirty="0" smtClean="0"/>
              <a:t>Handle ceasing of assets</a:t>
            </a:r>
          </a:p>
          <a:p>
            <a:r>
              <a:rPr lang="en-US" dirty="0" smtClean="0"/>
              <a:t>Prepare reports such as statistical reports, decision reports</a:t>
            </a:r>
          </a:p>
          <a:p>
            <a:r>
              <a:rPr lang="en-US" dirty="0" smtClean="0"/>
              <a:t>Retrieve case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High Level 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19514"/>
            <a:ext cx="5361319" cy="47908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20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Development-</a:t>
            </a:r>
          </a:p>
          <a:p>
            <a:pPr lvl="1"/>
            <a:r>
              <a:rPr lang="en-US" dirty="0" smtClean="0"/>
              <a:t>Wish to use </a:t>
            </a:r>
            <a:r>
              <a:rPr lang="en-US" dirty="0" err="1" smtClean="0"/>
              <a:t>JavaSE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Provides high-level </a:t>
            </a:r>
            <a:r>
              <a:rPr lang="en-US" dirty="0"/>
              <a:t>classes that are used for </a:t>
            </a:r>
            <a:endParaRPr lang="en-US" dirty="0" smtClean="0"/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Database access</a:t>
            </a:r>
          </a:p>
          <a:p>
            <a:pPr lvl="2"/>
            <a:r>
              <a:rPr lang="en-US" dirty="0" smtClean="0"/>
              <a:t>Graphical </a:t>
            </a:r>
            <a:r>
              <a:rPr lang="en-US" dirty="0"/>
              <a:t>user interface (GUI) development</a:t>
            </a:r>
          </a:p>
          <a:p>
            <a:endParaRPr lang="en-US" dirty="0" smtClean="0"/>
          </a:p>
          <a:p>
            <a:r>
              <a:rPr lang="en-US" dirty="0" smtClean="0"/>
              <a:t>Database Management System- MySQL</a:t>
            </a:r>
          </a:p>
          <a:p>
            <a:r>
              <a:rPr lang="en-US" dirty="0" smtClean="0"/>
              <a:t>Report Generating Tool- JasperReports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14" y="4800600"/>
            <a:ext cx="27051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53" y="347663"/>
            <a:ext cx="16764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50" y="2438400"/>
            <a:ext cx="2971800" cy="15335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Money Related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77" y="1752600"/>
            <a:ext cx="6591985" cy="3777622"/>
          </a:xfrm>
        </p:spPr>
        <p:txBody>
          <a:bodyPr/>
          <a:lstStyle/>
          <a:p>
            <a:r>
              <a:rPr lang="en-US" dirty="0" smtClean="0"/>
              <a:t> Money related cases –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large number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most important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complicated procedure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CCHS will handle money related cases.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6477000" y="3505200"/>
            <a:ext cx="2545344" cy="2518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04800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Schedule/Delivery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system is a very old system.</a:t>
            </a:r>
          </a:p>
          <a:p>
            <a:endParaRPr lang="en-US" dirty="0" smtClean="0"/>
          </a:p>
          <a:p>
            <a:r>
              <a:rPr lang="en-US" dirty="0" smtClean="0"/>
              <a:t>Well defined requirements.</a:t>
            </a:r>
          </a:p>
          <a:p>
            <a:endParaRPr lang="en-US" dirty="0" smtClean="0"/>
          </a:p>
          <a:p>
            <a:r>
              <a:rPr lang="en-US" dirty="0" smtClean="0"/>
              <a:t>Requirements do not change drastically over time.</a:t>
            </a:r>
          </a:p>
          <a:p>
            <a:endParaRPr lang="en-US" dirty="0" smtClean="0"/>
          </a:p>
          <a:p>
            <a:r>
              <a:rPr lang="en-US" dirty="0" smtClean="0"/>
              <a:t>But the current system is manual.</a:t>
            </a:r>
          </a:p>
          <a:p>
            <a:endParaRPr lang="en-US" dirty="0" smtClean="0"/>
          </a:p>
          <a:p>
            <a:r>
              <a:rPr lang="en-US" dirty="0" smtClean="0"/>
              <a:t>Difficult to gather all the requirements at the beginning of the project.</a:t>
            </a:r>
          </a:p>
          <a:p>
            <a:endParaRPr lang="en-US" dirty="0" smtClean="0"/>
          </a:p>
          <a:p>
            <a:r>
              <a:rPr lang="en-US" dirty="0" smtClean="0"/>
              <a:t>Waterfall model can not be used.</a:t>
            </a:r>
          </a:p>
          <a:p>
            <a:endParaRPr lang="en-US" dirty="0" smtClean="0"/>
          </a:p>
          <a:p>
            <a:r>
              <a:rPr lang="en-US" dirty="0" smtClean="0"/>
              <a:t>Wish to follow incremental development;</a:t>
            </a:r>
          </a:p>
          <a:p>
            <a:pPr lvl="1"/>
            <a:r>
              <a:rPr lang="en-US" dirty="0" smtClean="0"/>
              <a:t>Component wise development</a:t>
            </a:r>
          </a:p>
          <a:p>
            <a:pPr lvl="1"/>
            <a:r>
              <a:rPr lang="en-US" dirty="0" smtClean="0"/>
              <a:t>Priority to most important requirements.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19200"/>
            <a:ext cx="1615440" cy="18135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27770"/>
              </p:ext>
            </p:extLst>
          </p:nvPr>
        </p:nvGraphicFramePr>
        <p:xfrm>
          <a:off x="457200" y="228600"/>
          <a:ext cx="8229596" cy="645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2366">
                  <a:extLst>
                    <a:ext uri="{9D8B030D-6E8A-4147-A177-3AD203B41FA5}">
                      <a16:colId xmlns:a16="http://schemas.microsoft.com/office/drawing/2014/main" xmlns="" val="2766885345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1409505030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409489686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3036281588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385811965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4228632085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2607807958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2232212594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2276142303"/>
                    </a:ext>
                  </a:extLst>
                </a:gridCol>
                <a:gridCol w="577470">
                  <a:extLst>
                    <a:ext uri="{9D8B030D-6E8A-4147-A177-3AD203B41FA5}">
                      <a16:colId xmlns:a16="http://schemas.microsoft.com/office/drawing/2014/main" xmlns="" val="1155395352"/>
                    </a:ext>
                  </a:extLst>
                </a:gridCol>
              </a:tblGrid>
              <a:tr h="194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July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2267818419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Analysis and Design Document Submission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981593002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Database Design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386762948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and Development of record room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880943089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Shroff counter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469076127"/>
                  </a:ext>
                </a:extLst>
              </a:tr>
              <a:tr h="65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summon serving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045860330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Interim presentation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165554840"/>
                  </a:ext>
                </a:extLst>
              </a:tr>
              <a:tr h="575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case calling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499485234"/>
                  </a:ext>
                </a:extLst>
              </a:tr>
              <a:tr h="582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decree issuing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273585752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inquiry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1110296195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Design and Development of asset ceasing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1612978375"/>
                  </a:ext>
                </a:extLst>
              </a:tr>
              <a:tr h="218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Report generation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extLst>
                  <a:ext uri="{0D108BD9-81ED-4DB2-BD59-A6C34878D82A}">
                    <a16:rowId xmlns:a16="http://schemas.microsoft.com/office/drawing/2014/main" xmlns="" val="3627531105"/>
                  </a:ext>
                </a:extLst>
              </a:tr>
              <a:tr h="437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Final presentation and Demonstration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57" marR="21057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88656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6429932" cy="457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types of money related cases</a:t>
            </a:r>
          </a:p>
          <a:p>
            <a:pPr lvl="1"/>
            <a:r>
              <a:rPr lang="en-US" dirty="0"/>
              <a:t> </a:t>
            </a:r>
            <a:r>
              <a:rPr lang="en-US" sz="1700" dirty="0" smtClean="0"/>
              <a:t>Money recovery cases</a:t>
            </a:r>
          </a:p>
          <a:p>
            <a:pPr lvl="1"/>
            <a:r>
              <a:rPr lang="en-US" sz="1700" dirty="0"/>
              <a:t> </a:t>
            </a:r>
            <a:r>
              <a:rPr lang="en-US" sz="1700" dirty="0" smtClean="0"/>
              <a:t>Hire purchase cases</a:t>
            </a:r>
          </a:p>
          <a:p>
            <a:pPr lvl="1"/>
            <a:endParaRPr lang="en-US" dirty="0"/>
          </a:p>
          <a:p>
            <a:r>
              <a:rPr lang="en-US" dirty="0" smtClean="0"/>
              <a:t>Money Recovery cases are filed by a plaintiff against a defendant, in order to recover money which the defendant debts to the plaintiff.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Hire Purchase cases are cases filed </a:t>
            </a:r>
            <a:r>
              <a:rPr lang="en-US" dirty="0"/>
              <a:t>regarding </a:t>
            </a:r>
            <a:r>
              <a:rPr lang="en-US" dirty="0" smtClean="0"/>
              <a:t>ownership of items purchased on an installment plan.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54955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5360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Reasons for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13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Currently, the process takes place manually</a:t>
            </a:r>
          </a:p>
          <a:p>
            <a:r>
              <a:rPr lang="en-US" dirty="0"/>
              <a:t> </a:t>
            </a:r>
            <a:r>
              <a:rPr lang="en-US" dirty="0" smtClean="0"/>
              <a:t>Large number of case files</a:t>
            </a:r>
          </a:p>
          <a:p>
            <a:r>
              <a:rPr lang="en-US" dirty="0"/>
              <a:t> </a:t>
            </a:r>
            <a:r>
              <a:rPr lang="en-US" dirty="0" smtClean="0"/>
              <a:t>Increasing number of court cases</a:t>
            </a:r>
          </a:p>
          <a:p>
            <a:r>
              <a:rPr lang="en-US" dirty="0"/>
              <a:t> </a:t>
            </a:r>
            <a:r>
              <a:rPr lang="en-US" dirty="0" smtClean="0"/>
              <a:t>Difficult to find case files</a:t>
            </a:r>
          </a:p>
          <a:p>
            <a:r>
              <a:rPr lang="en-US" dirty="0"/>
              <a:t> </a:t>
            </a:r>
            <a:r>
              <a:rPr lang="en-US" dirty="0" smtClean="0"/>
              <a:t>Case file loss at unexpected situations</a:t>
            </a:r>
          </a:p>
          <a:p>
            <a:r>
              <a:rPr lang="en-US" dirty="0"/>
              <a:t> Time consuming </a:t>
            </a:r>
            <a:r>
              <a:rPr lang="en-US" dirty="0" smtClean="0"/>
              <a:t>and difficult report preparation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11511"/>
            <a:ext cx="1991328" cy="331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49191"/>
            <a:ext cx="3302000" cy="1981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067"/>
            <a:ext cx="7886700" cy="1325562"/>
          </a:xfrm>
        </p:spPr>
        <p:txBody>
          <a:bodyPr/>
          <a:lstStyle/>
          <a:p>
            <a:pPr algn="ctr"/>
            <a:r>
              <a:rPr lang="en-US" dirty="0" smtClean="0"/>
              <a:t>Overview of Current Operations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0171"/>
            <a:ext cx="411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219200"/>
            <a:ext cx="1851193" cy="2322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4238171"/>
            <a:ext cx="2219325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3581400" cy="655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85800"/>
            <a:ext cx="2442564" cy="2284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57600"/>
            <a:ext cx="2442564" cy="24425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5" y="272922"/>
            <a:ext cx="2203395" cy="2241678"/>
          </a:xfrm>
          <a:prstGeom prst="rect">
            <a:avLst/>
          </a:prstGeom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3655"/>
            <a:ext cx="5061843" cy="676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1" y="1295400"/>
            <a:ext cx="187642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7183304" y="3200400"/>
            <a:ext cx="1814286" cy="17812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2005</TotalTime>
  <Words>797</Words>
  <Application>Microsoft Office PowerPoint</Application>
  <PresentationFormat>On-screen Show (4:3)</PresentationFormat>
  <Paragraphs>366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1_HDOfficeLightV0</vt:lpstr>
      <vt:lpstr>Wisp</vt:lpstr>
      <vt:lpstr>COURT CASE HANDLING SYSTEM(CCHS)</vt:lpstr>
      <vt:lpstr>Introduction</vt:lpstr>
      <vt:lpstr>Money Related Cases</vt:lpstr>
      <vt:lpstr>Project Description</vt:lpstr>
      <vt:lpstr>Organisation</vt:lpstr>
      <vt:lpstr>Reasons for Automation</vt:lpstr>
      <vt:lpstr>Overview of Current Operations</vt:lpstr>
      <vt:lpstr>PowerPoint Presentation</vt:lpstr>
      <vt:lpstr>PowerPoint Presentation</vt:lpstr>
      <vt:lpstr>PowerPoint Presentation</vt:lpstr>
      <vt:lpstr>PowerPoint Presentation</vt:lpstr>
      <vt:lpstr>REPORTS</vt:lpstr>
      <vt:lpstr>Scope</vt:lpstr>
      <vt:lpstr>Feasibility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Use Cases</vt:lpstr>
      <vt:lpstr>Use Cases</vt:lpstr>
      <vt:lpstr>Use Cases</vt:lpstr>
      <vt:lpstr>Use Cases</vt:lpstr>
      <vt:lpstr>Use Cases</vt:lpstr>
      <vt:lpstr>Functional Requirements</vt:lpstr>
      <vt:lpstr>High Level System Architecture</vt:lpstr>
      <vt:lpstr>Technologies </vt:lpstr>
      <vt:lpstr>Project Schedule/Delivery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CASE HANDLING SYSTEM(CCHS)</dc:title>
  <dc:creator>Kavindu Chamara</dc:creator>
  <cp:lastModifiedBy>Yasara JLP</cp:lastModifiedBy>
  <cp:revision>82</cp:revision>
  <dcterms:created xsi:type="dcterms:W3CDTF">2006-08-16T00:00:00Z</dcterms:created>
  <dcterms:modified xsi:type="dcterms:W3CDTF">2017-03-08T08:43:53Z</dcterms:modified>
</cp:coreProperties>
</file>