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XQ1N1MafN4fY+Bs9ldogAdiZ6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1" y="-1137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79" name="Google Shape;79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126" name="Google Shape;1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134" name="Google Shape;13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title"/>
          </p:nvPr>
        </p:nvSpPr>
        <p:spPr>
          <a:xfrm>
            <a:off x="1135856" y="2536825"/>
            <a:ext cx="1045130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dirty="0"/>
              <a:t>MEDICAL INVENTORY OPTIMIZATION</a:t>
            </a:r>
            <a:endParaRPr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149375"/>
            <a:ext cx="11034000" cy="28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- Data F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Diagram</a:t>
            </a:r>
            <a:endParaRPr/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1FFB5-215E-8DED-5BED-F8210EEFE969}"/>
              </a:ext>
            </a:extLst>
          </p:cNvPr>
          <p:cNvSpPr txBox="1"/>
          <p:nvPr/>
        </p:nvSpPr>
        <p:spPr>
          <a:xfrm>
            <a:off x="1223962" y="2644675"/>
            <a:ext cx="974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Bounce rate is increasing </a:t>
            </a:r>
            <a:r>
              <a:rPr lang="en-US" sz="3200" dirty="0"/>
              <a:t>significantly leading to       patient dissatisfaction.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f3a8d4be09_2_9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740D4A-6680-B568-4630-9743601A54AF}"/>
              </a:ext>
            </a:extLst>
          </p:cNvPr>
          <p:cNvSpPr txBox="1"/>
          <p:nvPr/>
        </p:nvSpPr>
        <p:spPr>
          <a:xfrm>
            <a:off x="450056" y="1371600"/>
            <a:ext cx="114657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Overview</a:t>
            </a:r>
          </a:p>
          <a:p>
            <a:endParaRPr lang="en-IN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There is higher bounce rate which leads to customer dissatisfaction. Here we analysed why there is higher bounce rate and what are the products which have higher bounce rate.</a:t>
            </a:r>
          </a:p>
          <a:p>
            <a:endParaRPr lang="en-IN" sz="2000" dirty="0"/>
          </a:p>
          <a:p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800" b="1" dirty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Delivers right type of medicines.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Improves customer satisfaction.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Reduces bounce rate and increase revenue.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B1ABB6-149D-0610-34AF-40BAF646F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44968"/>
              </p:ext>
            </p:extLst>
          </p:nvPr>
        </p:nvGraphicFramePr>
        <p:xfrm>
          <a:off x="753268" y="1007268"/>
          <a:ext cx="8128000" cy="5131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5663">
                  <a:extLst>
                    <a:ext uri="{9D8B030D-6E8A-4147-A177-3AD203B41FA5}">
                      <a16:colId xmlns:a16="http://schemas.microsoft.com/office/drawing/2014/main" val="468077400"/>
                    </a:ext>
                  </a:extLst>
                </a:gridCol>
                <a:gridCol w="6002337">
                  <a:extLst>
                    <a:ext uri="{9D8B030D-6E8A-4147-A177-3AD203B41FA5}">
                      <a16:colId xmlns:a16="http://schemas.microsoft.com/office/drawing/2014/main" val="1776029411"/>
                    </a:ext>
                  </a:extLst>
                </a:gridCol>
              </a:tblGrid>
              <a:tr h="342133">
                <a:tc>
                  <a:txBody>
                    <a:bodyPr/>
                    <a:lstStyle/>
                    <a:p>
                      <a:r>
                        <a:rPr lang="en-IN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9326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Typeofsales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sale of the drug. Either the drug is sold or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2245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Patient_ID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 of a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22988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/>
                        <a:t>Specialisation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</a:t>
                      </a:r>
                      <a:r>
                        <a:rPr lang="en-US" dirty="0" err="1"/>
                        <a:t>Specialisation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eg.</a:t>
                      </a:r>
                      <a:r>
                        <a:rPr lang="en-US" dirty="0"/>
                        <a:t> Cardiology)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669461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Pharmacy, the formulation is related with.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26455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Dateofbill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purchase of medicine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9259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 of the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22019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ReturnQuantity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 of drug returned by patient to the pharmacy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51998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Final_Cost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Cost of the drug (Quantity included)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31377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Final_Sales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Final sales of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10633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RtnMRP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MRP of returned drug (Quantity included)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77347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/>
                        <a:t>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 of formulation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52745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DrugName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name of the drug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99679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 err="1"/>
                        <a:t>SubCat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Subcategory (Type) to the category of drugs.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0893"/>
                  </a:ext>
                </a:extLst>
              </a:tr>
              <a:tr h="342133">
                <a:tc>
                  <a:txBody>
                    <a:bodyPr/>
                    <a:lstStyle/>
                    <a:p>
                      <a:r>
                        <a:rPr lang="en-IN" dirty="0"/>
                        <a:t>SubCat1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Subcategory (condition) to the category of drugs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280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E92C9-1FA6-F459-4FCA-9FC112B280C4}"/>
              </a:ext>
            </a:extLst>
          </p:cNvPr>
          <p:cNvSpPr txBox="1"/>
          <p:nvPr/>
        </p:nvSpPr>
        <p:spPr>
          <a:xfrm>
            <a:off x="565785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E5A9-C820-2EED-EF83-574B1E963E97}"/>
              </a:ext>
            </a:extLst>
          </p:cNvPr>
          <p:cNvSpPr txBox="1"/>
          <p:nvPr/>
        </p:nvSpPr>
        <p:spPr>
          <a:xfrm>
            <a:off x="5836444" y="2947512"/>
            <a:ext cx="9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31213-E2C2-9E22-BF42-F92765CDBEDD}"/>
              </a:ext>
            </a:extLst>
          </p:cNvPr>
          <p:cNvSpPr txBox="1"/>
          <p:nvPr/>
        </p:nvSpPr>
        <p:spPr>
          <a:xfrm>
            <a:off x="559838" y="2076450"/>
            <a:ext cx="53744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mean is greater than median and mode for all the numerical columns.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There is high variance and standard deviation in the data.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Skewness is closer to 1 indicates the data is skewed right.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Kurtosis is greater than 3 indicates the distribution is more narrower.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From above all the points the distribution has long tail at right means the higher values has lower frequency and lower values has higher 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99EDB-DB4D-02D9-F7CE-A105A998CF37}"/>
              </a:ext>
            </a:extLst>
          </p:cNvPr>
          <p:cNvSpPr txBox="1"/>
          <p:nvPr/>
        </p:nvSpPr>
        <p:spPr>
          <a:xfrm>
            <a:off x="6187474" y="2076450"/>
            <a:ext cx="53744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There is 23.35% of bounce rate which indicates approximately quarter portion of the customers returning the products.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Lotions, Pessaries &amp; </a:t>
            </a:r>
            <a:r>
              <a:rPr lang="en-IN" dirty="0" err="1"/>
              <a:t>Suppositiries</a:t>
            </a:r>
            <a:r>
              <a:rPr lang="en-IN" dirty="0"/>
              <a:t> and IV Fluids, Electrolytes, TPN have bounce rate greater than 20%.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Injections, and IV Fluids, Electrolytes, TPN are the products have higher rate of return quantity.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On the month of may there is higher bounce rate i.e., 27% compared to other months and January, September has least bounce rate i.e., 17%.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There are 6 categories which have bounce rate greater than 15%.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6E4B892-97EF-9A6D-3852-EF6420EAC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49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8C26A77-5F25-4360-E45A-195EC423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49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9EA245-681E-CCA1-00B5-D6A5A37E729C}"/>
              </a:ext>
            </a:extLst>
          </p:cNvPr>
          <p:cNvSpPr txBox="1"/>
          <p:nvPr/>
        </p:nvSpPr>
        <p:spPr>
          <a:xfrm>
            <a:off x="457200" y="1271588"/>
            <a:ext cx="113371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Changing the format of </a:t>
            </a:r>
            <a:r>
              <a:rPr lang="en-IN" dirty="0" err="1"/>
              <a:t>dateofbill</a:t>
            </a:r>
            <a:r>
              <a:rPr lang="en-IN" dirty="0"/>
              <a:t> from text to date.                                      Shape of the dataset at each stage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Replacing Null values with unknown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Removing duplicates from the dataset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Removing outliers from the dataset using normal distribution property of 3 standard deviation covers 99.7% of area | data.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C7500-4270-E5BD-8A7B-7DF4069C1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1595184"/>
            <a:ext cx="4538696" cy="433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CA754-635C-2E64-85AE-4FDD07869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2452923"/>
            <a:ext cx="3429025" cy="419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1A9B0-24B6-3B17-4E98-DE816A86B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3352798"/>
            <a:ext cx="3028972" cy="423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75702-4A23-6BB0-A1EB-98ECEF052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4186031"/>
            <a:ext cx="4929224" cy="176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3E357-72A6-829C-B936-F4D07DFFF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4265" y="3178969"/>
            <a:ext cx="1385898" cy="5625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260231-6243-3EF2-B333-AF51FFE8A4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4265" y="1919600"/>
            <a:ext cx="1381135" cy="562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BEA677-C46D-461B-8D62-C328849F1F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6613" y="4827318"/>
            <a:ext cx="1881201" cy="694801"/>
          </a:xfrm>
          <a:prstGeom prst="rect">
            <a:avLst/>
          </a:prstGeom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90C998F9-1E11-044C-7913-DC3B4114E205}"/>
              </a:ext>
            </a:extLst>
          </p:cNvPr>
          <p:cNvSpPr/>
          <p:nvPr/>
        </p:nvSpPr>
        <p:spPr>
          <a:xfrm>
            <a:off x="6357961" y="1628850"/>
            <a:ext cx="271463" cy="107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1869B9-990D-03F0-43A0-2B5591584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033998"/>
            <a:ext cx="5429250" cy="3207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8C963-7DC9-E28B-506C-49EE6C6BB3D4}"/>
              </a:ext>
            </a:extLst>
          </p:cNvPr>
          <p:cNvSpPr txBox="1"/>
          <p:nvPr/>
        </p:nvSpPr>
        <p:spPr>
          <a:xfrm>
            <a:off x="483394" y="4348917"/>
            <a:ext cx="517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dirty="0">
                <a:solidFill>
                  <a:srgbClr val="FF9933"/>
                </a:solidFill>
              </a:rPr>
              <a:t>Lotions, Pessaries &amp; Suppositories and IV Fluids, Electrolytes, TPN </a:t>
            </a:r>
            <a:r>
              <a:rPr lang="en-IN" sz="1600" dirty="0"/>
              <a:t>has higher bounce rate. This may because users searching for these products have specific need if the description of the product doesn’t satisfy the user may return back.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C65A7-FE4D-F55A-3839-F00F4A4FA515}"/>
              </a:ext>
            </a:extLst>
          </p:cNvPr>
          <p:cNvSpPr txBox="1"/>
          <p:nvPr/>
        </p:nvSpPr>
        <p:spPr>
          <a:xfrm>
            <a:off x="6340379" y="4348917"/>
            <a:ext cx="5549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Categories </a:t>
            </a:r>
            <a:r>
              <a:rPr lang="en-IN" sz="1600" dirty="0">
                <a:solidFill>
                  <a:srgbClr val="FF9933"/>
                </a:solidFill>
              </a:rPr>
              <a:t>IV Fluids, Electrolytes, TPN and Injections has higher quantity returning rate on the month of may</a:t>
            </a:r>
            <a:r>
              <a:rPr lang="en-IN" sz="1600" dirty="0"/>
              <a:t>. IV Fluids, Electrolytes, TPN has less quantity return on the month of October and injections on month of January.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D2236-031A-7A5C-C70C-4EB275A6F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70798"/>
            <a:ext cx="3024210" cy="3133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561FC-EFA1-629A-4F1E-323EFD404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335" y="1033998"/>
            <a:ext cx="2633682" cy="32436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112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Wingdings</vt:lpstr>
      <vt:lpstr>Office Theme</vt:lpstr>
      <vt:lpstr>MEDICAL INVENTORY OPTIMIZATION</vt:lpstr>
      <vt:lpstr>Contents</vt:lpstr>
      <vt:lpstr>Business Problem</vt:lpstr>
      <vt:lpstr>Project Overview and Scope</vt:lpstr>
      <vt:lpstr>Data Dictionary </vt:lpstr>
      <vt:lpstr>Exploratory Data Analysis [EDA]</vt:lpstr>
      <vt:lpstr>Data Preprocessing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INVENTORY OPTIMIZATION</dc:title>
  <dc:creator>VIKAS BARTHWAL</dc:creator>
  <cp:lastModifiedBy>pavan kalyan yasareni</cp:lastModifiedBy>
  <cp:revision>1</cp:revision>
  <dcterms:created xsi:type="dcterms:W3CDTF">2022-02-16T01:47:29Z</dcterms:created>
  <dcterms:modified xsi:type="dcterms:W3CDTF">2024-05-09T08:08:18Z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