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8BE7A-7F9E-4686-B7CD-C57D9AB7D9B8}" v="3" dt="2021-03-25T11:49:57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4A99-C995-4A43-B554-10F3CFAF5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173C-DCA6-4C9F-8230-629B73DC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1287-9142-45C3-AC48-6EC9DE09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03E7-93A6-45B6-AFE0-0AF44CA7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9C27-3274-4988-A4B8-39E22AAE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53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8869-C732-4B97-8CF8-73581C12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6A907-F6C1-4ACF-897E-AE24A80A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A22C-B910-4029-A29C-6BAE4BFB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DFFA-B00A-4D80-905C-1F8228F0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8680-A3EE-4A58-B083-464D2CD5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94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D8F3C-4209-46A4-9CBD-F3A1C8EF2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5A1BF-C1BA-4883-9E03-095DBEBC6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D7CE-B2D6-4310-BB0E-5EBA0B5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80F0-A4ED-43B0-90DA-ACDE3973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98CA-1A47-4676-8A79-8674D63E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1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8C3C-81B5-459D-B0A8-26A8E2BA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B37C-9846-412D-97E5-6AE9902A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27A1-EE01-49A2-A343-BDEFE132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776C-2881-4DFD-860B-84ACD0C7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B737-AAA1-4A71-BD01-6B35D4D0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19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BDBD-BA04-46AC-9345-0418EBD5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91EC-FAD9-4988-B7D9-C1EF9D30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F239-9CCD-4F28-9C53-211D8D77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A032-56BA-4C02-8B9C-A7303A5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5A1A-2725-43AD-81F6-C68DDA20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6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CA90-5050-4C04-984F-9BF546F6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30F1-9B2F-428C-A149-8AD067952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51A5E-AC45-4473-B908-21E460F3F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79236-6A25-4DC1-8176-25B5F040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908E1-1B03-4726-A0BA-A84C97EC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1540-7DE7-4A65-9DE0-19731F74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7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7689-2BD6-4668-9E87-B7392977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BED7-B7EB-40E8-B880-39532358E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93E0F-C46D-4CBB-BC01-9D6B9C6C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2FC90-32C7-4C71-8821-6CB4BD36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94B22-2F30-40C2-8B3B-177A9285B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85A18-C59A-4E57-A2D2-6FC188D0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6E9B0-3E6E-48DC-BA6A-98789861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1A85E-3B55-4EC1-97DF-0F8611CA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49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5B7C-2EC1-4A5F-A72A-16818192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61BB7-1F51-431D-8D27-35F2D96D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8931-EC3C-46C3-89ED-7251295E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99EBD-A0B9-4A59-A1DA-89390D14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5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36ED8-1646-4192-99E4-994CB88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1BCA7-D6BE-43CA-89D6-C893190F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F4D8-D4FC-415E-91F4-06334EA7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44FD-1AEB-42BF-892D-BFD065F5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D3C1-67AD-42DF-B13A-97A47905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DCC18-C29B-4376-A154-09156329F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E9132-7992-4DEB-81C6-C851ED66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C6044-0A7A-420A-A661-D50749F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F1C37-EC35-4406-AF71-99B20E26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7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80B5-BCE5-4EAF-B35C-14BF6F22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D4BF1-AC70-41BB-9E20-A2792DC0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4DB7E-3CE2-411C-BB65-7530720ED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EA84-6B71-4F56-9A15-82AB9AF8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7490C-E2CD-4F97-BE02-351F221E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8F46F-8A70-45D9-9541-75319A02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54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FF466-BDDD-40A0-A0E8-FBD973D8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23FC-05DA-4229-AC89-6A261E60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A0DE-44F2-4E6F-B342-3AFCA56D5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7245-3F8E-484F-AEF7-015306219D9C}" type="datetimeFigureOut">
              <a:rPr lang="tr-TR" smtClean="0"/>
              <a:t>25.03.2021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925F-5BC1-4DF2-88B2-0B6838BF3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D73B-622E-4A0C-B7AA-C2A5016A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F94-3436-4A47-839A-AE85A4046C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29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4FA0-E1D4-4723-918F-51A9F0B1E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YBS112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CD8EB-D397-454D-BB47-2A5090040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 Hafta </a:t>
            </a:r>
            <a:r>
              <a:rPr lang="en-US" dirty="0" err="1"/>
              <a:t>Dersi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2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C86E-9824-4A62-9980-6105A3D6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Veritabanı</a:t>
            </a:r>
            <a:r>
              <a:rPr lang="en-US" dirty="0"/>
              <a:t>: </a:t>
            </a:r>
            <a:r>
              <a:rPr lang="en-US" dirty="0" err="1"/>
              <a:t>classicmodels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A6A4-6FD9-40D2-9B5C-20180685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productLines</a:t>
            </a:r>
            <a:r>
              <a:rPr lang="en-US" dirty="0"/>
              <a:t> </a:t>
            </a:r>
            <a:r>
              <a:rPr lang="en-US" dirty="0" err="1"/>
              <a:t>tablosunda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bulunuyor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products </a:t>
            </a:r>
            <a:r>
              <a:rPr lang="en-US" dirty="0" err="1"/>
              <a:t>tablosunda</a:t>
            </a:r>
            <a:r>
              <a:rPr lang="en-US" dirty="0"/>
              <a:t> da </a:t>
            </a:r>
            <a:r>
              <a:rPr lang="en-US" dirty="0" err="1"/>
              <a:t>productLine</a:t>
            </a:r>
            <a:r>
              <a:rPr lang="en-US" dirty="0"/>
              <a:t>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var.</a:t>
            </a:r>
          </a:p>
          <a:p>
            <a:pPr marL="0" indent="0">
              <a:buNone/>
            </a:pPr>
            <a:r>
              <a:rPr lang="en-US" dirty="0"/>
              <a:t>SORU: products </a:t>
            </a:r>
            <a:r>
              <a:rPr lang="en-US" dirty="0" err="1"/>
              <a:t>tablosunda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productLine</a:t>
            </a:r>
            <a:r>
              <a:rPr lang="en-US" dirty="0"/>
              <a:t> </a:t>
            </a:r>
            <a:r>
              <a:rPr lang="en-US" dirty="0" err="1"/>
              <a:t>ürünleri</a:t>
            </a:r>
            <a:r>
              <a:rPr lang="en-US" dirty="0"/>
              <a:t> </a:t>
            </a:r>
            <a:r>
              <a:rPr lang="en-US" dirty="0" err="1"/>
              <a:t>bulunuyor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971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E00C-0031-4E7F-B8FA-ADA7B7C5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en-US" dirty="0" err="1"/>
              <a:t>Ödeme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müşterilerin</a:t>
            </a:r>
            <a:r>
              <a:rPr lang="en-US" dirty="0"/>
              <a:t> </a:t>
            </a:r>
            <a:r>
              <a:rPr lang="en-US" dirty="0" err="1"/>
              <a:t>yüksekten</a:t>
            </a:r>
            <a:r>
              <a:rPr lang="en-US" dirty="0"/>
              <a:t> </a:t>
            </a:r>
            <a:r>
              <a:rPr lang="en-US" dirty="0" err="1"/>
              <a:t>düşüğe</a:t>
            </a:r>
            <a:r>
              <a:rPr lang="en-US" dirty="0"/>
              <a:t> </a:t>
            </a:r>
            <a:r>
              <a:rPr lang="en-US" dirty="0" err="1"/>
              <a:t>sıralaması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81334-5E6D-425E-BA03-57360B9CE534}"/>
              </a:ext>
            </a:extLst>
          </p:cNvPr>
          <p:cNvSpPr txBox="1"/>
          <p:nvPr/>
        </p:nvSpPr>
        <p:spPr>
          <a:xfrm>
            <a:off x="1281342" y="2413337"/>
            <a:ext cx="93274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c.customerName AS 'Müşteri Adı', SUM(p.amount) AS 'Ödeme Miktarı' </a:t>
            </a:r>
          </a:p>
          <a:p>
            <a:r>
              <a:rPr lang="tr-TR" dirty="0"/>
              <a:t>FROM payments p </a:t>
            </a:r>
          </a:p>
          <a:p>
            <a:r>
              <a:rPr lang="tr-TR" dirty="0"/>
              <a:t>LEFT JOIN customers c ON p.customerNumber = c.customerNumber</a:t>
            </a:r>
          </a:p>
          <a:p>
            <a:r>
              <a:rPr lang="tr-TR" dirty="0"/>
              <a:t>GROUP BY c.customerName</a:t>
            </a:r>
          </a:p>
          <a:p>
            <a:r>
              <a:rPr lang="tr-TR" dirty="0"/>
              <a:t>ORDER BY SUM(p.amount) DESC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786E9-7DF3-4BAD-AF77-379BD61E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13" y="3680795"/>
            <a:ext cx="3650296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5DD9-26CB-4657-AC54-D5216DEC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BBF8E-73FF-4739-AEDD-CD71695A9B29}"/>
              </a:ext>
            </a:extLst>
          </p:cNvPr>
          <p:cNvSpPr txBox="1"/>
          <p:nvPr/>
        </p:nvSpPr>
        <p:spPr>
          <a:xfrm>
            <a:off x="1529178" y="2046237"/>
            <a:ext cx="9399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customers.customerName,payments.amount,employees.firstName,employees.lastName</a:t>
            </a:r>
          </a:p>
          <a:p>
            <a:r>
              <a:rPr lang="tr-TR" dirty="0"/>
              <a:t>FROM payments</a:t>
            </a:r>
          </a:p>
          <a:p>
            <a:r>
              <a:rPr lang="tr-TR" dirty="0"/>
              <a:t>LEFT JOIN customers ON payments.customerNumber=customers.customerNumber</a:t>
            </a:r>
          </a:p>
          <a:p>
            <a:r>
              <a:rPr lang="tr-TR" dirty="0"/>
              <a:t>LEFT JOIN employees ON customers.salesRepEmployeeNumber = employees.employeeNumber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C0D35-510B-4595-A79E-EEDCFFC8D81E}"/>
              </a:ext>
            </a:extLst>
          </p:cNvPr>
          <p:cNvSpPr txBox="1"/>
          <p:nvPr/>
        </p:nvSpPr>
        <p:spPr>
          <a:xfrm>
            <a:off x="1600200" y="4152037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c.customerName,p.amount,e.firstName,e.lastName</a:t>
            </a:r>
          </a:p>
          <a:p>
            <a:r>
              <a:rPr lang="tr-TR" dirty="0"/>
              <a:t>FROM payments p</a:t>
            </a:r>
          </a:p>
          <a:p>
            <a:r>
              <a:rPr lang="tr-TR" dirty="0"/>
              <a:t>LEFT JOIN customers c ON p.customerNumber=c.customerNumber</a:t>
            </a:r>
          </a:p>
          <a:p>
            <a:r>
              <a:rPr lang="tr-TR" dirty="0"/>
              <a:t>LEFT JOIN employees e ON c.salesRepEmployeeNumber = e.employeeNumber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8B3F4-4752-4C0A-A05C-54032D7AB6CA}"/>
              </a:ext>
            </a:extLst>
          </p:cNvPr>
          <p:cNvSpPr txBox="1"/>
          <p:nvPr/>
        </p:nvSpPr>
        <p:spPr>
          <a:xfrm>
            <a:off x="838199" y="3515557"/>
            <a:ext cx="9399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Tablo</a:t>
            </a:r>
            <a:r>
              <a:rPr lang="en-US" sz="2800" dirty="0"/>
              <a:t> </a:t>
            </a:r>
            <a:r>
              <a:rPr lang="en-US" sz="2800" dirty="0" err="1"/>
              <a:t>kısaltmaları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kısa</a:t>
            </a:r>
            <a:r>
              <a:rPr lang="en-US" sz="2800" dirty="0"/>
              <a:t> SQL </a:t>
            </a:r>
            <a:r>
              <a:rPr lang="en-US" sz="2800" dirty="0" err="1"/>
              <a:t>komutları</a:t>
            </a:r>
            <a:r>
              <a:rPr lang="en-US" sz="2800" dirty="0"/>
              <a:t> </a:t>
            </a:r>
            <a:r>
              <a:rPr lang="en-US" sz="2800" dirty="0" err="1"/>
              <a:t>yazılabilir</a:t>
            </a:r>
            <a:r>
              <a:rPr lang="en-US" sz="2800" dirty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36416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835-4227-46AC-B6B0-04675DA2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2 JOIN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ödeme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satış</a:t>
            </a:r>
            <a:r>
              <a:rPr lang="en-US" dirty="0"/>
              <a:t> </a:t>
            </a:r>
            <a:r>
              <a:rPr lang="en-US" dirty="0" err="1"/>
              <a:t>temsilcileri</a:t>
            </a:r>
            <a:r>
              <a:rPr lang="en-US" dirty="0"/>
              <a:t> </a:t>
            </a:r>
            <a:r>
              <a:rPr lang="en-US" dirty="0" err="1"/>
              <a:t>listelenir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66BED-6249-4B06-9C5F-40B6D5314C0B}"/>
              </a:ext>
            </a:extLst>
          </p:cNvPr>
          <p:cNvSpPr txBox="1"/>
          <p:nvPr/>
        </p:nvSpPr>
        <p:spPr>
          <a:xfrm>
            <a:off x="747942" y="1955669"/>
            <a:ext cx="10215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c.customerName AS 'Müşteri Adı',SUM(p.amount) AS 'Toplam Ödeme',CONCAT(e.firstName,' ',e.lastName) AS 'Müşteri Temsilcisi'</a:t>
            </a:r>
          </a:p>
          <a:p>
            <a:r>
              <a:rPr lang="tr-TR" dirty="0"/>
              <a:t>FROM payments p</a:t>
            </a:r>
          </a:p>
          <a:p>
            <a:r>
              <a:rPr lang="tr-TR" dirty="0"/>
              <a:t>LEFT JOIN customers c ON p.customerNumber=c.customerNumber</a:t>
            </a:r>
          </a:p>
          <a:p>
            <a:r>
              <a:rPr lang="tr-TR" dirty="0"/>
              <a:t>LEFT JOIN employees e ON c.salesRepEmployeeNumber = e.employeeNumber</a:t>
            </a:r>
          </a:p>
          <a:p>
            <a:r>
              <a:rPr lang="tr-TR" dirty="0"/>
              <a:t>GROUP BY c.customerName</a:t>
            </a:r>
          </a:p>
          <a:p>
            <a:r>
              <a:rPr lang="tr-TR" dirty="0"/>
              <a:t>ORDER BY SUM(p.amount) DESC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74D31-B472-454F-A898-668D587C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7" y="4097293"/>
            <a:ext cx="6035563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6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D9C6-2C19-49D7-95AE-A3A11DC4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56133"/>
          </a:xfrm>
        </p:spPr>
        <p:txBody>
          <a:bodyPr>
            <a:normAutofit/>
          </a:bodyPr>
          <a:lstStyle/>
          <a:p>
            <a:r>
              <a:rPr lang="en-US" dirty="0" err="1"/>
              <a:t>Müşterilerin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(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) </a:t>
            </a:r>
            <a:r>
              <a:rPr lang="en-US" dirty="0" err="1"/>
              <a:t>sipariş</a:t>
            </a:r>
            <a:r>
              <a:rPr lang="en-US" dirty="0"/>
              <a:t> </a:t>
            </a:r>
            <a:r>
              <a:rPr lang="en-US" dirty="0" err="1"/>
              <a:t>verdikleri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kategorisi</a:t>
            </a:r>
            <a:r>
              <a:rPr lang="en-US" dirty="0"/>
              <a:t> </a:t>
            </a:r>
            <a:r>
              <a:rPr lang="en-US" dirty="0" err="1"/>
              <a:t>hangisini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bazında</a:t>
            </a:r>
            <a:r>
              <a:rPr lang="en-US" dirty="0"/>
              <a:t> </a:t>
            </a:r>
            <a:r>
              <a:rPr lang="en-US" dirty="0" err="1"/>
              <a:t>listeleyiniz</a:t>
            </a:r>
            <a:r>
              <a:rPr lang="en-US" dirty="0"/>
              <a:t>.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5DA5ED-27DF-45D4-AE08-40DD83EDA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64391"/>
              </p:ext>
            </p:extLst>
          </p:nvPr>
        </p:nvGraphicFramePr>
        <p:xfrm>
          <a:off x="7617040" y="1965960"/>
          <a:ext cx="45749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80">
                  <a:extLst>
                    <a:ext uri="{9D8B030D-6E8A-4147-A177-3AD203B41FA5}">
                      <a16:colId xmlns:a16="http://schemas.microsoft.com/office/drawing/2014/main" val="712372314"/>
                    </a:ext>
                  </a:extLst>
                </a:gridCol>
                <a:gridCol w="2287480">
                  <a:extLst>
                    <a:ext uri="{9D8B030D-6E8A-4147-A177-3AD203B41FA5}">
                      <a16:colId xmlns:a16="http://schemas.microsoft.com/office/drawing/2014/main" val="2267796250"/>
                    </a:ext>
                  </a:extLst>
                </a:gridCol>
              </a:tblGrid>
              <a:tr h="471474">
                <a:tc>
                  <a:txBody>
                    <a:bodyPr/>
                    <a:lstStyle/>
                    <a:p>
                      <a:r>
                        <a:rPr lang="en-US" dirty="0" err="1"/>
                        <a:t>Müşteri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fazla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sipariş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ettiği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ürün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kategorisi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04084"/>
                  </a:ext>
                </a:extLst>
              </a:tr>
              <a:tr h="269414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Müşterisi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Kamyon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otobüsler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2159"/>
                  </a:ext>
                </a:extLst>
              </a:tr>
              <a:tr h="269414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09848"/>
                  </a:ext>
                </a:extLst>
              </a:tr>
              <a:tr h="269414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909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48F510-A09D-4CEE-BFEB-EFCBC12CC213}"/>
              </a:ext>
            </a:extLst>
          </p:cNvPr>
          <p:cNvSpPr txBox="1"/>
          <p:nvPr/>
        </p:nvSpPr>
        <p:spPr>
          <a:xfrm>
            <a:off x="937827" y="2969231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c.customerName AS "Müşteri Adı",</a:t>
            </a:r>
          </a:p>
          <a:p>
            <a:r>
              <a:rPr lang="tr-TR" dirty="0"/>
              <a:t>	(</a:t>
            </a:r>
          </a:p>
          <a:p>
            <a:r>
              <a:rPr lang="tr-TR" dirty="0"/>
              <a:t>		SELECT p.productLine</a:t>
            </a:r>
          </a:p>
          <a:p>
            <a:r>
              <a:rPr lang="tr-TR" dirty="0"/>
              <a:t>        GROUP BY p.productLine</a:t>
            </a:r>
          </a:p>
          <a:p>
            <a:r>
              <a:rPr lang="tr-TR" dirty="0"/>
              <a:t>        ORDER BY COUNT(*) DESC</a:t>
            </a:r>
          </a:p>
          <a:p>
            <a:r>
              <a:rPr lang="tr-TR" dirty="0"/>
              <a:t>        LIMIT 1</a:t>
            </a:r>
          </a:p>
          <a:p>
            <a:r>
              <a:rPr lang="tr-TR" dirty="0"/>
              <a:t>    ) AS "Kategori"</a:t>
            </a:r>
          </a:p>
          <a:p>
            <a:r>
              <a:rPr lang="tr-TR" dirty="0"/>
              <a:t>FROM customers c</a:t>
            </a:r>
          </a:p>
          <a:p>
            <a:r>
              <a:rPr lang="tr-TR" dirty="0"/>
              <a:t>JOIN orders o ON o.customerNumber = c.customerNumber</a:t>
            </a:r>
          </a:p>
          <a:p>
            <a:r>
              <a:rPr lang="tr-TR" dirty="0"/>
              <a:t>JOIN orderdetails od ON od.orderNumber = o.orderNumber</a:t>
            </a:r>
          </a:p>
          <a:p>
            <a:r>
              <a:rPr lang="tr-TR" dirty="0"/>
              <a:t>JOIN products p ON p.productCode = od.productCode</a:t>
            </a:r>
          </a:p>
          <a:p>
            <a:r>
              <a:rPr lang="tr-TR" dirty="0"/>
              <a:t>GROUP BY c.customerName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7C7BA-FAA1-483B-9622-40AB1C02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71" y="4122093"/>
            <a:ext cx="4686706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0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B610-3C04-4FFD-88A1-99744866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Çalışanların</a:t>
            </a:r>
            <a:r>
              <a:rPr lang="en-US" dirty="0"/>
              <a:t> </a:t>
            </a:r>
            <a:r>
              <a:rPr lang="en-US" dirty="0" err="1"/>
              <a:t>şehirlerini</a:t>
            </a:r>
            <a:r>
              <a:rPr lang="en-US" dirty="0"/>
              <a:t> </a:t>
            </a:r>
            <a:r>
              <a:rPr lang="en-US" dirty="0" err="1"/>
              <a:t>listeleyiniz</a:t>
            </a:r>
            <a:r>
              <a:rPr lang="en-US" dirty="0"/>
              <a:t>.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CEFC2-2FCC-46B9-AD06-E0980FAC3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02710"/>
              </p:ext>
            </p:extLst>
          </p:nvPr>
        </p:nvGraphicFramePr>
        <p:xfrm>
          <a:off x="3461305" y="147426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88213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106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Çalışan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Soyadı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Ofis’in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bulunduğu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şehir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8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Yaşar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Küçükefe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Ankara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2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7337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E574F3-C199-46E0-BCB6-7DCDAA94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850" y="4354533"/>
            <a:ext cx="3055885" cy="1783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D2DF5-E40D-47A1-9CFD-BC38005A2AD5}"/>
              </a:ext>
            </a:extLst>
          </p:cNvPr>
          <p:cNvSpPr txBox="1"/>
          <p:nvPr/>
        </p:nvSpPr>
        <p:spPr>
          <a:xfrm>
            <a:off x="1704512" y="3090430"/>
            <a:ext cx="10067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CONCAT(employees.firstName,' ',employees.lastName) AS 'Ad-Soyad',offices.city AS 'Şehir'</a:t>
            </a:r>
          </a:p>
          <a:p>
            <a:r>
              <a:rPr lang="tr-TR" dirty="0"/>
              <a:t>FROM employees</a:t>
            </a:r>
          </a:p>
          <a:p>
            <a:r>
              <a:rPr lang="tr-TR" dirty="0"/>
              <a:t>LEFT JOIN offices ON employees.officeCode=employees.officeCode</a:t>
            </a:r>
          </a:p>
        </p:txBody>
      </p:sp>
    </p:spTree>
    <p:extLst>
      <p:ext uri="{BB962C8B-B14F-4D97-AF65-F5344CB8AC3E}">
        <p14:creationId xmlns:p14="http://schemas.microsoft.com/office/powerpoint/2010/main" val="783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1E17-7D24-4610-97E8-542A97AB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Alıştırma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9CDD3-D48E-4AFC-811E-15AC5C410A65}"/>
              </a:ext>
            </a:extLst>
          </p:cNvPr>
          <p:cNvSpPr txBox="1"/>
          <p:nvPr/>
        </p:nvSpPr>
        <p:spPr>
          <a:xfrm>
            <a:off x="1662343" y="1733703"/>
            <a:ext cx="6434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https://www.w3schools.com/sql/default.asp</a:t>
            </a:r>
          </a:p>
        </p:txBody>
      </p:sp>
    </p:spTree>
    <p:extLst>
      <p:ext uri="{BB962C8B-B14F-4D97-AF65-F5344CB8AC3E}">
        <p14:creationId xmlns:p14="http://schemas.microsoft.com/office/powerpoint/2010/main" val="237338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445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YBS112</vt:lpstr>
      <vt:lpstr>Veritabanı: classicmodels</vt:lpstr>
      <vt:lpstr>SQL: Ödeme yapan müşterilerin yüksekten düşüğe sıralaması</vt:lpstr>
      <vt:lpstr>JOIN birden fazla olabilir.</vt:lpstr>
      <vt:lpstr>SQL: 2 JOIN kullanarak ödeme yapan müşteriler ve satış temsilcileri listelenir.</vt:lpstr>
      <vt:lpstr>Müşterilerin en fazla (sayı olarak) sipariş verdikleri ürün kategorisi hangisini müşteri bazında listeleyiniz.</vt:lpstr>
      <vt:lpstr>Çalışanların şehirlerini listeleyiniz.</vt:lpstr>
      <vt:lpstr>Alıştırma için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YBS112</dc:title>
  <dc:creator>Yasar Kucukefe</dc:creator>
  <cp:lastModifiedBy>Yasar Kucukefe</cp:lastModifiedBy>
  <cp:revision>2</cp:revision>
  <dcterms:created xsi:type="dcterms:W3CDTF">2021-03-25T10:46:03Z</dcterms:created>
  <dcterms:modified xsi:type="dcterms:W3CDTF">2021-03-25T13:33:53Z</dcterms:modified>
</cp:coreProperties>
</file>