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4" r:id="rId6"/>
    <p:sldId id="263" r:id="rId7"/>
    <p:sldId id="262" r:id="rId8"/>
    <p:sldId id="261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0D8AD-D3D9-4572-9C76-2EFD02B73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1ABCD6-9A3C-4FA0-B186-FD5F75AD9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38352-8B8B-457F-BD8F-E8F49FB35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A510-9E0A-4FE7-9FB3-0B330EA2782E}" type="datetimeFigureOut">
              <a:rPr lang="tr-TR" smtClean="0"/>
              <a:t>6.05.2021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C8779-83E9-446A-B753-856F2840F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1FF47-905B-4EF6-B9C2-1CAD7AA76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4A81-83B8-4703-9CD3-345D741176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8127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C64B-427D-42CE-B8F0-9A47D866E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E57210-096C-4D1B-BBBD-7479D36C5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31D0D-FA3D-43DA-B9BA-E0650F926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A510-9E0A-4FE7-9FB3-0B330EA2782E}" type="datetimeFigureOut">
              <a:rPr lang="tr-TR" smtClean="0"/>
              <a:t>6.05.2021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C2E6B-5ED3-4C42-B1CF-43EF9178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65B20-0E00-4ECC-BD7D-7799EC742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4A81-83B8-4703-9CD3-345D741176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261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45F31D-5889-4BAA-AB22-4915AA0AF1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FAD09C-6C91-4997-BF25-D60E0FA86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E26E2-FC26-44F3-A4DC-6A6EB08A0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A510-9E0A-4FE7-9FB3-0B330EA2782E}" type="datetimeFigureOut">
              <a:rPr lang="tr-TR" smtClean="0"/>
              <a:t>6.05.2021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18447-42C2-4A2C-A4DF-7473E1072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5D39E-F62B-4533-8749-48BFD484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4A81-83B8-4703-9CD3-345D741176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0968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41896-ACD0-44C6-B822-D07830319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F03BF-AE27-49F9-9260-95F86E846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73481-363B-4E77-9641-4F6DB4CC7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A510-9E0A-4FE7-9FB3-0B330EA2782E}" type="datetimeFigureOut">
              <a:rPr lang="tr-TR" smtClean="0"/>
              <a:t>6.05.2021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41F90-8BD6-4886-9634-16C1579F4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F59C9-630B-4208-8183-8535D0308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4A81-83B8-4703-9CD3-345D741176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9892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19900-0FCE-40F4-815A-F71811F8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D1712-F3BB-452A-91CC-6236D6253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A73E6-3E1B-4C73-A2CF-FF83BDC4B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A510-9E0A-4FE7-9FB3-0B330EA2782E}" type="datetimeFigureOut">
              <a:rPr lang="tr-TR" smtClean="0"/>
              <a:t>6.05.2021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9F433-DE5A-4163-A5F9-8952ABEBD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CFF8C-260C-4498-AE74-642A06EE7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4A81-83B8-4703-9CD3-345D741176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3370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99CAE-07A9-416D-B1FA-0C98436D4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18703-E711-499D-A23C-DF778997F8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599BB-A70A-4EB1-811D-6643C345E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B1B1B-E0EA-4D9C-87B9-2C72108B3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A510-9E0A-4FE7-9FB3-0B330EA2782E}" type="datetimeFigureOut">
              <a:rPr lang="tr-TR" smtClean="0"/>
              <a:t>6.05.2021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D94D0-6D98-4503-AFDD-4DFE3816E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AEE92-CDBD-4D25-8EC5-DF32FBFA4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4A81-83B8-4703-9CD3-345D741176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670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F1F55-B783-4C66-AA86-BFF128AED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490CA-B53D-4119-8098-BBE610CCB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AAB77-71F8-4AEE-89B9-5E00F883B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54C5C0-E434-40B6-9B9E-5447ADF5F6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A89146-474A-46E3-8632-DC70A8D3B2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D7BAB5-5FB7-4706-B86C-933E21FC8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A510-9E0A-4FE7-9FB3-0B330EA2782E}" type="datetimeFigureOut">
              <a:rPr lang="tr-TR" smtClean="0"/>
              <a:t>6.05.2021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8C5489-B5CC-4086-BB60-266265072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D04254-E433-4214-91CE-D55F67EA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4A81-83B8-4703-9CD3-345D741176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1324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E76C4-9129-451E-9E04-2B979C65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87A367-B64A-4281-A180-202027072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A510-9E0A-4FE7-9FB3-0B330EA2782E}" type="datetimeFigureOut">
              <a:rPr lang="tr-TR" smtClean="0"/>
              <a:t>6.05.2021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35B5A0-184A-4CF9-BDB2-9A4A78A1F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CAB24-5FBA-402A-B2D6-EC208FBBE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4A81-83B8-4703-9CD3-345D741176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256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CCCB36-EC4E-4899-B926-7E6FF4445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A510-9E0A-4FE7-9FB3-0B330EA2782E}" type="datetimeFigureOut">
              <a:rPr lang="tr-TR" smtClean="0"/>
              <a:t>6.05.2021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794A3D-46A0-474B-8DC9-0438C1516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B8292-990A-43A9-8B60-E625092E0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4A81-83B8-4703-9CD3-345D741176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6912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E0B56-AEE6-43A7-AE53-45B1A1211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D5810-1BAA-41B0-B09A-3D69BA575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C96A35-FCAC-47F5-9C11-26D116F22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05BB5-EE64-4F99-9871-D5F94F0A0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A510-9E0A-4FE7-9FB3-0B330EA2782E}" type="datetimeFigureOut">
              <a:rPr lang="tr-TR" smtClean="0"/>
              <a:t>6.05.2021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49DB5-0E5B-4618-8F1E-83BC43E98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BA697-6A14-4961-BCF7-DE3A2680A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4A81-83B8-4703-9CD3-345D741176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3044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8EE68-DFBD-476E-90B4-8076BDC2A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CA6721-B876-4AB7-BAD4-2760BF36F1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9D974-7F5B-489E-B2A4-9242908C4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A45E4-915A-4BFA-A94A-6F8579ECE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A510-9E0A-4FE7-9FB3-0B330EA2782E}" type="datetimeFigureOut">
              <a:rPr lang="tr-TR" smtClean="0"/>
              <a:t>6.05.2021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A469B-0AC2-45AA-88ED-7621CFC7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A18B8-248C-4937-900C-1C03A96E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4A81-83B8-4703-9CD3-345D741176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6453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4DF0EF-B265-41D8-9A69-D8A6A991F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CF6B5-2406-447A-8BF0-E443B21F7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FB3F2-9CAA-4332-AAB1-468313C796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BA510-9E0A-4FE7-9FB3-0B330EA2782E}" type="datetimeFigureOut">
              <a:rPr lang="tr-TR" smtClean="0"/>
              <a:t>6.05.2021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99D6B-916E-40DE-8520-189B075570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2FC8F-1B15-4883-B4BA-7E74700E7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54A81-83B8-4703-9CD3-345D741176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1703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hpmyadmin/url.php?url=http://dev.mysql.com/doc/refman/5.5/en/group-by-functions.html#function_count" TargetMode="External"/><Relationship Id="rId2" Type="http://schemas.openxmlformats.org/officeDocument/2006/relationships/hyperlink" Target="http://localhost/phpmyadmin/url.php?url=http://dev.mysql.com/doc/refman/5.5/en/select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3BEEF-4328-4805-B1B5-DACEC11E2A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YBS 112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6F92B0-3685-4710-99B8-D814436815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10. Hafta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93765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D41A1-603A-4E46-B1DF-1FF780C26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Northwind </a:t>
            </a:r>
            <a:r>
              <a:rPr lang="en-US" dirty="0" err="1"/>
              <a:t>Veritabanı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A3F23-4F90-4A86-945B-C51A4439D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525"/>
            <a:ext cx="10515600" cy="5086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SORULAR?</a:t>
            </a:r>
          </a:p>
          <a:p>
            <a:pPr>
              <a:buFontTx/>
              <a:buChar char="-"/>
            </a:pPr>
            <a:r>
              <a:rPr lang="en-US" dirty="0" err="1"/>
              <a:t>Şirket</a:t>
            </a:r>
            <a:r>
              <a:rPr lang="en-US" dirty="0"/>
              <a:t> </a:t>
            </a:r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ürünleri</a:t>
            </a:r>
            <a:r>
              <a:rPr lang="en-US" dirty="0"/>
              <a:t> </a:t>
            </a:r>
            <a:r>
              <a:rPr lang="en-US" dirty="0" err="1"/>
              <a:t>satmaktadır</a:t>
            </a:r>
            <a:r>
              <a:rPr lang="en-US" dirty="0"/>
              <a:t>? </a:t>
            </a:r>
          </a:p>
          <a:p>
            <a:pPr lvl="1">
              <a:buFontTx/>
              <a:buChar char="-"/>
            </a:pPr>
            <a:r>
              <a:rPr lang="tr-TR" sz="1400" b="0" i="0" u="none" strike="noStrike" dirty="0">
                <a:solidFill>
                  <a:srgbClr val="235A81"/>
                </a:solidFill>
                <a:effectLst/>
                <a:latin typeface="Courier New" panose="02070309020205020404" pitchFamily="49" charset="0"/>
                <a:hlinkClick r:id="rId2"/>
              </a:rPr>
              <a:t>SELECT</a:t>
            </a:r>
            <a:r>
              <a:rPr lang="tr-TR" sz="1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* </a:t>
            </a:r>
            <a:r>
              <a:rPr lang="tr-TR" sz="1400" b="0" i="0" dirty="0"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tr-TR" sz="1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products</a:t>
            </a:r>
            <a:r>
              <a:rPr lang="en-US" sz="1400" dirty="0"/>
              <a:t> 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Şirketin</a:t>
            </a:r>
            <a:r>
              <a:rPr lang="en-US" dirty="0"/>
              <a:t> </a:t>
            </a:r>
            <a:r>
              <a:rPr lang="en-US" dirty="0" err="1"/>
              <a:t>kaç</a:t>
            </a:r>
            <a:r>
              <a:rPr lang="en-US" dirty="0"/>
              <a:t> </a:t>
            </a:r>
            <a:r>
              <a:rPr lang="en-US" dirty="0" err="1"/>
              <a:t>çalışanı</a:t>
            </a:r>
            <a:r>
              <a:rPr lang="en-US" dirty="0"/>
              <a:t> </a:t>
            </a:r>
            <a:r>
              <a:rPr lang="en-US" dirty="0" err="1"/>
              <a:t>bulunmaktadır</a:t>
            </a:r>
            <a:r>
              <a:rPr lang="en-US" dirty="0"/>
              <a:t>?</a:t>
            </a:r>
          </a:p>
          <a:p>
            <a:pPr lvl="1">
              <a:buFontTx/>
              <a:buChar char="-"/>
            </a:pPr>
            <a:r>
              <a:rPr lang="tr-TR" sz="1800" b="0" i="0" u="none" strike="noStrike" dirty="0">
                <a:solidFill>
                  <a:srgbClr val="235A81"/>
                </a:solidFill>
                <a:effectLst/>
                <a:latin typeface="Courier New" panose="02070309020205020404" pitchFamily="49" charset="0"/>
                <a:hlinkClick r:id="rId2"/>
              </a:rPr>
              <a:t>SELECT</a:t>
            </a:r>
            <a:r>
              <a:rPr lang="tr-TR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tr-TR" sz="1800" b="0" i="0" u="none" strike="noStrike" dirty="0">
                <a:solidFill>
                  <a:srgbClr val="235A81"/>
                </a:solidFill>
                <a:effectLst/>
                <a:latin typeface="Courier New" panose="02070309020205020404" pitchFamily="49" charset="0"/>
                <a:hlinkClick r:id="rId3"/>
              </a:rPr>
              <a:t>COUNT</a:t>
            </a:r>
            <a:r>
              <a:rPr lang="tr-TR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(*) </a:t>
            </a:r>
            <a:r>
              <a:rPr lang="tr-TR" sz="1800" b="0" i="0" dirty="0"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tr-TR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employees</a:t>
            </a:r>
            <a:endParaRPr lang="en-US" sz="1800" dirty="0"/>
          </a:p>
          <a:p>
            <a:pPr>
              <a:buFontTx/>
              <a:buChar char="-"/>
            </a:pPr>
            <a:r>
              <a:rPr lang="en-US" dirty="0" err="1"/>
              <a:t>Kazancı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ürün</a:t>
            </a:r>
            <a:r>
              <a:rPr lang="en-US" dirty="0"/>
              <a:t> </a:t>
            </a:r>
            <a:r>
              <a:rPr lang="en-US" dirty="0" err="1"/>
              <a:t>hangisidir</a:t>
            </a:r>
            <a:r>
              <a:rPr lang="en-US" dirty="0"/>
              <a:t>? (</a:t>
            </a:r>
            <a:r>
              <a:rPr lang="en-US" dirty="0" err="1"/>
              <a:t>Satış</a:t>
            </a:r>
            <a:r>
              <a:rPr lang="en-US" dirty="0"/>
              <a:t> </a:t>
            </a:r>
            <a:r>
              <a:rPr lang="en-US" dirty="0" err="1"/>
              <a:t>fiyatı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alış</a:t>
            </a:r>
            <a:r>
              <a:rPr lang="en-US" dirty="0"/>
              <a:t> </a:t>
            </a:r>
            <a:r>
              <a:rPr lang="en-US" dirty="0" err="1"/>
              <a:t>fiyatı</a:t>
            </a:r>
            <a:r>
              <a:rPr lang="en-US" dirty="0"/>
              <a:t> fark)</a:t>
            </a:r>
          </a:p>
          <a:p>
            <a:pPr lvl="1">
              <a:buFontTx/>
              <a:buChar char="-"/>
            </a:pPr>
            <a:r>
              <a:rPr lang="en-US" sz="1800" b="0" i="0" u="none" strike="noStrike" dirty="0">
                <a:solidFill>
                  <a:srgbClr val="235A81"/>
                </a:solidFill>
                <a:effectLst/>
                <a:latin typeface="Courier New" panose="02070309020205020404" pitchFamily="49" charset="0"/>
                <a:hlinkClick r:id="rId2"/>
              </a:rPr>
              <a:t>SELECT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product_code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800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product_name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800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standard_cost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800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list_price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, (</a:t>
            </a:r>
            <a:r>
              <a:rPr lang="en-US" sz="1800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list_price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- </a:t>
            </a:r>
            <a:r>
              <a:rPr lang="en-US" sz="1800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standard_cost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) </a:t>
            </a:r>
            <a:r>
              <a:rPr lang="en-US" sz="1800" b="0" i="0" dirty="0"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b="0" i="0" dirty="0">
                <a:solidFill>
                  <a:srgbClr val="AA1111"/>
                </a:solidFill>
                <a:effectLst/>
                <a:latin typeface="Courier New" panose="02070309020205020404" pitchFamily="49" charset="0"/>
              </a:rPr>
              <a:t>'Kar'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b="0" i="0" dirty="0"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products </a:t>
            </a:r>
            <a:r>
              <a:rPr lang="en-US" sz="1800" b="0" i="0" dirty="0"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ORDER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b="0" i="0" dirty="0"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BY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(</a:t>
            </a:r>
            <a:r>
              <a:rPr lang="en-US" sz="1800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list_price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- </a:t>
            </a:r>
            <a:r>
              <a:rPr lang="en-US" sz="1800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standard_cost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) </a:t>
            </a:r>
            <a:r>
              <a:rPr lang="en-US" sz="1800" b="0" i="0" dirty="0"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DESC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b="0" i="0" dirty="0"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LIMIT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b="0" i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endParaRPr lang="en-US" sz="1800" dirty="0"/>
          </a:p>
          <a:p>
            <a:pPr>
              <a:buFontTx/>
              <a:buChar char="-"/>
            </a:pPr>
            <a:r>
              <a:rPr lang="en-US" dirty="0" err="1"/>
              <a:t>Artık</a:t>
            </a:r>
            <a:r>
              <a:rPr lang="en-US" dirty="0"/>
              <a:t> </a:t>
            </a:r>
            <a:r>
              <a:rPr lang="en-US" dirty="0" err="1"/>
              <a:t>satışı</a:t>
            </a:r>
            <a:r>
              <a:rPr lang="en-US" dirty="0"/>
              <a:t> </a:t>
            </a:r>
            <a:r>
              <a:rPr lang="en-US" dirty="0" err="1"/>
              <a:t>olmayan</a:t>
            </a:r>
            <a:r>
              <a:rPr lang="en-US" dirty="0"/>
              <a:t> </a:t>
            </a:r>
            <a:r>
              <a:rPr lang="en-US" dirty="0" err="1"/>
              <a:t>ürünler</a:t>
            </a:r>
            <a:r>
              <a:rPr lang="en-US" dirty="0"/>
              <a:t> </a:t>
            </a:r>
            <a:r>
              <a:rPr lang="en-US" dirty="0" err="1"/>
              <a:t>hangileridir</a:t>
            </a:r>
            <a:r>
              <a:rPr lang="en-US" dirty="0"/>
              <a:t>?</a:t>
            </a:r>
          </a:p>
          <a:p>
            <a:pPr lvl="1">
              <a:buFontTx/>
              <a:buChar char="-"/>
            </a:pPr>
            <a:r>
              <a:rPr lang="en-US" sz="1800" b="0" i="0" u="sng" dirty="0">
                <a:solidFill>
                  <a:srgbClr val="235A81"/>
                </a:solidFill>
                <a:effectLst/>
                <a:latin typeface="Courier New" panose="02070309020205020404" pitchFamily="49" charset="0"/>
                <a:hlinkClick r:id="rId2"/>
              </a:rPr>
              <a:t>SELECT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product_code,product_name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b="0" i="0" dirty="0"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products </a:t>
            </a:r>
            <a:r>
              <a:rPr lang="en-US" sz="1800" b="0" i="0" dirty="0"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discontinued = </a:t>
            </a:r>
            <a:r>
              <a:rPr lang="en-US" sz="1800" b="0" i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endParaRPr lang="en-US" sz="1800" dirty="0"/>
          </a:p>
          <a:p>
            <a:pPr>
              <a:buFontTx/>
              <a:buChar char="-"/>
            </a:pPr>
            <a:r>
              <a:rPr lang="en-US" dirty="0" err="1"/>
              <a:t>Ürün</a:t>
            </a:r>
            <a:r>
              <a:rPr lang="en-US" dirty="0"/>
              <a:t> </a:t>
            </a:r>
            <a:r>
              <a:rPr lang="en-US" dirty="0" err="1"/>
              <a:t>kategorileri</a:t>
            </a:r>
            <a:r>
              <a:rPr lang="en-US" dirty="0"/>
              <a:t> </a:t>
            </a:r>
            <a:r>
              <a:rPr lang="en-US" dirty="0" err="1"/>
              <a:t>nelerdir</a:t>
            </a:r>
            <a:r>
              <a:rPr lang="en-US" dirty="0"/>
              <a:t>? </a:t>
            </a:r>
          </a:p>
          <a:p>
            <a:pPr lvl="1">
              <a:buFontTx/>
              <a:buChar char="-"/>
            </a:pPr>
            <a:r>
              <a:rPr lang="en-US" sz="1400" b="0" i="0" u="none" strike="noStrike" dirty="0">
                <a:solidFill>
                  <a:srgbClr val="235A81"/>
                </a:solidFill>
                <a:effectLst/>
                <a:latin typeface="Courier New" panose="02070309020205020404" pitchFamily="49" charset="0"/>
                <a:hlinkClick r:id="rId2"/>
              </a:rPr>
              <a:t>SELECT</a:t>
            </a:r>
            <a:r>
              <a:rPr lang="en-US" sz="1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400" b="0" i="0" dirty="0"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DISTINCT</a:t>
            </a:r>
            <a:r>
              <a:rPr lang="en-US" sz="1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category </a:t>
            </a:r>
            <a:r>
              <a:rPr lang="en-US" sz="1400" b="0" i="0" dirty="0"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products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10764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67463-52C6-4DBB-A992-394784EC5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</a:t>
            </a:r>
            <a:r>
              <a:rPr lang="en-US" dirty="0" err="1"/>
              <a:t>örnekleri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5FA9B-3372-410E-A515-3B542BB7D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</a:t>
            </a:r>
            <a:r>
              <a:rPr lang="en-US" dirty="0" err="1"/>
              <a:t>adet</a:t>
            </a:r>
            <a:r>
              <a:rPr lang="en-US" dirty="0"/>
              <a:t> </a:t>
            </a:r>
            <a:r>
              <a:rPr lang="en-US" dirty="0" err="1"/>
              <a:t>ürünü</a:t>
            </a:r>
            <a:r>
              <a:rPr lang="en-US" dirty="0"/>
              <a:t> </a:t>
            </a:r>
            <a:r>
              <a:rPr lang="en-US" dirty="0" err="1"/>
              <a:t>satıştan</a:t>
            </a:r>
            <a:r>
              <a:rPr lang="en-US" dirty="0"/>
              <a:t> </a:t>
            </a:r>
            <a:r>
              <a:rPr lang="en-US" dirty="0" err="1"/>
              <a:t>kaldırın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UPDATE products SET discontinued = 1 WHERE category = 'Soups'</a:t>
            </a:r>
          </a:p>
        </p:txBody>
      </p:sp>
    </p:spTree>
    <p:extLst>
      <p:ext uri="{BB962C8B-B14F-4D97-AF65-F5344CB8AC3E}">
        <p14:creationId xmlns:p14="http://schemas.microsoft.com/office/powerpoint/2010/main" val="3806572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E4002-8B83-46EA-8B15-5A9FC74F8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1217"/>
          </a:xfrm>
        </p:spPr>
        <p:txBody>
          <a:bodyPr/>
          <a:lstStyle/>
          <a:p>
            <a:r>
              <a:rPr lang="en-US" dirty="0"/>
              <a:t>Northwind </a:t>
            </a:r>
            <a:r>
              <a:rPr lang="en-US" dirty="0" err="1"/>
              <a:t>Firması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0C23-B3A1-4A98-B86C-F93B9DFA7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6342"/>
            <a:ext cx="10515600" cy="5131293"/>
          </a:xfrm>
        </p:spPr>
        <p:txBody>
          <a:bodyPr/>
          <a:lstStyle/>
          <a:p>
            <a:r>
              <a:rPr lang="en-US" dirty="0" err="1"/>
              <a:t>Toplam</a:t>
            </a:r>
            <a:r>
              <a:rPr lang="en-US" dirty="0"/>
              <a:t> </a:t>
            </a:r>
            <a:r>
              <a:rPr lang="en-US" dirty="0" err="1"/>
              <a:t>kazancın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ürün</a:t>
            </a:r>
            <a:r>
              <a:rPr lang="en-US" dirty="0"/>
              <a:t> </a:t>
            </a:r>
            <a:r>
              <a:rPr lang="en-US" dirty="0" err="1"/>
              <a:t>hangisidir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tr-T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9A76D7-76FC-4C34-8E90-8228B9D5B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78" y="2007147"/>
            <a:ext cx="11193437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950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87771-6CA1-4C1D-97D2-02C114379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/>
              <a:t>Sos</a:t>
            </a:r>
            <a:r>
              <a:rPr lang="en-US" sz="3600" dirty="0"/>
              <a:t> (Sauces) </a:t>
            </a:r>
            <a:r>
              <a:rPr lang="en-US" sz="3600" dirty="0" err="1"/>
              <a:t>ürünlerini</a:t>
            </a:r>
            <a:r>
              <a:rPr lang="en-US" sz="3600" dirty="0"/>
              <a:t> </a:t>
            </a:r>
            <a:r>
              <a:rPr lang="en-US" sz="3600" dirty="0" err="1"/>
              <a:t>hangi</a:t>
            </a:r>
            <a:r>
              <a:rPr lang="en-US" sz="3600" dirty="0"/>
              <a:t> </a:t>
            </a:r>
            <a:r>
              <a:rPr lang="en-US" sz="3600" dirty="0" err="1"/>
              <a:t>müşteriler</a:t>
            </a:r>
            <a:r>
              <a:rPr lang="en-US" sz="3600" dirty="0"/>
              <a:t> </a:t>
            </a:r>
            <a:r>
              <a:rPr lang="en-US" sz="3600" dirty="0" err="1"/>
              <a:t>satın</a:t>
            </a:r>
            <a:r>
              <a:rPr lang="en-US" sz="3600" dirty="0"/>
              <a:t> </a:t>
            </a:r>
            <a:r>
              <a:rPr lang="en-US" sz="3600" dirty="0" err="1"/>
              <a:t>almaktadır</a:t>
            </a:r>
            <a:r>
              <a:rPr lang="en-US" sz="3600" dirty="0"/>
              <a:t>?</a:t>
            </a:r>
            <a:br>
              <a:rPr lang="en-US" sz="3600" dirty="0"/>
            </a:br>
            <a:endParaRPr lang="tr-TR" sz="3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042736-39B3-4D35-8961-26DF0D7D4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797" y="1971472"/>
            <a:ext cx="7925906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972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7824-22FF-4B33-A676-79A829099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En</a:t>
            </a:r>
            <a:r>
              <a:rPr lang="en-US" sz="3200" dirty="0"/>
              <a:t> </a:t>
            </a:r>
            <a:r>
              <a:rPr lang="en-US" sz="3200" dirty="0" err="1"/>
              <a:t>fazla</a:t>
            </a:r>
            <a:r>
              <a:rPr lang="en-US" sz="3200" dirty="0"/>
              <a:t> </a:t>
            </a:r>
            <a:r>
              <a:rPr lang="en-US" sz="3200" dirty="0" err="1"/>
              <a:t>miktarda</a:t>
            </a:r>
            <a:r>
              <a:rPr lang="en-US" sz="3200" dirty="0"/>
              <a:t> (</a:t>
            </a:r>
            <a:r>
              <a:rPr lang="en-US" sz="3200" dirty="0" err="1"/>
              <a:t>satış</a:t>
            </a:r>
            <a:r>
              <a:rPr lang="en-US" sz="3200" dirty="0"/>
              <a:t> </a:t>
            </a:r>
            <a:r>
              <a:rPr lang="en-US" sz="3200" dirty="0" err="1"/>
              <a:t>toplam</a:t>
            </a:r>
            <a:r>
              <a:rPr lang="en-US" sz="3200" dirty="0"/>
              <a:t> </a:t>
            </a:r>
            <a:r>
              <a:rPr lang="en-US" sz="3200" dirty="0" err="1"/>
              <a:t>rakamı</a:t>
            </a:r>
            <a:r>
              <a:rPr lang="en-US" sz="3200" dirty="0"/>
              <a:t> </a:t>
            </a:r>
            <a:r>
              <a:rPr lang="en-US" sz="3200" dirty="0" err="1"/>
              <a:t>olarak</a:t>
            </a:r>
            <a:r>
              <a:rPr lang="en-US" sz="3200" dirty="0"/>
              <a:t>) </a:t>
            </a:r>
            <a:r>
              <a:rPr lang="en-US" sz="3200" dirty="0" err="1"/>
              <a:t>ürün</a:t>
            </a:r>
            <a:r>
              <a:rPr lang="en-US" sz="3200" dirty="0"/>
              <a:t> </a:t>
            </a:r>
            <a:r>
              <a:rPr lang="en-US" sz="3200" dirty="0" err="1"/>
              <a:t>satın</a:t>
            </a:r>
            <a:r>
              <a:rPr lang="en-US" sz="3200" dirty="0"/>
              <a:t> </a:t>
            </a:r>
            <a:r>
              <a:rPr lang="en-US" sz="3200" dirty="0" err="1"/>
              <a:t>aldığımız</a:t>
            </a:r>
            <a:r>
              <a:rPr lang="en-US" sz="3200" dirty="0"/>
              <a:t> </a:t>
            </a:r>
            <a:r>
              <a:rPr lang="en-US" sz="3200" dirty="0" err="1"/>
              <a:t>tedarikçi</a:t>
            </a:r>
            <a:r>
              <a:rPr lang="en-US" sz="3200" dirty="0"/>
              <a:t> </a:t>
            </a:r>
            <a:r>
              <a:rPr lang="en-US" sz="3200" dirty="0" err="1"/>
              <a:t>hangi</a:t>
            </a:r>
            <a:r>
              <a:rPr lang="en-US" sz="3200" dirty="0"/>
              <a:t> </a:t>
            </a:r>
            <a:r>
              <a:rPr lang="en-US" sz="3200" dirty="0" err="1"/>
              <a:t>firmadır</a:t>
            </a:r>
            <a:r>
              <a:rPr lang="en-US" sz="3200" dirty="0"/>
              <a:t>?</a:t>
            </a:r>
            <a:br>
              <a:rPr lang="en-US" sz="3200" dirty="0"/>
            </a:br>
            <a:endParaRPr lang="tr-TR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159C1B-14AA-4826-B85F-2BAAB5165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083" y="1928120"/>
            <a:ext cx="7944959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365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7ED0B5-8632-423C-BF60-7849ECD71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Satınalma yetkisi olan çalışanlar hangileridir? (Purchase Approval)</a:t>
            </a:r>
            <a:br>
              <a:rPr lang="en-US" sz="3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3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6AB05C-C974-487B-94B9-CBD7A6D8F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53" y="1775535"/>
            <a:ext cx="10512547" cy="210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409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F23B8-3B8D-4F1A-A84C-3B3DB4D1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639"/>
            <a:ext cx="10515600" cy="1229049"/>
          </a:xfrm>
        </p:spPr>
        <p:txBody>
          <a:bodyPr>
            <a:noAutofit/>
          </a:bodyPr>
          <a:lstStyle/>
          <a:p>
            <a:r>
              <a:rPr lang="en-US" sz="3200" dirty="0" err="1"/>
              <a:t>Sos</a:t>
            </a:r>
            <a:r>
              <a:rPr lang="en-US" sz="3200" dirty="0"/>
              <a:t> (</a:t>
            </a:r>
            <a:r>
              <a:rPr lang="tr-TR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Sauces</a:t>
            </a:r>
            <a:r>
              <a:rPr lang="en-US" sz="3200" dirty="0"/>
              <a:t>) </a:t>
            </a:r>
            <a:r>
              <a:rPr lang="en-US" sz="3200" dirty="0" err="1"/>
              <a:t>ürünlerini</a:t>
            </a:r>
            <a:r>
              <a:rPr lang="en-US" sz="3200" dirty="0"/>
              <a:t> </a:t>
            </a:r>
            <a:r>
              <a:rPr lang="en-US" sz="3200" dirty="0" err="1"/>
              <a:t>hangi</a:t>
            </a:r>
            <a:r>
              <a:rPr lang="en-US" sz="3200" dirty="0"/>
              <a:t> </a:t>
            </a:r>
            <a:r>
              <a:rPr lang="en-US" sz="3200" dirty="0" err="1"/>
              <a:t>tedarikçilerden</a:t>
            </a:r>
            <a:r>
              <a:rPr lang="en-US" sz="3200" dirty="0"/>
              <a:t> </a:t>
            </a:r>
            <a:r>
              <a:rPr lang="en-US" sz="3200" dirty="0" err="1"/>
              <a:t>satın</a:t>
            </a:r>
            <a:r>
              <a:rPr lang="en-US" sz="3200" dirty="0"/>
              <a:t> </a:t>
            </a:r>
            <a:r>
              <a:rPr lang="en-US" sz="3200" dirty="0" err="1"/>
              <a:t>almaktadır</a:t>
            </a:r>
            <a:r>
              <a:rPr lang="en-US" sz="3200" dirty="0"/>
              <a:t>?</a:t>
            </a:r>
            <a:br>
              <a:rPr lang="en-US" sz="3200" dirty="0"/>
            </a:br>
            <a:endParaRPr lang="tr-TR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128F9F-B49F-4329-8055-ED8D46075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8199"/>
            <a:ext cx="10599938" cy="13235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212FD2-BE1D-476C-A730-8AC3041BB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205" y="3757483"/>
            <a:ext cx="6725589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539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196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YBS 112</vt:lpstr>
      <vt:lpstr>Northwind Veritabanı</vt:lpstr>
      <vt:lpstr>UPDATE örnekleri</vt:lpstr>
      <vt:lpstr>Northwind Firması</vt:lpstr>
      <vt:lpstr>Sos (Sauces) ürünlerini hangi müşteriler satın almaktadır? </vt:lpstr>
      <vt:lpstr>En fazla miktarda (satış toplam rakamı olarak) ürün satın aldığımız tedarikçi hangi firmadır? </vt:lpstr>
      <vt:lpstr>Satınalma yetkisi olan çalışanlar hangileridir? (Purchase Approval) </vt:lpstr>
      <vt:lpstr>Sos (Sauces) ürünlerini hangi tedarikçilerden satın almaktadır?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YBS 112</dc:title>
  <dc:creator>Yasar Kucukefe</dc:creator>
  <cp:lastModifiedBy>Yasar Kucukefe</cp:lastModifiedBy>
  <cp:revision>11</cp:revision>
  <dcterms:created xsi:type="dcterms:W3CDTF">2021-05-06T10:50:55Z</dcterms:created>
  <dcterms:modified xsi:type="dcterms:W3CDTF">2021-05-06T13:08:30Z</dcterms:modified>
</cp:coreProperties>
</file>