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67" r:id="rId4"/>
    <p:sldId id="268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3" d="100"/>
          <a:sy n="93" d="100"/>
        </p:scale>
        <p:origin x="54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03DED-89DF-462C-9DDA-25201E444B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35B8F3-5767-422C-8507-09A6F01938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038ACF-F794-48D9-9645-B33E2A413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5BAF4-6CAF-4C28-BA37-E9CF7D281BBE}" type="datetimeFigureOut">
              <a:rPr lang="tr-TR" smtClean="0"/>
              <a:t>16.11.2022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552DAB-5A39-4A6D-B143-0D65EE658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1F0C64-5530-48D8-B390-44747E13B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BBDDB-CA74-4416-8938-B94FBB75ED9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96808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9CCC8-FCAD-43C2-A3BF-E8A5A8A04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426858-F5FA-49A7-B6A3-CEF641EA0B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16237A-FE87-433F-B1CE-D6612ED06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5BAF4-6CAF-4C28-BA37-E9CF7D281BBE}" type="datetimeFigureOut">
              <a:rPr lang="tr-TR" smtClean="0"/>
              <a:t>16.11.2022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C7241E-A469-461A-BDE4-5413F7BC3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C73DC9-9456-456C-ACD6-F60453086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BBDDB-CA74-4416-8938-B94FBB75ED9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40096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FCA108-0A8E-456A-B413-CDB66AF170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C5C2C1-97AD-4C2F-8729-CA00484B4F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7D2E65-F1E1-4191-A8CE-3C8DA4609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5BAF4-6CAF-4C28-BA37-E9CF7D281BBE}" type="datetimeFigureOut">
              <a:rPr lang="tr-TR" smtClean="0"/>
              <a:t>16.11.2022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571FBE-A194-4CB3-A312-184798043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43172D-6440-4049-B2D3-25BF9B793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BBDDB-CA74-4416-8938-B94FBB75ED9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39966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E7B27-C530-44BC-A78F-99362BEF3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88E65-9ED4-42E7-A101-D719DD60E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F1781B-BB0F-4734-B7C0-25E6C907E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5BAF4-6CAF-4C28-BA37-E9CF7D281BBE}" type="datetimeFigureOut">
              <a:rPr lang="tr-TR" smtClean="0"/>
              <a:t>16.11.2022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36988E-D848-4B7A-BDCE-D1ECA9804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B4243-2701-4BC5-BE8B-C817E61A5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BBDDB-CA74-4416-8938-B94FBB75ED9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6172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B4CE4-4FEE-424E-A42F-F022BC619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875587-A948-4888-81B9-AA6AA9CD0F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64770D-85D3-4A4B-AFF3-4A7C75E2B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5BAF4-6CAF-4C28-BA37-E9CF7D281BBE}" type="datetimeFigureOut">
              <a:rPr lang="tr-TR" smtClean="0"/>
              <a:t>16.11.2022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FDA54E-9F13-49D4-8804-C317D0463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08B554-25EF-4C4B-8A5F-563B0AC36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BBDDB-CA74-4416-8938-B94FBB75ED9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12958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C7FAE-C70D-4028-B297-BA828ABAB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5B350-138A-417F-9D9D-8511DE5AA9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1FB616-5C1F-4024-99C3-AD1DFB5EB3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8360F6-CD4B-4EC0-A0F1-ED5D74B38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5BAF4-6CAF-4C28-BA37-E9CF7D281BBE}" type="datetimeFigureOut">
              <a:rPr lang="tr-TR" smtClean="0"/>
              <a:t>16.11.2022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C8B8A-DE0E-41B4-8E03-A71AC05FC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12E9D7-3C5D-439D-8526-62EF68222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BBDDB-CA74-4416-8938-B94FBB75ED9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9111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FA445-7EE0-48AD-9844-FD78662C2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824991-AEAF-4E18-9850-61B689AE5B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184805-45B5-4CC9-931E-34BF358D92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028CE5-D89E-4BED-A58D-5330434613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581E4B-3D54-48C9-9A37-7DFD7AFBA3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310E33-B712-42B0-8806-FB359B62C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5BAF4-6CAF-4C28-BA37-E9CF7D281BBE}" type="datetimeFigureOut">
              <a:rPr lang="tr-TR" smtClean="0"/>
              <a:t>16.11.2022</a:t>
            </a:fld>
            <a:endParaRPr lang="tr-T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623BFE-DCA1-491D-84C6-B246C38C3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DADE77-DFC0-4CE2-B776-B98F05376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BBDDB-CA74-4416-8938-B94FBB75ED9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6729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C57F7-1762-44C2-B966-0CEF372E4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9D8239-C20C-466F-AB9D-40583EB63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5BAF4-6CAF-4C28-BA37-E9CF7D281BBE}" type="datetimeFigureOut">
              <a:rPr lang="tr-TR" smtClean="0"/>
              <a:t>16.11.2022</a:t>
            </a:fld>
            <a:endParaRPr lang="tr-T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D9DE5D-5917-4512-8002-5BE02C9AB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418862-5C98-48A8-AE30-5750A48B9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BBDDB-CA74-4416-8938-B94FBB75ED9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90223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F6C380-4A62-44B7-9084-4424858A0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5BAF4-6CAF-4C28-BA37-E9CF7D281BBE}" type="datetimeFigureOut">
              <a:rPr lang="tr-TR" smtClean="0"/>
              <a:t>16.11.2022</a:t>
            </a:fld>
            <a:endParaRPr lang="tr-T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9F8C4B-E22E-4271-8625-058B94C67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DCD767-0044-41B8-B95D-16744D8D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BBDDB-CA74-4416-8938-B94FBB75ED9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96161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B0FD4-B6FD-4349-B60C-F44175752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B25BD-580B-4404-8E66-3AA41DBFEC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2E2302-9C51-4C4C-BE80-CE437D5148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9ADF2B-2301-4D7F-973E-A26402F2F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5BAF4-6CAF-4C28-BA37-E9CF7D281BBE}" type="datetimeFigureOut">
              <a:rPr lang="tr-TR" smtClean="0"/>
              <a:t>16.11.2022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7421C6-1317-4BF4-B12C-1E7205EA2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446BE6-57A4-453A-B240-33696A6C9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BBDDB-CA74-4416-8938-B94FBB75ED9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37113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1B88A-0E67-43F7-B60D-F7BD2017B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39D0C6-FC09-4790-84A3-E041AA7443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721D55-5828-4AC0-BBDA-5A813B81A6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1E4C53-D6DC-4178-9532-2CD105FA8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5BAF4-6CAF-4C28-BA37-E9CF7D281BBE}" type="datetimeFigureOut">
              <a:rPr lang="tr-TR" smtClean="0"/>
              <a:t>16.11.2022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A18666-FA58-44C8-8BD7-C3E78C547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C66BE0-3267-4236-9F12-C2658C3E3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BBDDB-CA74-4416-8938-B94FBB75ED9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55612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D18B2E-48AE-4ECC-8BCA-E4DF6E662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2F0ED1-92BF-436B-A6C2-EE43A8C047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66ED71-3B62-4CE5-B7B1-539041C089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55BAF4-6CAF-4C28-BA37-E9CF7D281BBE}" type="datetimeFigureOut">
              <a:rPr lang="tr-TR" smtClean="0"/>
              <a:t>16.11.2022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D1F069-1EA4-4C79-8A37-5BF487A188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ED9AD3-C26E-4002-B74C-83F5F67CAA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BBDDB-CA74-4416-8938-B94FBB75ED9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3677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r.wikipedia.org/wiki/Raspberry_Pi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hyperlink" Target="https://tr.wikipedia.org/wiki/Arduino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1B214-B1C4-41EE-949A-41D90BC524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6. Hafta</a:t>
            </a:r>
            <a:endParaRPr lang="tr-T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940867-69A1-4699-83A3-A64227A637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Bilgisayar</a:t>
            </a:r>
            <a:r>
              <a:rPr lang="en-US" dirty="0"/>
              <a:t> </a:t>
            </a:r>
            <a:r>
              <a:rPr lang="en-US" dirty="0" err="1"/>
              <a:t>Donanımında</a:t>
            </a:r>
            <a:r>
              <a:rPr lang="en-US" dirty="0"/>
              <a:t> </a:t>
            </a:r>
            <a:r>
              <a:rPr lang="en-US" dirty="0" err="1"/>
              <a:t>Temel</a:t>
            </a:r>
            <a:r>
              <a:rPr lang="en-US" dirty="0"/>
              <a:t> </a:t>
            </a:r>
            <a:r>
              <a:rPr lang="en-US" dirty="0" err="1"/>
              <a:t>Kavramlar</a:t>
            </a:r>
            <a:endParaRPr lang="en-US" dirty="0"/>
          </a:p>
          <a:p>
            <a:r>
              <a:rPr lang="en-US" dirty="0"/>
              <a:t>16.11.2022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253526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62FE5-8C17-4A13-A899-412B948C5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</a:t>
            </a:r>
            <a:r>
              <a:rPr lang="en-US" dirty="0" err="1"/>
              <a:t>Donanım</a:t>
            </a:r>
            <a:r>
              <a:rPr lang="en-US" dirty="0"/>
              <a:t> </a:t>
            </a:r>
            <a:r>
              <a:rPr lang="en-US" dirty="0" err="1"/>
              <a:t>Gereksinimi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E7476-C585-417B-8AA5-59F4B3F259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04006"/>
          </a:xfrm>
        </p:spPr>
        <p:txBody>
          <a:bodyPr/>
          <a:lstStyle/>
          <a:p>
            <a:r>
              <a:rPr lang="en-US" dirty="0" err="1"/>
              <a:t>Veritabanları</a:t>
            </a:r>
            <a:r>
              <a:rPr lang="en-US" dirty="0"/>
              <a:t>, </a:t>
            </a:r>
            <a:r>
              <a:rPr lang="en-US" dirty="0" err="1"/>
              <a:t>bilgisayar</a:t>
            </a:r>
            <a:r>
              <a:rPr lang="en-US" dirty="0"/>
              <a:t> </a:t>
            </a:r>
            <a:r>
              <a:rPr lang="en-US" dirty="0" err="1"/>
              <a:t>uygulamaları</a:t>
            </a:r>
            <a:r>
              <a:rPr lang="en-US" dirty="0"/>
              <a:t>, </a:t>
            </a:r>
            <a:r>
              <a:rPr lang="en-US" dirty="0" err="1"/>
              <a:t>oyunlar</a:t>
            </a:r>
            <a:r>
              <a:rPr lang="en-US" dirty="0"/>
              <a:t>, </a:t>
            </a:r>
            <a:r>
              <a:rPr lang="en-US" dirty="0" err="1"/>
              <a:t>vb</a:t>
            </a:r>
            <a:r>
              <a:rPr lang="en-US" dirty="0"/>
              <a:t> </a:t>
            </a:r>
            <a:r>
              <a:rPr lang="en-US" dirty="0" err="1"/>
              <a:t>çalışmak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geliştiricilerin</a:t>
            </a:r>
            <a:r>
              <a:rPr lang="en-US" dirty="0"/>
              <a:t> </a:t>
            </a:r>
            <a:r>
              <a:rPr lang="en-US" dirty="0" err="1"/>
              <a:t>belirlediği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minimum </a:t>
            </a:r>
            <a:r>
              <a:rPr lang="en-US" dirty="0" err="1"/>
              <a:t>donanıma</a:t>
            </a:r>
            <a:r>
              <a:rPr lang="en-US" dirty="0"/>
              <a:t> </a:t>
            </a:r>
            <a:r>
              <a:rPr lang="en-US" dirty="0" err="1"/>
              <a:t>ihtiyaç</a:t>
            </a:r>
            <a:r>
              <a:rPr lang="en-US" dirty="0"/>
              <a:t> </a:t>
            </a:r>
            <a:r>
              <a:rPr lang="en-US" dirty="0" err="1"/>
              <a:t>duyarlar</a:t>
            </a:r>
            <a:r>
              <a:rPr lang="en-US" dirty="0"/>
              <a:t>.</a:t>
            </a:r>
          </a:p>
          <a:p>
            <a:endParaRPr lang="tr-T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42E461-A48C-4FAD-86F5-A21320D84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8711" y="3695330"/>
            <a:ext cx="8335826" cy="25900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FC17D12-4EEA-4671-9B0C-632D84515688}"/>
              </a:ext>
            </a:extLst>
          </p:cNvPr>
          <p:cNvSpPr txBox="1"/>
          <p:nvPr/>
        </p:nvSpPr>
        <p:spPr>
          <a:xfrm>
            <a:off x="1748901" y="3204839"/>
            <a:ext cx="4838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Windows 11 “minimum </a:t>
            </a:r>
            <a:r>
              <a:rPr lang="en-US" dirty="0" err="1"/>
              <a:t>donanım</a:t>
            </a:r>
            <a:r>
              <a:rPr lang="en-US" dirty="0"/>
              <a:t> </a:t>
            </a:r>
            <a:r>
              <a:rPr lang="en-US" dirty="0" err="1"/>
              <a:t>gereksinimi</a:t>
            </a:r>
            <a:r>
              <a:rPr lang="en-US" dirty="0"/>
              <a:t>”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23837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03D45-13D1-48D8-A184-AC23A5CE1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Tavsiye</a:t>
            </a:r>
            <a:r>
              <a:rPr lang="en-US" dirty="0"/>
              <a:t> </a:t>
            </a:r>
            <a:r>
              <a:rPr lang="en-US" dirty="0" err="1"/>
              <a:t>Edilen</a:t>
            </a:r>
            <a:r>
              <a:rPr lang="en-US" dirty="0"/>
              <a:t> </a:t>
            </a:r>
            <a:r>
              <a:rPr lang="en-US" dirty="0" err="1"/>
              <a:t>Donanım</a:t>
            </a:r>
            <a:r>
              <a:rPr lang="en-US" dirty="0"/>
              <a:t> </a:t>
            </a:r>
            <a:r>
              <a:rPr lang="en-US" dirty="0" err="1"/>
              <a:t>Gereksinimi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22F66-7315-45CF-A037-70609099C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72683"/>
            <a:ext cx="3289917" cy="390428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Bir </a:t>
            </a:r>
            <a:r>
              <a:rPr lang="en-US" dirty="0" err="1"/>
              <a:t>yazılımın</a:t>
            </a:r>
            <a:r>
              <a:rPr lang="en-US" dirty="0"/>
              <a:t> optimum </a:t>
            </a:r>
            <a:r>
              <a:rPr lang="en-US" dirty="0" err="1"/>
              <a:t>performans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çalışması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geliştirici</a:t>
            </a:r>
            <a:r>
              <a:rPr lang="en-US" dirty="0"/>
              <a:t> </a:t>
            </a:r>
            <a:r>
              <a:rPr lang="en-US" dirty="0" err="1"/>
              <a:t>firmanın</a:t>
            </a:r>
            <a:r>
              <a:rPr lang="en-US" dirty="0"/>
              <a:t> </a:t>
            </a:r>
            <a:r>
              <a:rPr lang="en-US" dirty="0" err="1"/>
              <a:t>tavsiye</a:t>
            </a:r>
            <a:r>
              <a:rPr lang="en-US" dirty="0"/>
              <a:t> </a:t>
            </a:r>
            <a:r>
              <a:rPr lang="en-US" dirty="0" err="1"/>
              <a:t>ettiği</a:t>
            </a:r>
            <a:r>
              <a:rPr lang="en-US" dirty="0"/>
              <a:t> </a:t>
            </a:r>
            <a:r>
              <a:rPr lang="en-US" dirty="0" err="1"/>
              <a:t>donanım</a:t>
            </a:r>
            <a:endParaRPr lang="tr-T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64C223-A2E4-4AC7-BD3F-2632704859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1495" y="1565785"/>
            <a:ext cx="6953657" cy="5079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75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40AE8-A30B-4A93-BD09-08A19C0C7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İşletim</a:t>
            </a:r>
            <a:r>
              <a:rPr lang="en-US" dirty="0"/>
              <a:t> </a:t>
            </a:r>
            <a:r>
              <a:rPr lang="en-US" dirty="0" err="1"/>
              <a:t>Sistemi</a:t>
            </a:r>
            <a:r>
              <a:rPr lang="en-US" dirty="0"/>
              <a:t> </a:t>
            </a:r>
            <a:r>
              <a:rPr lang="en-US" dirty="0" err="1"/>
              <a:t>Yükseltmeleri</a:t>
            </a:r>
            <a:r>
              <a:rPr lang="en-US" dirty="0"/>
              <a:t>	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053BA-133C-4201-B18F-201BCF66C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870662"/>
          </a:xfrm>
        </p:spPr>
        <p:txBody>
          <a:bodyPr/>
          <a:lstStyle/>
          <a:p>
            <a:r>
              <a:rPr lang="en-US" dirty="0"/>
              <a:t>Windows 10 =&gt; Windows 11</a:t>
            </a:r>
          </a:p>
          <a:p>
            <a:r>
              <a:rPr lang="en-US" dirty="0"/>
              <a:t>macOS 10.12 =&gt; macOS 12</a:t>
            </a:r>
          </a:p>
          <a:p>
            <a:r>
              <a:rPr lang="en-US" dirty="0"/>
              <a:t>…</a:t>
            </a:r>
          </a:p>
          <a:p>
            <a:r>
              <a:rPr lang="en-US" dirty="0" err="1"/>
              <a:t>İşletim</a:t>
            </a:r>
            <a:r>
              <a:rPr lang="en-US" dirty="0"/>
              <a:t> </a:t>
            </a:r>
            <a:r>
              <a:rPr lang="en-US" dirty="0" err="1"/>
              <a:t>sahibinin</a:t>
            </a:r>
            <a:r>
              <a:rPr lang="en-US" dirty="0"/>
              <a:t> </a:t>
            </a:r>
            <a:r>
              <a:rPr lang="en-US" dirty="0" err="1"/>
              <a:t>geliştirici</a:t>
            </a:r>
            <a:r>
              <a:rPr lang="en-US" dirty="0"/>
              <a:t> </a:t>
            </a:r>
            <a:r>
              <a:rPr lang="en-US" dirty="0" err="1"/>
              <a:t>firması</a:t>
            </a:r>
            <a:r>
              <a:rPr lang="en-US" dirty="0"/>
              <a:t> </a:t>
            </a:r>
            <a:r>
              <a:rPr lang="en-US" dirty="0" err="1"/>
              <a:t>sürüm</a:t>
            </a:r>
            <a:r>
              <a:rPr lang="en-US" dirty="0"/>
              <a:t> </a:t>
            </a:r>
            <a:r>
              <a:rPr lang="en-US" dirty="0" err="1"/>
              <a:t>yükseltme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gerekli</a:t>
            </a:r>
            <a:r>
              <a:rPr lang="en-US" dirty="0"/>
              <a:t> </a:t>
            </a:r>
            <a:r>
              <a:rPr lang="en-US" dirty="0" err="1"/>
              <a:t>yazılımı</a:t>
            </a:r>
            <a:r>
              <a:rPr lang="en-US" dirty="0"/>
              <a:t> </a:t>
            </a:r>
            <a:r>
              <a:rPr lang="en-US" dirty="0" err="1"/>
              <a:t>sağlar</a:t>
            </a:r>
            <a:r>
              <a:rPr lang="en-US" dirty="0"/>
              <a:t> (</a:t>
            </a:r>
            <a:r>
              <a:rPr lang="en-US" dirty="0" err="1"/>
              <a:t>ücretli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ücretsiz</a:t>
            </a:r>
            <a:r>
              <a:rPr lang="en-US" dirty="0"/>
              <a:t> </a:t>
            </a:r>
            <a:r>
              <a:rPr lang="en-US" dirty="0" err="1"/>
              <a:t>olabilir</a:t>
            </a:r>
            <a:r>
              <a:rPr lang="en-US" dirty="0"/>
              <a:t>).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92030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D1CBE-7173-4F84-B7F6-C9D352541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10 </a:t>
            </a:r>
            <a:r>
              <a:rPr lang="en-US" dirty="0" err="1"/>
              <a:t>Farklı</a:t>
            </a:r>
            <a:r>
              <a:rPr lang="en-US" dirty="0"/>
              <a:t> </a:t>
            </a:r>
            <a:r>
              <a:rPr lang="en-US" dirty="0" err="1"/>
              <a:t>Sürümler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E6CC6-3761-4FE4-B737-27810FA8C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Windows 10 Home</a:t>
            </a:r>
          </a:p>
          <a:p>
            <a:r>
              <a:rPr lang="en-US" dirty="0"/>
              <a:t>Windows 10 Pro</a:t>
            </a:r>
          </a:p>
          <a:p>
            <a:r>
              <a:rPr lang="en-US" dirty="0" err="1"/>
              <a:t>Aynı</a:t>
            </a:r>
            <a:r>
              <a:rPr lang="en-US" dirty="0"/>
              <a:t> </a:t>
            </a:r>
            <a:r>
              <a:rPr lang="en-US" dirty="0" err="1"/>
              <a:t>işletim</a:t>
            </a:r>
            <a:r>
              <a:rPr lang="en-US" dirty="0"/>
              <a:t> </a:t>
            </a:r>
            <a:r>
              <a:rPr lang="en-US" dirty="0" err="1"/>
              <a:t>sisteminin</a:t>
            </a:r>
            <a:r>
              <a:rPr lang="en-US" dirty="0"/>
              <a:t> </a:t>
            </a:r>
            <a:r>
              <a:rPr lang="en-US" dirty="0" err="1"/>
              <a:t>farklı</a:t>
            </a:r>
            <a:r>
              <a:rPr lang="en-US" dirty="0"/>
              <a:t> </a:t>
            </a:r>
            <a:r>
              <a:rPr lang="en-US" dirty="0" err="1"/>
              <a:t>sürümlerinde</a:t>
            </a:r>
            <a:r>
              <a:rPr lang="en-US" dirty="0"/>
              <a:t> </a:t>
            </a:r>
            <a:r>
              <a:rPr lang="en-US" dirty="0" err="1"/>
              <a:t>güvenlik</a:t>
            </a:r>
            <a:r>
              <a:rPr lang="en-US" dirty="0"/>
              <a:t>, </a:t>
            </a:r>
            <a:r>
              <a:rPr lang="en-US" dirty="0" err="1"/>
              <a:t>temel</a:t>
            </a:r>
            <a:r>
              <a:rPr lang="en-US" dirty="0"/>
              <a:t> </a:t>
            </a:r>
            <a:r>
              <a:rPr lang="en-US" dirty="0" err="1"/>
              <a:t>özellikler</a:t>
            </a:r>
            <a:r>
              <a:rPr lang="en-US" dirty="0"/>
              <a:t>, </a:t>
            </a:r>
            <a:r>
              <a:rPr lang="en-US" dirty="0" err="1"/>
              <a:t>yüklenebilecek</a:t>
            </a:r>
            <a:r>
              <a:rPr lang="en-US" dirty="0"/>
              <a:t> </a:t>
            </a:r>
            <a:r>
              <a:rPr lang="en-US" dirty="0" err="1"/>
              <a:t>yazılımlar</a:t>
            </a:r>
            <a:r>
              <a:rPr lang="en-US" dirty="0"/>
              <a:t>, </a:t>
            </a:r>
            <a:r>
              <a:rPr lang="en-US" dirty="0" err="1"/>
              <a:t>iş</a:t>
            </a:r>
            <a:r>
              <a:rPr lang="en-US" dirty="0"/>
              <a:t> </a:t>
            </a:r>
            <a:r>
              <a:rPr lang="en-US" dirty="0" err="1"/>
              <a:t>yönetimi</a:t>
            </a:r>
            <a:r>
              <a:rPr lang="en-US" dirty="0"/>
              <a:t> </a:t>
            </a:r>
            <a:r>
              <a:rPr lang="en-US" dirty="0" err="1"/>
              <a:t>araçlarında</a:t>
            </a:r>
            <a:r>
              <a:rPr lang="en-US" dirty="0"/>
              <a:t> </a:t>
            </a:r>
            <a:r>
              <a:rPr lang="en-US" dirty="0" err="1"/>
              <a:t>farklılıklar</a:t>
            </a:r>
            <a:r>
              <a:rPr lang="en-US" dirty="0"/>
              <a:t> </a:t>
            </a:r>
            <a:r>
              <a:rPr lang="en-US" dirty="0" err="1"/>
              <a:t>olabilir</a:t>
            </a:r>
            <a:r>
              <a:rPr lang="en-US" dirty="0"/>
              <a:t>.</a:t>
            </a:r>
            <a:endParaRPr lang="tr-T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63C1C6-F54A-4D3A-A7F9-8F84E0E97B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226" y="3878352"/>
            <a:ext cx="4267796" cy="11431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14A5B6-CBB8-4309-8603-6DC70F7C4E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768799"/>
            <a:ext cx="4429743" cy="1362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686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F01E8-A080-41ED-9644-27863E714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</a:t>
            </a:r>
            <a:r>
              <a:rPr lang="en-US" dirty="0" err="1"/>
              <a:t>Dağıtımları</a:t>
            </a:r>
            <a:r>
              <a:rPr lang="en-US" dirty="0"/>
              <a:t> (Distributions)</a:t>
            </a:r>
            <a:endParaRPr lang="tr-T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4A651F-12B2-4480-B828-09B33511DF9B}"/>
              </a:ext>
            </a:extLst>
          </p:cNvPr>
          <p:cNvSpPr txBox="1"/>
          <p:nvPr/>
        </p:nvSpPr>
        <p:spPr>
          <a:xfrm>
            <a:off x="838200" y="1803037"/>
            <a:ext cx="100199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https://upload.wikimedia.org/wikipedia/commons/8/83/Linux_Distribution_Timeline_27_02_21.svg</a:t>
            </a:r>
          </a:p>
        </p:txBody>
      </p:sp>
      <p:pic>
        <p:nvPicPr>
          <p:cNvPr id="3074" name="Picture 2" descr="GNU/Linux distribution timeline">
            <a:extLst>
              <a:ext uri="{FF2B5EF4-FFF2-40B4-BE49-F238E27FC236}">
                <a16:creationId xmlns:a16="http://schemas.microsoft.com/office/drawing/2014/main" id="{49E1A112-E736-419A-8001-24B26AC431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170" y="2284718"/>
            <a:ext cx="7737305" cy="406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12514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5F5B0-EC79-48FA-8990-5D8A5D906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Dizüstü</a:t>
            </a:r>
            <a:r>
              <a:rPr lang="en-US" dirty="0"/>
              <a:t> </a:t>
            </a:r>
            <a:r>
              <a:rPr lang="en-US" dirty="0" err="1"/>
              <a:t>Bilgisayarlar</a:t>
            </a:r>
            <a:r>
              <a:rPr lang="en-US" dirty="0"/>
              <a:t> (Laptop)</a:t>
            </a:r>
            <a:endParaRPr lang="tr-T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236C5E5-E3C7-497F-BB5E-DA38C65C0B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2504" y="1953087"/>
            <a:ext cx="7044256" cy="3965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789B311-8233-4CAF-AC47-73057DBBF111}"/>
              </a:ext>
            </a:extLst>
          </p:cNvPr>
          <p:cNvSpPr txBox="1"/>
          <p:nvPr/>
        </p:nvSpPr>
        <p:spPr>
          <a:xfrm>
            <a:off x="4452504" y="6116980"/>
            <a:ext cx="6764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https://www.pcmag.com/news/in-the-fight-for-your-hearts-tablets-and-desktops-lose-to-laptops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E05BDC-8E97-4425-A241-EBCC589388F5}"/>
              </a:ext>
            </a:extLst>
          </p:cNvPr>
          <p:cNvSpPr txBox="1"/>
          <p:nvPr/>
        </p:nvSpPr>
        <p:spPr>
          <a:xfrm>
            <a:off x="656948" y="2574524"/>
            <a:ext cx="322259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Dizüstü</a:t>
            </a:r>
            <a:r>
              <a:rPr lang="en-US" dirty="0"/>
              <a:t> </a:t>
            </a:r>
            <a:r>
              <a:rPr lang="en-US" dirty="0" err="1"/>
              <a:t>bilgisayarlar</a:t>
            </a:r>
            <a:r>
              <a:rPr lang="en-US" dirty="0"/>
              <a:t> masa </a:t>
            </a:r>
            <a:r>
              <a:rPr lang="en-US" dirty="0" err="1"/>
              <a:t>üstü</a:t>
            </a:r>
            <a:r>
              <a:rPr lang="en-US" dirty="0"/>
              <a:t> </a:t>
            </a:r>
            <a:r>
              <a:rPr lang="en-US" dirty="0" err="1"/>
              <a:t>bilgisayarlara</a:t>
            </a:r>
            <a:r>
              <a:rPr lang="en-US" dirty="0"/>
              <a:t> </a:t>
            </a:r>
            <a:r>
              <a:rPr lang="en-US" dirty="0" err="1"/>
              <a:t>göre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yüksek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pazar</a:t>
            </a:r>
            <a:r>
              <a:rPr lang="en-US" dirty="0"/>
              <a:t> </a:t>
            </a:r>
            <a:r>
              <a:rPr lang="en-US" dirty="0" err="1"/>
              <a:t>payına</a:t>
            </a:r>
            <a:r>
              <a:rPr lang="en-US" dirty="0"/>
              <a:t> </a:t>
            </a:r>
            <a:r>
              <a:rPr lang="en-US" dirty="0" err="1"/>
              <a:t>sahiptir</a:t>
            </a:r>
            <a:r>
              <a:rPr lang="en-US" dirty="0"/>
              <a:t>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Laptop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Notebook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Disüstü</a:t>
            </a:r>
            <a:r>
              <a:rPr lang="en-US" dirty="0"/>
              <a:t> </a:t>
            </a:r>
            <a:r>
              <a:rPr lang="en-US" dirty="0" err="1"/>
              <a:t>Bilgisayar</a:t>
            </a:r>
            <a:endParaRPr lang="en-US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5617504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68375-4170-48C1-8FC4-9319ECBB6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Laptop </a:t>
            </a:r>
            <a:r>
              <a:rPr lang="en-US" dirty="0" err="1"/>
              <a:t>Bilgisayar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0E662-D0D2-4F13-AFBD-AFD9040334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4033481" cy="3694176"/>
          </a:xfrm>
        </p:spPr>
        <p:txBody>
          <a:bodyPr>
            <a:normAutofit/>
          </a:bodyPr>
          <a:lstStyle/>
          <a:p>
            <a:r>
              <a:rPr lang="en-US" sz="2000" dirty="0"/>
              <a:t>RAM </a:t>
            </a:r>
            <a:r>
              <a:rPr lang="en-US" sz="2000" dirty="0" err="1"/>
              <a:t>boyutu</a:t>
            </a:r>
            <a:endParaRPr lang="en-US" sz="2000" dirty="0"/>
          </a:p>
          <a:p>
            <a:r>
              <a:rPr lang="en-US" sz="2000" dirty="0" err="1"/>
              <a:t>İşlemci</a:t>
            </a:r>
            <a:r>
              <a:rPr lang="en-US" sz="2000" dirty="0"/>
              <a:t> (</a:t>
            </a:r>
            <a:r>
              <a:rPr lang="en-US" sz="2000" dirty="0" err="1"/>
              <a:t>model+kaçıncı</a:t>
            </a:r>
            <a:r>
              <a:rPr lang="en-US" sz="2000" dirty="0"/>
              <a:t> </a:t>
            </a:r>
            <a:r>
              <a:rPr lang="en-US" sz="2000" dirty="0" err="1"/>
              <a:t>nesil</a:t>
            </a:r>
            <a:r>
              <a:rPr lang="en-US" sz="2000" dirty="0"/>
              <a:t>)</a:t>
            </a:r>
          </a:p>
          <a:p>
            <a:r>
              <a:rPr lang="en-US" sz="2000" dirty="0" err="1"/>
              <a:t>Ekran</a:t>
            </a:r>
            <a:r>
              <a:rPr lang="en-US" sz="2000" dirty="0"/>
              <a:t> </a:t>
            </a:r>
            <a:r>
              <a:rPr lang="en-US" sz="2000" dirty="0" err="1"/>
              <a:t>kartı</a:t>
            </a:r>
            <a:r>
              <a:rPr lang="en-US" sz="2000" dirty="0"/>
              <a:t> (Model, RAM)</a:t>
            </a:r>
          </a:p>
          <a:p>
            <a:r>
              <a:rPr lang="en-US" sz="2000" dirty="0" err="1"/>
              <a:t>Sabit</a:t>
            </a:r>
            <a:r>
              <a:rPr lang="en-US" sz="2000" dirty="0"/>
              <a:t> disk (SSD, HDD, </a:t>
            </a:r>
            <a:r>
              <a:rPr lang="en-US" sz="2000" dirty="0" err="1"/>
              <a:t>kapasitesi</a:t>
            </a:r>
            <a:r>
              <a:rPr lang="en-US" sz="2000" dirty="0"/>
              <a:t>)</a:t>
            </a:r>
          </a:p>
          <a:p>
            <a:r>
              <a:rPr lang="en-US" sz="2000" dirty="0" err="1"/>
              <a:t>Ağırlık</a:t>
            </a:r>
            <a:r>
              <a:rPr lang="en-US" sz="2000" dirty="0"/>
              <a:t> </a:t>
            </a:r>
          </a:p>
          <a:p>
            <a:r>
              <a:rPr lang="en-US" sz="2000" dirty="0" err="1"/>
              <a:t>Ekran</a:t>
            </a:r>
            <a:r>
              <a:rPr lang="en-US" sz="2000" dirty="0"/>
              <a:t> tipi </a:t>
            </a:r>
            <a:r>
              <a:rPr lang="en-US" sz="2000" dirty="0" err="1"/>
              <a:t>ve</a:t>
            </a:r>
            <a:r>
              <a:rPr lang="en-US" sz="2000" dirty="0"/>
              <a:t> </a:t>
            </a:r>
            <a:r>
              <a:rPr lang="en-US" sz="2000" dirty="0" err="1"/>
              <a:t>boyutu</a:t>
            </a:r>
            <a:r>
              <a:rPr lang="en-US" sz="2000" dirty="0"/>
              <a:t> </a:t>
            </a:r>
          </a:p>
          <a:p>
            <a:r>
              <a:rPr lang="en-US" sz="2000" dirty="0" err="1"/>
              <a:t>Çözünürlük</a:t>
            </a:r>
            <a:endParaRPr lang="tr-TR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77D757-82E0-44FB-B94C-18DD02228C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4088" y="2405198"/>
            <a:ext cx="6509608" cy="3343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5178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D0988-E5C5-4B10-9612-FD1F22AC7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Laptop Teknik </a:t>
            </a:r>
            <a:r>
              <a:rPr lang="en-US" dirty="0" err="1"/>
              <a:t>Özellikler</a:t>
            </a:r>
            <a:r>
              <a:rPr lang="en-US" dirty="0"/>
              <a:t> (</a:t>
            </a:r>
            <a:r>
              <a:rPr lang="en-US" dirty="0" err="1"/>
              <a:t>Ekran</a:t>
            </a:r>
            <a:r>
              <a:rPr lang="en-US" dirty="0"/>
              <a:t>)</a:t>
            </a:r>
            <a:endParaRPr lang="tr-T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1EA497-7758-4308-B7C6-A61E94F9B4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064" y="2328117"/>
            <a:ext cx="10288436" cy="33913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EE6806C-2893-462B-8E59-199F825CA12A}"/>
              </a:ext>
            </a:extLst>
          </p:cNvPr>
          <p:cNvSpPr txBox="1"/>
          <p:nvPr/>
        </p:nvSpPr>
        <p:spPr>
          <a:xfrm>
            <a:off x="1114425" y="5876925"/>
            <a:ext cx="6457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</a:t>
            </a:r>
            <a:r>
              <a:rPr lang="en-US" dirty="0" err="1"/>
              <a:t>Kolon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pahalı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bilgisayara</a:t>
            </a:r>
            <a:r>
              <a:rPr lang="en-US" dirty="0"/>
              <a:t> </a:t>
            </a:r>
            <a:r>
              <a:rPr lang="en-US" dirty="0" err="1"/>
              <a:t>ait</a:t>
            </a:r>
            <a:r>
              <a:rPr lang="en-US" dirty="0"/>
              <a:t> </a:t>
            </a:r>
            <a:r>
              <a:rPr lang="en-US" dirty="0" err="1"/>
              <a:t>teknik</a:t>
            </a:r>
            <a:r>
              <a:rPr lang="en-US" dirty="0"/>
              <a:t> </a:t>
            </a:r>
            <a:r>
              <a:rPr lang="en-US" dirty="0" err="1"/>
              <a:t>özelliklerdir</a:t>
            </a:r>
            <a:r>
              <a:rPr lang="en-US" dirty="0"/>
              <a:t>.</a:t>
            </a:r>
            <a:endParaRPr lang="tr-T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DF5BFC-008E-4162-BF8A-CC646CA665B0}"/>
              </a:ext>
            </a:extLst>
          </p:cNvPr>
          <p:cNvSpPr txBox="1"/>
          <p:nvPr/>
        </p:nvSpPr>
        <p:spPr>
          <a:xfrm>
            <a:off x="8273988" y="5805996"/>
            <a:ext cx="3124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FHD: Full HD (1920x1080)</a:t>
            </a:r>
            <a:endParaRPr lang="tr-T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34C621-2A8B-479F-8593-85B35775BD12}"/>
              </a:ext>
            </a:extLst>
          </p:cNvPr>
          <p:cNvSpPr txBox="1"/>
          <p:nvPr/>
        </p:nvSpPr>
        <p:spPr>
          <a:xfrm>
            <a:off x="8176056" y="6180675"/>
            <a:ext cx="3018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WQHD: 2K (2560 x 1600)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31316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D0988-E5C5-4B10-9612-FD1F22AC7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Laptop Teknik </a:t>
            </a:r>
            <a:r>
              <a:rPr lang="en-US" dirty="0" err="1"/>
              <a:t>Özellikler</a:t>
            </a:r>
            <a:r>
              <a:rPr lang="en-US" dirty="0"/>
              <a:t> (</a:t>
            </a:r>
            <a:r>
              <a:rPr lang="en-US" dirty="0" err="1"/>
              <a:t>Bellek</a:t>
            </a:r>
            <a:r>
              <a:rPr lang="en-US" dirty="0"/>
              <a:t> - RAM)</a:t>
            </a:r>
            <a:endParaRPr lang="tr-T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633124-5145-43BE-91DE-C0E2F4211B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124" y="2576393"/>
            <a:ext cx="10221751" cy="170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2741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149D2-FD2D-40B2-B770-BFF622735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Laptop Teknik </a:t>
            </a:r>
            <a:r>
              <a:rPr lang="en-US" dirty="0" err="1"/>
              <a:t>Özellikleri</a:t>
            </a:r>
            <a:r>
              <a:rPr lang="en-US" dirty="0"/>
              <a:t> (</a:t>
            </a:r>
            <a:r>
              <a:rPr lang="en-US" dirty="0" err="1"/>
              <a:t>İşlemci</a:t>
            </a:r>
            <a:r>
              <a:rPr lang="en-US" dirty="0"/>
              <a:t>)</a:t>
            </a:r>
            <a:endParaRPr lang="tr-T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40A0FA-2F1D-4202-9D3E-BACD381237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404" y="2375768"/>
            <a:ext cx="9669224" cy="368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45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3078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1" name="Rectangle 3080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BC1532-0CBF-7B0F-FC0E-04542D5C9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Micro Bilgisayarlar</a:t>
            </a:r>
          </a:p>
        </p:txBody>
      </p:sp>
      <p:pic>
        <p:nvPicPr>
          <p:cNvPr id="3074" name="Picture 2" descr="A circuit board with many chips&#10;&#10;Description automatically generated with low confidence">
            <a:extLst>
              <a:ext uri="{FF2B5EF4-FFF2-40B4-BE49-F238E27FC236}">
                <a16:creationId xmlns:a16="http://schemas.microsoft.com/office/drawing/2014/main" id="{D5C9442C-BA0B-D9B1-A68D-07406F6A3E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7" b="2"/>
          <a:stretch/>
        </p:blipFill>
        <p:spPr bwMode="auto">
          <a:xfrm>
            <a:off x="691234" y="2386584"/>
            <a:ext cx="4263151" cy="2502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A5492-5982-F8F7-BD55-6AE3FDF06A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72188" y="2158488"/>
            <a:ext cx="3803904" cy="3660185"/>
          </a:xfrm>
        </p:spPr>
        <p:txBody>
          <a:bodyPr anchor="ctr">
            <a:normAutofit/>
          </a:bodyPr>
          <a:lstStyle/>
          <a:p>
            <a:r>
              <a:rPr lang="en-US" sz="2200" dirty="0"/>
              <a:t>Raspberry Pi </a:t>
            </a:r>
            <a:r>
              <a:rPr lang="en-US" sz="2200" dirty="0">
                <a:hlinkClick r:id="rId3"/>
              </a:rPr>
              <a:t>https://tr.wikipedia.org/wiki/Raspberry_Pi</a:t>
            </a:r>
            <a:endParaRPr lang="en-US" sz="2200" dirty="0"/>
          </a:p>
          <a:p>
            <a:r>
              <a:rPr lang="en-US" sz="2200" dirty="0"/>
              <a:t>Arduino </a:t>
            </a:r>
            <a:r>
              <a:rPr lang="en-US" sz="2200" dirty="0">
                <a:hlinkClick r:id="rId4"/>
              </a:rPr>
              <a:t>https://tr.wikipedia.org/wiki/Arduino</a:t>
            </a:r>
            <a:endParaRPr lang="en-US" sz="2200" dirty="0"/>
          </a:p>
          <a:p>
            <a:pPr marL="0" indent="0">
              <a:buNone/>
            </a:pPr>
            <a:endParaRPr lang="en-US" sz="2200"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4B450D05-D5B2-9524-C311-260AF34597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4385" y="4346869"/>
            <a:ext cx="2283230" cy="2283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64474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CA752-5E6E-4AA1-9160-DEEFC8937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Grafik</a:t>
            </a:r>
            <a:r>
              <a:rPr lang="en-US" dirty="0"/>
              <a:t> </a:t>
            </a:r>
            <a:r>
              <a:rPr lang="en-US" dirty="0" err="1"/>
              <a:t>Kartı</a:t>
            </a:r>
            <a:endParaRPr lang="tr-T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C789BB-9ADB-4B44-9B4B-22F7FFC588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544" y="2271551"/>
            <a:ext cx="11002911" cy="231489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CBA1D15-C4A4-41C0-AA7D-E1D4C4DD9C87}"/>
              </a:ext>
            </a:extLst>
          </p:cNvPr>
          <p:cNvSpPr txBox="1"/>
          <p:nvPr/>
        </p:nvSpPr>
        <p:spPr>
          <a:xfrm>
            <a:off x="1115567" y="5231065"/>
            <a:ext cx="10256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https://gpu.userbenchmark.com/Compare/Nvidia-RTX-3060-vs-Nvidia-GTX-1650/4105vs4039</a:t>
            </a:r>
          </a:p>
        </p:txBody>
      </p:sp>
    </p:spTree>
    <p:extLst>
      <p:ext uri="{BB962C8B-B14F-4D97-AF65-F5344CB8AC3E}">
        <p14:creationId xmlns:p14="http://schemas.microsoft.com/office/powerpoint/2010/main" val="35551373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C9B98-C0AC-4165-826E-F6F9862C0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Sabit Disk</a:t>
            </a:r>
            <a:endParaRPr lang="tr-T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1E9FE7-41ED-4F4D-B0EB-9E768A48A8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004" y="2365109"/>
            <a:ext cx="10016179" cy="269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7713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290BC-4211-434C-81E0-23BC4770C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Bağlanabilirlik</a:t>
            </a:r>
            <a:endParaRPr lang="tr-T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EB1C00-0E28-4392-96D5-4ED282B3CD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676" y="2400156"/>
            <a:ext cx="11088647" cy="20576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5DC305E-2BB1-4A46-9E02-18551173EE38}"/>
              </a:ext>
            </a:extLst>
          </p:cNvPr>
          <p:cNvSpPr txBox="1"/>
          <p:nvPr/>
        </p:nvSpPr>
        <p:spPr>
          <a:xfrm>
            <a:off x="1012054" y="4776186"/>
            <a:ext cx="41991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WiFi</a:t>
            </a:r>
            <a:r>
              <a:rPr lang="en-US" dirty="0"/>
              <a:t> 802.11 g =&gt; 2.4 </a:t>
            </a:r>
            <a:r>
              <a:rPr lang="en-US" dirty="0" err="1"/>
              <a:t>Ghz</a:t>
            </a:r>
            <a:endParaRPr lang="en-US" dirty="0"/>
          </a:p>
          <a:p>
            <a:r>
              <a:rPr lang="en-US" dirty="0" err="1"/>
              <a:t>WiFi</a:t>
            </a:r>
            <a:r>
              <a:rPr lang="en-US" dirty="0"/>
              <a:t> 802.11 n =&gt; 2.4 </a:t>
            </a:r>
            <a:r>
              <a:rPr lang="en-US" dirty="0" err="1"/>
              <a:t>Ghz</a:t>
            </a:r>
            <a:r>
              <a:rPr lang="en-US" dirty="0"/>
              <a:t> + 5.0 </a:t>
            </a:r>
            <a:r>
              <a:rPr lang="en-US" dirty="0" err="1"/>
              <a:t>Ghz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43681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745F5-C283-0661-43B4-2B3A97E50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4K </a:t>
            </a:r>
            <a:r>
              <a:rPr lang="en-US" b="1" dirty="0" err="1"/>
              <a:t>Ekran</a:t>
            </a:r>
            <a:r>
              <a:rPr lang="en-US" b="1" dirty="0"/>
              <a:t> </a:t>
            </a:r>
            <a:r>
              <a:rPr lang="en-US" b="1" dirty="0" err="1"/>
              <a:t>Çözünürlükleri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5B0DB-D1A2-5780-6416-005EFC2CE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Full HD (1920 * 1080 </a:t>
            </a:r>
            <a:r>
              <a:rPr lang="en-US" dirty="0" err="1"/>
              <a:t>piksel</a:t>
            </a:r>
            <a:r>
              <a:rPr lang="en-US" dirty="0"/>
              <a:t>) </a:t>
            </a:r>
            <a:r>
              <a:rPr lang="en-US" dirty="0" err="1"/>
              <a:t>ekranların</a:t>
            </a:r>
            <a:r>
              <a:rPr lang="en-US" dirty="0"/>
              <a:t> 4 </a:t>
            </a:r>
            <a:r>
              <a:rPr lang="en-US" dirty="0" err="1"/>
              <a:t>katıdır</a:t>
            </a:r>
            <a:r>
              <a:rPr lang="en-US" dirty="0"/>
              <a:t> (4K)</a:t>
            </a:r>
          </a:p>
          <a:p>
            <a:r>
              <a:rPr lang="en-US" dirty="0" err="1"/>
              <a:t>İki</a:t>
            </a:r>
            <a:r>
              <a:rPr lang="en-US" dirty="0"/>
              <a:t> </a:t>
            </a:r>
            <a:r>
              <a:rPr lang="en-US" dirty="0" err="1"/>
              <a:t>tür</a:t>
            </a:r>
            <a:r>
              <a:rPr lang="en-US" dirty="0"/>
              <a:t> 4K </a:t>
            </a:r>
            <a:r>
              <a:rPr lang="en-US" dirty="0" err="1"/>
              <a:t>vardır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4K UHD =&gt; 3840 x 2160 </a:t>
            </a:r>
            <a:r>
              <a:rPr lang="en-US" dirty="0" err="1"/>
              <a:t>piksel</a:t>
            </a:r>
            <a:endParaRPr lang="en-US" dirty="0"/>
          </a:p>
          <a:p>
            <a:pPr lvl="1"/>
            <a:r>
              <a:rPr lang="en-US" dirty="0"/>
              <a:t>DCI 4K =&gt; 4096 x 2160 </a:t>
            </a:r>
            <a:r>
              <a:rPr lang="en-US" dirty="0" err="1"/>
              <a:t>piksel</a:t>
            </a:r>
            <a:endParaRPr lang="en-US" dirty="0"/>
          </a:p>
          <a:p>
            <a:r>
              <a:rPr lang="en-US" dirty="0"/>
              <a:t>8K </a:t>
            </a:r>
            <a:r>
              <a:rPr lang="en-US" dirty="0" err="1"/>
              <a:t>Ekran</a:t>
            </a:r>
            <a:r>
              <a:rPr lang="en-US" dirty="0"/>
              <a:t> </a:t>
            </a:r>
            <a:r>
              <a:rPr lang="en-US" dirty="0" err="1"/>
              <a:t>çözünürlüğü</a:t>
            </a:r>
            <a:r>
              <a:rPr lang="en-US" dirty="0"/>
              <a:t>: 7680 x 4320</a:t>
            </a:r>
          </a:p>
        </p:txBody>
      </p:sp>
    </p:spTree>
    <p:extLst>
      <p:ext uri="{BB962C8B-B14F-4D97-AF65-F5344CB8AC3E}">
        <p14:creationId xmlns:p14="http://schemas.microsoft.com/office/powerpoint/2010/main" val="2813368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478E9-8160-B55C-29C8-F76166339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Ekran Tipleri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8F4A3-9E1D-4DB7-AAF1-34121F11AA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28344" cy="4351338"/>
          </a:xfrm>
        </p:spPr>
        <p:txBody>
          <a:bodyPr/>
          <a:lstStyle/>
          <a:p>
            <a:r>
              <a:rPr lang="en-US"/>
              <a:t>LCD (Liquid Crystal Display)</a:t>
            </a:r>
          </a:p>
          <a:p>
            <a:r>
              <a:rPr lang="en-US"/>
              <a:t>LED (Light Emitting Diode)</a:t>
            </a:r>
          </a:p>
          <a:p>
            <a:r>
              <a:rPr lang="en-US"/>
              <a:t>OLED (Organic Light Emitting Diode)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EEC2D58-5B1C-62E8-BBF1-BDB0945BFE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9691" y="1176391"/>
            <a:ext cx="5136043" cy="4776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1925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B02BB-08E0-423E-B5B9-390912AC9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İşletim</a:t>
            </a:r>
            <a:r>
              <a:rPr lang="en-US" dirty="0"/>
              <a:t> </a:t>
            </a:r>
            <a:r>
              <a:rPr lang="en-US" dirty="0" err="1"/>
              <a:t>Sistemi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E22AF-417A-473D-B1E5-B260619B1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462421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İşletim</a:t>
            </a:r>
            <a:r>
              <a:rPr lang="en-US" dirty="0"/>
              <a:t> </a:t>
            </a:r>
            <a:r>
              <a:rPr lang="en-US" dirty="0" err="1"/>
              <a:t>Sistemi</a:t>
            </a:r>
            <a:r>
              <a:rPr lang="en-US" dirty="0"/>
              <a:t>,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bilgisayarın</a:t>
            </a:r>
            <a:r>
              <a:rPr lang="en-US" dirty="0"/>
              <a:t> </a:t>
            </a:r>
            <a:r>
              <a:rPr lang="en-US" dirty="0" err="1"/>
              <a:t>donanım</a:t>
            </a:r>
            <a:r>
              <a:rPr lang="en-US" dirty="0"/>
              <a:t> (CPU, RAM, </a:t>
            </a:r>
            <a:r>
              <a:rPr lang="en-US" dirty="0" err="1"/>
              <a:t>Ekran</a:t>
            </a:r>
            <a:r>
              <a:rPr lang="en-US" dirty="0"/>
              <a:t> </a:t>
            </a:r>
            <a:r>
              <a:rPr lang="en-US" dirty="0" err="1"/>
              <a:t>kartı</a:t>
            </a:r>
            <a:r>
              <a:rPr lang="en-US" dirty="0"/>
              <a:t>, </a:t>
            </a:r>
            <a:r>
              <a:rPr lang="en-US" dirty="0" err="1"/>
              <a:t>vb</a:t>
            </a:r>
            <a:r>
              <a:rPr lang="en-US" dirty="0"/>
              <a:t>)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yazılım</a:t>
            </a:r>
            <a:r>
              <a:rPr lang="en-US" dirty="0"/>
              <a:t> (</a:t>
            </a:r>
            <a:r>
              <a:rPr lang="en-US" dirty="0" err="1"/>
              <a:t>Uygulamalar</a:t>
            </a:r>
            <a:r>
              <a:rPr lang="en-US" dirty="0"/>
              <a:t>, Web </a:t>
            </a:r>
            <a:r>
              <a:rPr lang="en-US" dirty="0" err="1"/>
              <a:t>tarayıcısı</a:t>
            </a:r>
            <a:r>
              <a:rPr lang="en-US" dirty="0"/>
              <a:t>, </a:t>
            </a:r>
            <a:r>
              <a:rPr lang="en-US" dirty="0" err="1"/>
              <a:t>vb</a:t>
            </a:r>
            <a:r>
              <a:rPr lang="en-US" dirty="0"/>
              <a:t>) </a:t>
            </a:r>
            <a:r>
              <a:rPr lang="en-US" dirty="0" err="1"/>
              <a:t>kaynaklarını</a:t>
            </a:r>
            <a:r>
              <a:rPr lang="en-US" dirty="0"/>
              <a:t> </a:t>
            </a:r>
            <a:r>
              <a:rPr lang="en-US" dirty="0" err="1"/>
              <a:t>yöneten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bilgisayar</a:t>
            </a:r>
            <a:r>
              <a:rPr lang="en-US" dirty="0"/>
              <a:t> </a:t>
            </a:r>
            <a:r>
              <a:rPr lang="en-US" dirty="0" err="1"/>
              <a:t>programlarına</a:t>
            </a:r>
            <a:r>
              <a:rPr lang="en-US" dirty="0"/>
              <a:t> </a:t>
            </a:r>
            <a:r>
              <a:rPr lang="en-US" dirty="0" err="1"/>
              <a:t>ortak</a:t>
            </a:r>
            <a:r>
              <a:rPr lang="en-US" dirty="0"/>
              <a:t> </a:t>
            </a:r>
            <a:r>
              <a:rPr lang="en-US" dirty="0" err="1"/>
              <a:t>servisler</a:t>
            </a:r>
            <a:r>
              <a:rPr lang="en-US" dirty="0"/>
              <a:t> </a:t>
            </a:r>
            <a:r>
              <a:rPr lang="en-US" dirty="0" err="1"/>
              <a:t>sağlayan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sistem </a:t>
            </a:r>
            <a:r>
              <a:rPr lang="en-US" dirty="0" err="1"/>
              <a:t>yazılımıdır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err="1"/>
              <a:t>Kişisel</a:t>
            </a:r>
            <a:r>
              <a:rPr lang="en-US" dirty="0"/>
              <a:t> </a:t>
            </a:r>
            <a:r>
              <a:rPr lang="en-US" dirty="0" err="1"/>
              <a:t>Bilgisayar</a:t>
            </a:r>
            <a:r>
              <a:rPr lang="en-US" dirty="0"/>
              <a:t> </a:t>
            </a:r>
            <a:r>
              <a:rPr lang="en-US" dirty="0" err="1"/>
              <a:t>işletim</a:t>
            </a:r>
            <a:r>
              <a:rPr lang="en-US" dirty="0"/>
              <a:t> </a:t>
            </a:r>
            <a:r>
              <a:rPr lang="en-US" dirty="0" err="1"/>
              <a:t>sistemleri</a:t>
            </a:r>
            <a:r>
              <a:rPr lang="en-US" dirty="0"/>
              <a:t>:</a:t>
            </a:r>
          </a:p>
          <a:p>
            <a:r>
              <a:rPr lang="en-US" dirty="0"/>
              <a:t>Windows (Microsoft)</a:t>
            </a:r>
          </a:p>
          <a:p>
            <a:r>
              <a:rPr lang="en-US" dirty="0"/>
              <a:t>macOS (Apple)</a:t>
            </a:r>
          </a:p>
          <a:p>
            <a:r>
              <a:rPr lang="en-US" dirty="0"/>
              <a:t>Linux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871AC9-0275-46B0-8378-C56AC578055A}"/>
              </a:ext>
            </a:extLst>
          </p:cNvPr>
          <p:cNvSpPr txBox="1"/>
          <p:nvPr/>
        </p:nvSpPr>
        <p:spPr>
          <a:xfrm>
            <a:off x="5184560" y="4743313"/>
            <a:ext cx="33608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Mobil </a:t>
            </a:r>
            <a:r>
              <a:rPr lang="en-US" sz="2400" dirty="0" err="1"/>
              <a:t>İşletim</a:t>
            </a:r>
            <a:r>
              <a:rPr lang="en-US" sz="2400" dirty="0"/>
              <a:t> </a:t>
            </a:r>
            <a:r>
              <a:rPr lang="en-US" sz="2400" dirty="0" err="1"/>
              <a:t>Sistemleri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Android (Google)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iOS (Apple)</a:t>
            </a:r>
            <a:endParaRPr lang="tr-TR" sz="24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09AF7C5-B8A4-8E4E-4F3F-BFB7665A7E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4080" y="1496388"/>
            <a:ext cx="2796122" cy="4134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2797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CF37B-8CBE-4953-BF72-E140F2E19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Microsoft Windows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D726C-7735-4A2A-82BF-C28D88C4AD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220325" cy="4351338"/>
          </a:xfrm>
        </p:spPr>
        <p:txBody>
          <a:bodyPr/>
          <a:lstStyle/>
          <a:p>
            <a:r>
              <a:rPr lang="en-US" dirty="0"/>
              <a:t>Windows XP, Windows 7, Windows 10, Windows 11, Windows Server</a:t>
            </a:r>
          </a:p>
          <a:p>
            <a:r>
              <a:rPr lang="en-US" dirty="0"/>
              <a:t>Intel/AMD </a:t>
            </a:r>
            <a:r>
              <a:rPr lang="en-US" dirty="0" err="1"/>
              <a:t>mimarisi</a:t>
            </a:r>
            <a:r>
              <a:rPr lang="en-US" dirty="0"/>
              <a:t> </a:t>
            </a:r>
            <a:r>
              <a:rPr lang="en-US" dirty="0" err="1"/>
              <a:t>bazlı</a:t>
            </a:r>
            <a:r>
              <a:rPr lang="en-US" dirty="0"/>
              <a:t> </a:t>
            </a:r>
            <a:r>
              <a:rPr lang="en-US" dirty="0" err="1"/>
              <a:t>bilgisayarlarda</a:t>
            </a:r>
            <a:r>
              <a:rPr lang="en-US" dirty="0"/>
              <a:t> </a:t>
            </a:r>
            <a:r>
              <a:rPr lang="en-US" dirty="0" err="1"/>
              <a:t>kullanılır</a:t>
            </a:r>
            <a:r>
              <a:rPr lang="en-US" dirty="0"/>
              <a:t>.</a:t>
            </a:r>
          </a:p>
          <a:p>
            <a:r>
              <a:rPr lang="en-US" dirty="0" err="1"/>
              <a:t>Kapalı</a:t>
            </a:r>
            <a:r>
              <a:rPr lang="en-US" dirty="0"/>
              <a:t> </a:t>
            </a:r>
            <a:r>
              <a:rPr lang="en-US" dirty="0" err="1"/>
              <a:t>kaynak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yazılımdır</a:t>
            </a:r>
            <a:r>
              <a:rPr lang="en-US" dirty="0"/>
              <a:t>.</a:t>
            </a:r>
          </a:p>
          <a:p>
            <a:r>
              <a:rPr lang="en-US" dirty="0"/>
              <a:t>Microsoft </a:t>
            </a:r>
            <a:r>
              <a:rPr lang="en-US" dirty="0" err="1"/>
              <a:t>tarafından</a:t>
            </a:r>
            <a:r>
              <a:rPr lang="en-US" dirty="0"/>
              <a:t> </a:t>
            </a:r>
            <a:r>
              <a:rPr lang="en-US" dirty="0" err="1"/>
              <a:t>geliştirilmiştir</a:t>
            </a:r>
            <a:r>
              <a:rPr lang="en-US" dirty="0"/>
              <a:t>.</a:t>
            </a:r>
          </a:p>
          <a:p>
            <a:r>
              <a:rPr lang="en-US" dirty="0"/>
              <a:t>1985 </a:t>
            </a:r>
            <a:r>
              <a:rPr lang="en-US" dirty="0" err="1"/>
              <a:t>yılında</a:t>
            </a:r>
            <a:r>
              <a:rPr lang="en-US" dirty="0"/>
              <a:t> </a:t>
            </a:r>
            <a:r>
              <a:rPr lang="en-US" dirty="0" err="1"/>
              <a:t>piyasa</a:t>
            </a:r>
            <a:r>
              <a:rPr lang="en-US" dirty="0"/>
              <a:t> </a:t>
            </a:r>
            <a:r>
              <a:rPr lang="en-US" dirty="0" err="1"/>
              <a:t>çıkmıştır</a:t>
            </a:r>
            <a:r>
              <a:rPr lang="en-US" dirty="0"/>
              <a:t>.</a:t>
            </a:r>
          </a:p>
          <a:p>
            <a:r>
              <a:rPr lang="en-US" dirty="0" err="1"/>
              <a:t>Kişisel</a:t>
            </a:r>
            <a:r>
              <a:rPr lang="en-US" dirty="0"/>
              <a:t> </a:t>
            </a:r>
            <a:r>
              <a:rPr lang="en-US" dirty="0" err="1"/>
              <a:t>bilgisayar</a:t>
            </a:r>
            <a:r>
              <a:rPr lang="en-US" dirty="0"/>
              <a:t> </a:t>
            </a:r>
            <a:r>
              <a:rPr lang="en-US" dirty="0" err="1"/>
              <a:t>işletim</a:t>
            </a:r>
            <a:r>
              <a:rPr lang="en-US" dirty="0"/>
              <a:t> </a:t>
            </a:r>
            <a:r>
              <a:rPr lang="en-US" dirty="0" err="1"/>
              <a:t>sistemleri</a:t>
            </a:r>
            <a:r>
              <a:rPr lang="en-US" dirty="0"/>
              <a:t> </a:t>
            </a:r>
            <a:r>
              <a:rPr lang="en-US" dirty="0" err="1"/>
              <a:t>arasında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yüksek</a:t>
            </a:r>
            <a:r>
              <a:rPr lang="en-US" dirty="0"/>
              <a:t> </a:t>
            </a:r>
            <a:r>
              <a:rPr lang="en-US" dirty="0" err="1"/>
              <a:t>paya</a:t>
            </a:r>
            <a:r>
              <a:rPr lang="en-US" dirty="0"/>
              <a:t> </a:t>
            </a:r>
            <a:r>
              <a:rPr lang="en-US" dirty="0" err="1"/>
              <a:t>sahiptir</a:t>
            </a:r>
            <a:r>
              <a:rPr lang="en-US" dirty="0"/>
              <a:t>.</a:t>
            </a:r>
          </a:p>
          <a:p>
            <a:r>
              <a:rPr lang="en-US" dirty="0"/>
              <a:t>C, C++, C#, </a:t>
            </a:r>
            <a:r>
              <a:rPr lang="en-US" dirty="0" err="1"/>
              <a:t>ve</a:t>
            </a:r>
            <a:r>
              <a:rPr lang="en-US" dirty="0"/>
              <a:t> Assembly </a:t>
            </a:r>
            <a:r>
              <a:rPr lang="en-US" dirty="0" err="1"/>
              <a:t>dillerinde</a:t>
            </a:r>
            <a:r>
              <a:rPr lang="en-US" dirty="0"/>
              <a:t> </a:t>
            </a:r>
            <a:r>
              <a:rPr lang="en-US" dirty="0" err="1"/>
              <a:t>yazılmıştır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tr-T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6CB65C-C3E1-417E-AC51-2E4E329A8E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5492" y="681037"/>
            <a:ext cx="3153215" cy="73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81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50F36-11ED-4BAB-AAC1-C7CFDF783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macOS (Apple)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A29F4-8B67-41C2-BE56-8EDF40DEB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29375" cy="4351338"/>
          </a:xfrm>
        </p:spPr>
        <p:txBody>
          <a:bodyPr/>
          <a:lstStyle/>
          <a:p>
            <a:r>
              <a:rPr lang="en-US" dirty="0"/>
              <a:t>OS X 10.11 (El Capitan), macOS 10.12 (Sierra), …, macOS 13 (Ventura)</a:t>
            </a:r>
          </a:p>
          <a:p>
            <a:r>
              <a:rPr lang="en-US" dirty="0"/>
              <a:t>C, C++, Objective-C, Swift, Assembly </a:t>
            </a:r>
            <a:r>
              <a:rPr lang="en-US" dirty="0" err="1"/>
              <a:t>dilleri</a:t>
            </a:r>
            <a:r>
              <a:rPr lang="en-US" dirty="0"/>
              <a:t> </a:t>
            </a:r>
            <a:r>
              <a:rPr lang="en-US" dirty="0" err="1"/>
              <a:t>kullanılarak</a:t>
            </a:r>
            <a:r>
              <a:rPr lang="en-US" dirty="0"/>
              <a:t> </a:t>
            </a:r>
            <a:r>
              <a:rPr lang="en-US" dirty="0" err="1"/>
              <a:t>yazılmıştır</a:t>
            </a:r>
            <a:r>
              <a:rPr lang="en-US" dirty="0"/>
              <a:t>.</a:t>
            </a:r>
          </a:p>
          <a:p>
            <a:r>
              <a:rPr lang="en-US" dirty="0" err="1"/>
              <a:t>Bütün</a:t>
            </a:r>
            <a:r>
              <a:rPr lang="en-US" dirty="0"/>
              <a:t> Macintosh </a:t>
            </a:r>
            <a:r>
              <a:rPr lang="en-US" dirty="0" err="1"/>
              <a:t>bilgisayarlarda</a:t>
            </a:r>
            <a:r>
              <a:rPr lang="en-US" dirty="0"/>
              <a:t> </a:t>
            </a:r>
            <a:r>
              <a:rPr lang="en-US" dirty="0" err="1"/>
              <a:t>işletim</a:t>
            </a:r>
            <a:r>
              <a:rPr lang="en-US" dirty="0"/>
              <a:t> </a:t>
            </a:r>
            <a:r>
              <a:rPr lang="en-US" dirty="0" err="1"/>
              <a:t>sistemi</a:t>
            </a:r>
            <a:r>
              <a:rPr lang="en-US" dirty="0"/>
              <a:t> </a:t>
            </a:r>
            <a:r>
              <a:rPr lang="en-US" dirty="0" err="1"/>
              <a:t>yüklü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gelir</a:t>
            </a:r>
            <a:r>
              <a:rPr lang="en-US" dirty="0"/>
              <a:t>.</a:t>
            </a:r>
          </a:p>
          <a:p>
            <a:r>
              <a:rPr lang="en-US" dirty="0"/>
              <a:t>https://www.apple.com/macos/ventura/</a:t>
            </a:r>
          </a:p>
          <a:p>
            <a:endParaRPr lang="tr-T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F46877-FA55-4543-A5E9-3BA188407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4216" y="1690688"/>
            <a:ext cx="3829584" cy="3162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823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2A359-9D87-4A24-B1EC-0A06D0BB6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918CF-EAC4-4C46-87BF-02FC2544B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0301"/>
            <a:ext cx="10946258" cy="4666662"/>
          </a:xfrm>
        </p:spPr>
        <p:txBody>
          <a:bodyPr/>
          <a:lstStyle/>
          <a:p>
            <a:r>
              <a:rPr lang="en-US" dirty="0"/>
              <a:t>1991 </a:t>
            </a:r>
            <a:r>
              <a:rPr lang="en-US" dirty="0" err="1"/>
              <a:t>yılında</a:t>
            </a:r>
            <a:r>
              <a:rPr lang="en-US" dirty="0"/>
              <a:t> Linus Torvalds (</a:t>
            </a:r>
            <a:r>
              <a:rPr lang="en-US" dirty="0" err="1"/>
              <a:t>Finlandiya</a:t>
            </a:r>
            <a:r>
              <a:rPr lang="en-US" dirty="0"/>
              <a:t>) </a:t>
            </a:r>
            <a:r>
              <a:rPr lang="en-US" dirty="0" err="1"/>
              <a:t>tarafından</a:t>
            </a:r>
            <a:r>
              <a:rPr lang="en-US" dirty="0"/>
              <a:t> </a:t>
            </a:r>
            <a:r>
              <a:rPr lang="en-US" dirty="0" err="1"/>
              <a:t>geliştirilmiştir</a:t>
            </a:r>
            <a:r>
              <a:rPr lang="en-US" dirty="0"/>
              <a:t>.</a:t>
            </a:r>
          </a:p>
          <a:p>
            <a:r>
              <a:rPr lang="en-US" dirty="0"/>
              <a:t>Red Hat, Debian, Fedora, Ubuntu, Linux Mint</a:t>
            </a:r>
          </a:p>
          <a:p>
            <a:r>
              <a:rPr lang="en-US" dirty="0" err="1"/>
              <a:t>Açık</a:t>
            </a:r>
            <a:r>
              <a:rPr lang="en-US" dirty="0"/>
              <a:t> </a:t>
            </a:r>
            <a:r>
              <a:rPr lang="en-US" dirty="0" err="1"/>
              <a:t>kaynak</a:t>
            </a:r>
            <a:r>
              <a:rPr lang="en-US" dirty="0"/>
              <a:t> </a:t>
            </a:r>
            <a:r>
              <a:rPr lang="en-US" dirty="0" err="1"/>
              <a:t>kodludur</a:t>
            </a:r>
            <a:r>
              <a:rPr lang="en-US" dirty="0"/>
              <a:t>.</a:t>
            </a:r>
          </a:p>
          <a:p>
            <a:r>
              <a:rPr lang="en-US" dirty="0"/>
              <a:t>Web </a:t>
            </a:r>
            <a:r>
              <a:rPr lang="en-US" dirty="0" err="1"/>
              <a:t>sunucuları</a:t>
            </a:r>
            <a:r>
              <a:rPr lang="en-US" dirty="0"/>
              <a:t> </a:t>
            </a:r>
            <a:r>
              <a:rPr lang="en-US" dirty="0" err="1"/>
              <a:t>genellikle</a:t>
            </a:r>
            <a:r>
              <a:rPr lang="en-US" dirty="0"/>
              <a:t> Linux </a:t>
            </a:r>
            <a:r>
              <a:rPr lang="en-US" dirty="0" err="1"/>
              <a:t>üzerinde</a:t>
            </a:r>
            <a:r>
              <a:rPr lang="en-US" dirty="0"/>
              <a:t> </a:t>
            </a:r>
            <a:r>
              <a:rPr lang="en-US" dirty="0" err="1"/>
              <a:t>çalışır</a:t>
            </a:r>
            <a:r>
              <a:rPr lang="en-US" dirty="0"/>
              <a:t>.</a:t>
            </a:r>
          </a:p>
          <a:p>
            <a:endParaRPr lang="tr-TR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9814179-A15B-41FF-A71A-0BC188D03B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9340" y="2404474"/>
            <a:ext cx="2095500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7646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87793-0215-401D-BC7A-310F8E0DD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Sunucularda</a:t>
            </a:r>
            <a:r>
              <a:rPr lang="en-US" dirty="0"/>
              <a:t> </a:t>
            </a:r>
            <a:r>
              <a:rPr lang="en-US" dirty="0" err="1"/>
              <a:t>Kullanılan</a:t>
            </a:r>
            <a:r>
              <a:rPr lang="en-US" dirty="0"/>
              <a:t> </a:t>
            </a:r>
            <a:r>
              <a:rPr lang="en-US" dirty="0" err="1"/>
              <a:t>İşletim</a:t>
            </a:r>
            <a:r>
              <a:rPr lang="en-US" dirty="0"/>
              <a:t> </a:t>
            </a:r>
            <a:r>
              <a:rPr lang="en-US" dirty="0" err="1"/>
              <a:t>Sistemleri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0B0F8-36D5-4763-8CAE-D8D17F555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Windows Server (</a:t>
            </a:r>
            <a:r>
              <a:rPr lang="en-US" dirty="0" err="1"/>
              <a:t>İşletim</a:t>
            </a:r>
            <a:r>
              <a:rPr lang="en-US" dirty="0"/>
              <a:t> </a:t>
            </a:r>
            <a:r>
              <a:rPr lang="en-US" dirty="0" err="1"/>
              <a:t>sistemi</a:t>
            </a:r>
            <a:r>
              <a:rPr lang="en-US" dirty="0"/>
              <a:t>)</a:t>
            </a:r>
          </a:p>
          <a:p>
            <a:r>
              <a:rPr lang="en-US" dirty="0"/>
              <a:t>Linux Server (Ubuntu Server, Red Hat Enterprise Linux)</a:t>
            </a:r>
          </a:p>
          <a:p>
            <a:r>
              <a:rPr lang="en-US" dirty="0"/>
              <a:t>Solaris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80845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611</Words>
  <Application>Microsoft Office PowerPoint</Application>
  <PresentationFormat>Widescreen</PresentationFormat>
  <Paragraphs>91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6. Hafta</vt:lpstr>
      <vt:lpstr>Micro Bilgisayarlar</vt:lpstr>
      <vt:lpstr>4K Ekran Çözünürlükleri</vt:lpstr>
      <vt:lpstr>Ekran Tipleri</vt:lpstr>
      <vt:lpstr>İşletim Sistemi</vt:lpstr>
      <vt:lpstr>Microsoft Windows</vt:lpstr>
      <vt:lpstr>macOS (Apple)</vt:lpstr>
      <vt:lpstr>Linux</vt:lpstr>
      <vt:lpstr>Sunucularda Kullanılan İşletim Sistemleri</vt:lpstr>
      <vt:lpstr>Minimum Donanım Gereksinimi</vt:lpstr>
      <vt:lpstr>Tavsiye Edilen Donanım Gereksinimi</vt:lpstr>
      <vt:lpstr>İşletim Sistemi Yükseltmeleri </vt:lpstr>
      <vt:lpstr>Windows 10 Farklı Sürümler</vt:lpstr>
      <vt:lpstr>Linux Dağıtımları (Distributions)</vt:lpstr>
      <vt:lpstr>Dizüstü Bilgisayarlar (Laptop)</vt:lpstr>
      <vt:lpstr>Laptop Bilgisayar</vt:lpstr>
      <vt:lpstr>Laptop Teknik Özellikler (Ekran)</vt:lpstr>
      <vt:lpstr>Laptop Teknik Özellikler (Bellek - RAM)</vt:lpstr>
      <vt:lpstr>Laptop Teknik Özellikleri (İşlemci)</vt:lpstr>
      <vt:lpstr>Grafik Kartı</vt:lpstr>
      <vt:lpstr>Sabit Disk</vt:lpstr>
      <vt:lpstr>Bağlanabilirlik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5. Hafta</dc:title>
  <dc:creator>Yasar Kucukefe</dc:creator>
  <cp:lastModifiedBy>Yasar Kucukefe</cp:lastModifiedBy>
  <cp:revision>10</cp:revision>
  <dcterms:created xsi:type="dcterms:W3CDTF">2021-10-22T05:48:55Z</dcterms:created>
  <dcterms:modified xsi:type="dcterms:W3CDTF">2022-11-16T07:15:12Z</dcterms:modified>
</cp:coreProperties>
</file>