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1BFFF-9B7A-454E-8F2C-6F57F2FF27C7}" v="1" dt="2022-10-19T06:08:0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685A-B6AE-2923-8625-8316FC7F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B1EE-BE20-78FD-F237-D17BC28D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792C-0251-AF90-D3A3-87A102D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75DA-6B43-D281-BED7-641010D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838F-E265-6067-0214-2EF5C207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90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74A3-BC3E-C34F-1576-C4984858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2E7F2-96F7-DD9B-360D-A6320D8A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1391-9C5C-A538-2D01-B710C01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943E-1E2B-3881-1886-630A2016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73D7-0A14-CCCE-A291-FB00FF69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9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D0EF-0359-721C-D00C-917D1A690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48FEF-D01E-262A-147A-1A94CE4D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BF24-541B-CBBA-B36F-81B78D3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54EA-A153-E0FD-11E1-482B2C7F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7D9B-2272-479E-BE12-AFC1AD5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3C49-2998-DAEF-D016-9505DE22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76B4-C7D6-41F2-91D0-FA67E7B6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03DD-AC7D-D28F-7AED-EA1C6019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5953-A208-DF0E-EF69-811DA4D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4ABF-E932-EC69-57B1-F7791455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6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497C-B493-2882-CEF1-975CC0FD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9FF58-6591-AE14-5E6B-250773D0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FAE5-41C2-3526-4907-B91EC23C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6E5B-8BF9-0876-39DF-C4CBB163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88A8-F451-EB57-CA90-E94A9D4C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7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0CF2-43D3-C146-3484-AE97313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D06C-C462-4D44-97F3-1014F3209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2E46-016C-05F6-57CC-7BA045E4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2337A-9335-EDBE-8CE2-97444AF3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438CC-F890-2D8A-4E62-A1B079CF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793F-EB83-5A6E-8DA5-7B5799E0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98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06B2-3935-DE6E-29B3-1DA90AA8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64E5-D921-0890-9F5A-159B7C7D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A5F6-2F07-BAD7-9445-5AEDD666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35CDF-4103-428C-6C38-1E12FE9D2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2545-DB7F-7396-8FC8-A5B25A168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8827-F7C3-3CF6-27D3-D55D8A4E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BEB87-BB76-7A42-1666-0D9E42C1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18A40-5D2C-01CF-0FCB-93896F59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75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9583-2BA2-EC62-2613-FFB32571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B1CBE-30F4-5D64-BA98-1D021230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CC43B-A4B5-C10D-D676-A1DE863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C530A-0A3C-690A-AE2A-EFEC5AC3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16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F6F56-31D1-8B1A-B9E5-C34E116D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6F21B-921F-8275-0425-E9162AF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78B35-6EC1-0315-EC17-0A26119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85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9E12-5815-EF1B-46EA-393991D1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73DC-31DC-A1CA-6C4C-A918AB60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0AB49-945E-805C-AC03-538EA8EC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E965-0696-1FF3-1F00-C017039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C4AD-B53B-E8AC-69CC-1159315C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2010-1377-31F5-73D9-03239AFB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6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CFA1-8B18-A97D-03BC-3748B8AF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B9CBE-57F8-EF99-F0DF-B2E688961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5F83-5DB3-EBEA-3557-BC2EE2C7F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0E6A-FCDD-15B8-336A-12E8AC6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C34F-A30E-5685-4FD9-7F99296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CE67-9C00-3254-1D57-EA2D042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2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82E07-FA04-992E-C96C-95DE32C2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DF45-5C0C-FB50-5A1D-92436B6B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D873-4BAE-34DC-C983-5A137C4A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245-E55D-495A-B501-63493D97EFDF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52BC5-D8A4-C829-587F-23ABFC323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AAF4-B42B-DD91-0B4A-54654154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66BD-AD3C-4B0F-9A74-70BF0E57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56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8AD-18BC-3082-5172-3F5B795D9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211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2D0C0-A612-B585-F0BC-0F136E941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19.10.2022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20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8B3-C73B-69A7-0783-0989D049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Çekirdek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6DE3-3250-9CC5-E528-00999FFE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işlemcide</a:t>
            </a:r>
            <a:r>
              <a:rPr lang="en-US" dirty="0"/>
              <a:t> </a:t>
            </a:r>
            <a:r>
              <a:rPr lang="en-US" dirty="0" err="1"/>
              <a:t>çekirdek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işlemcinin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çekirdekli</a:t>
            </a:r>
            <a:r>
              <a:rPr lang="en-US" dirty="0"/>
              <a:t> </a:t>
            </a:r>
            <a:r>
              <a:rPr lang="en-US" dirty="0" err="1"/>
              <a:t>işlemci</a:t>
            </a:r>
            <a:r>
              <a:rPr lang="en-US" dirty="0"/>
              <a:t> 3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yapabilirse</a:t>
            </a:r>
            <a:r>
              <a:rPr lang="en-US" dirty="0"/>
              <a:t> (3 </a:t>
            </a:r>
            <a:r>
              <a:rPr lang="en-US" dirty="0" err="1"/>
              <a:t>Ghz</a:t>
            </a:r>
            <a:r>
              <a:rPr lang="en-US" dirty="0"/>
              <a:t>), 4 </a:t>
            </a:r>
            <a:r>
              <a:rPr lang="en-US" dirty="0" err="1"/>
              <a:t>çekirdekli</a:t>
            </a:r>
            <a:r>
              <a:rPr lang="en-US" dirty="0"/>
              <a:t> 3.0 </a:t>
            </a:r>
            <a:r>
              <a:rPr lang="en-US" dirty="0" err="1"/>
              <a:t>Ghz</a:t>
            </a:r>
            <a:r>
              <a:rPr lang="en-US" dirty="0"/>
              <a:t> </a:t>
            </a:r>
            <a:r>
              <a:rPr lang="en-US" dirty="0" err="1"/>
              <a:t>işlemci</a:t>
            </a:r>
            <a:r>
              <a:rPr lang="en-US" dirty="0"/>
              <a:t>, </a:t>
            </a:r>
            <a:r>
              <a:rPr lang="en-US" dirty="0" err="1"/>
              <a:t>saniyede</a:t>
            </a:r>
            <a:r>
              <a:rPr lang="en-US" dirty="0"/>
              <a:t> 12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8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910-D814-9502-E168-0B131AAA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Notlandırma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9C60-DF63-3798-E3DC-31963B8C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Ödev</a:t>
            </a:r>
            <a:r>
              <a:rPr lang="en-US" dirty="0"/>
              <a:t> (% 15 her </a:t>
            </a:r>
            <a:r>
              <a:rPr lang="en-US" dirty="0" err="1"/>
              <a:t>biri</a:t>
            </a:r>
            <a:r>
              <a:rPr lang="en-US" dirty="0"/>
              <a:t>)</a:t>
            </a:r>
          </a:p>
          <a:p>
            <a:r>
              <a:rPr lang="en-US" dirty="0"/>
              <a:t>1 Ara </a:t>
            </a:r>
            <a:r>
              <a:rPr lang="en-US" dirty="0" err="1"/>
              <a:t>sınav</a:t>
            </a:r>
            <a:r>
              <a:rPr lang="en-US" dirty="0"/>
              <a:t> (% 30)</a:t>
            </a:r>
          </a:p>
          <a:p>
            <a:r>
              <a:rPr lang="en-US" dirty="0"/>
              <a:t>Final (% 40)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7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206321-0733-6BA0-47A7-542F022A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500" y="639763"/>
            <a:ext cx="7253288" cy="43434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F6D86A4-9C78-645E-88FE-28EC0B7C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0" y="5051425"/>
            <a:ext cx="7253288" cy="1166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0CC46-D1A8-A451-1D9C-6905706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Bilgisayar Bileşenleri</a:t>
            </a:r>
          </a:p>
        </p:txBody>
      </p:sp>
    </p:spTree>
    <p:extLst>
      <p:ext uri="{BB962C8B-B14F-4D97-AF65-F5344CB8AC3E}">
        <p14:creationId xmlns:p14="http://schemas.microsoft.com/office/powerpoint/2010/main" val="9694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C1ED-D51A-4064-529D-A430A9BF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1C5D-D7E6-E96E-9A8F-895E04B5F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358"/>
            <a:ext cx="10515600" cy="4602605"/>
          </a:xfrm>
        </p:spPr>
        <p:txBody>
          <a:bodyPr/>
          <a:lstStyle/>
          <a:p>
            <a:r>
              <a:rPr lang="en-US" dirty="0" err="1"/>
              <a:t>Kurulacak</a:t>
            </a:r>
            <a:r>
              <a:rPr lang="en-US" dirty="0"/>
              <a:t>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çalışabilmeleri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(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network </a:t>
            </a:r>
            <a:r>
              <a:rPr lang="en-US" dirty="0" err="1"/>
              <a:t>hızı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tercihi</a:t>
            </a:r>
            <a:r>
              <a:rPr lang="en-US" dirty="0"/>
              <a:t> her zaman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 </a:t>
            </a:r>
            <a:r>
              <a:rPr lang="en-US" dirty="0" err="1"/>
              <a:t>İhtiyaçlara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Her zaman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donanımı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</a:t>
            </a:r>
          </a:p>
          <a:p>
            <a:r>
              <a:rPr lang="en-US" dirty="0" err="1"/>
              <a:t>Meslek</a:t>
            </a:r>
            <a:r>
              <a:rPr lang="en-US" dirty="0"/>
              <a:t> </a:t>
            </a:r>
            <a:r>
              <a:rPr lang="en-US" dirty="0" err="1"/>
              <a:t>hayatınızda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/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satınalmaları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Teknik </a:t>
            </a:r>
            <a:r>
              <a:rPr lang="en-US" dirty="0" err="1"/>
              <a:t>şartnameler</a:t>
            </a:r>
            <a:r>
              <a:rPr lang="en-US" dirty="0"/>
              <a:t> </a:t>
            </a:r>
            <a:r>
              <a:rPr lang="en-US" dirty="0" err="1"/>
              <a:t>hazırlamanız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42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BFE6-65CF-2212-74F7-2397803F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İŞLEMCİ (CPU)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246F-3BE4-D7C7-91CE-EEE86678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703"/>
            <a:ext cx="4807226" cy="4332260"/>
          </a:xfrm>
        </p:spPr>
        <p:txBody>
          <a:bodyPr/>
          <a:lstStyle/>
          <a:p>
            <a:r>
              <a:rPr lang="en-US" dirty="0"/>
              <a:t>CPU (Central Processing Unit)</a:t>
            </a:r>
          </a:p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işleyen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komutlarını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 </a:t>
            </a:r>
            <a:r>
              <a:rPr lang="en-US" dirty="0" err="1"/>
              <a:t>bölümüdür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CPU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 </a:t>
            </a:r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GHz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35F58-1F68-9BF7-60AE-D65D5747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06" y="2040546"/>
            <a:ext cx="6087325" cy="3496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E69591-6097-F34C-6977-496EFD843E8F}"/>
              </a:ext>
            </a:extLst>
          </p:cNvPr>
          <p:cNvSpPr txBox="1"/>
          <p:nvPr/>
        </p:nvSpPr>
        <p:spPr>
          <a:xfrm>
            <a:off x="5907457" y="580763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https://www.itopya.com/islemci_k8</a:t>
            </a:r>
          </a:p>
        </p:txBody>
      </p:sp>
    </p:spTree>
    <p:extLst>
      <p:ext uri="{BB962C8B-B14F-4D97-AF65-F5344CB8AC3E}">
        <p14:creationId xmlns:p14="http://schemas.microsoft.com/office/powerpoint/2010/main" val="35587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B243-689D-AEFB-D658-0B5221D8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Modelleri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88C9-F7C5-E691-1552-E66874F7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Bilgisayar</a:t>
            </a:r>
            <a:r>
              <a:rPr lang="en-US" sz="2000" dirty="0"/>
              <a:t> </a:t>
            </a:r>
            <a:r>
              <a:rPr lang="en-US" sz="2000" dirty="0" err="1"/>
              <a:t>CPU’ları</a:t>
            </a:r>
            <a:r>
              <a:rPr lang="en-US" sz="2000" dirty="0"/>
              <a:t> </a:t>
            </a:r>
            <a:r>
              <a:rPr lang="en-US" sz="2000" dirty="0" err="1"/>
              <a:t>üreten</a:t>
            </a:r>
            <a:r>
              <a:rPr lang="en-US" sz="2000" dirty="0"/>
              <a:t> 2 ana </a:t>
            </a:r>
            <a:r>
              <a:rPr lang="en-US" sz="2000" dirty="0" err="1"/>
              <a:t>firma</a:t>
            </a:r>
            <a:r>
              <a:rPr lang="en-US" sz="2000" dirty="0"/>
              <a:t>: Intel </a:t>
            </a:r>
            <a:r>
              <a:rPr lang="en-US" sz="2000" dirty="0" err="1"/>
              <a:t>ve</a:t>
            </a:r>
            <a:r>
              <a:rPr lang="en-US" sz="2000" dirty="0"/>
              <a:t> AMD</a:t>
            </a:r>
          </a:p>
          <a:p>
            <a:r>
              <a:rPr lang="en-US" sz="2000" dirty="0"/>
              <a:t>Bir Intel </a:t>
            </a:r>
            <a:r>
              <a:rPr lang="en-US" sz="2000" dirty="0" err="1"/>
              <a:t>işlemcisi</a:t>
            </a:r>
            <a:r>
              <a:rPr lang="en-US" sz="2000" dirty="0"/>
              <a:t> model </a:t>
            </a:r>
            <a:r>
              <a:rPr lang="en-US" sz="2000" dirty="0" err="1"/>
              <a:t>numarası</a:t>
            </a:r>
            <a:r>
              <a:rPr lang="en-US" sz="2000" dirty="0"/>
              <a:t> </a:t>
            </a:r>
            <a:r>
              <a:rPr lang="en-US" sz="2000" dirty="0" err="1"/>
              <a:t>işlemcinin</a:t>
            </a:r>
            <a:r>
              <a:rPr lang="en-US" sz="2000" dirty="0"/>
              <a:t> </a:t>
            </a:r>
            <a:r>
              <a:rPr lang="en-US" sz="2000" dirty="0" err="1"/>
              <a:t>kaçıncı</a:t>
            </a:r>
            <a:r>
              <a:rPr lang="en-US" sz="2000" dirty="0"/>
              <a:t> </a:t>
            </a:r>
            <a:r>
              <a:rPr lang="en-US" sz="2000" dirty="0" err="1"/>
              <a:t>nesil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I3-</a:t>
            </a:r>
            <a:r>
              <a:rPr lang="en-US" sz="1600" b="1" dirty="0">
                <a:solidFill>
                  <a:srgbClr val="FF0000"/>
                </a:solidFill>
              </a:rPr>
              <a:t>10</a:t>
            </a:r>
            <a:r>
              <a:rPr lang="en-US" sz="1600" dirty="0"/>
              <a:t>05G1 =&gt; 10. </a:t>
            </a:r>
            <a:r>
              <a:rPr lang="en-US" sz="1600" dirty="0" err="1"/>
              <a:t>nesil</a:t>
            </a:r>
            <a:endParaRPr lang="en-US" sz="1600" dirty="0"/>
          </a:p>
          <a:p>
            <a:pPr lvl="1"/>
            <a:r>
              <a:rPr lang="en-US" sz="1600" dirty="0"/>
              <a:t>I5-</a:t>
            </a:r>
            <a:r>
              <a:rPr lang="en-US" sz="1600" b="1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45G7E =&gt; 11. </a:t>
            </a:r>
            <a:r>
              <a:rPr lang="en-US" sz="1600" dirty="0" err="1"/>
              <a:t>nesil</a:t>
            </a:r>
            <a:endParaRPr lang="tr-T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93FC26-9CF6-5D47-2DB1-39F0231E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71094"/>
            <a:ext cx="6019331" cy="39125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562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D933-F4A7-4B5F-EA1F-56E26391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Intel Core i7 – Raptor Cove +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Gracemont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Mikromimarisi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3F13B-3C7C-362C-886A-535367EC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5" y="1844702"/>
            <a:ext cx="11362530" cy="42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E9CA-C528-B021-8CC2-24B5300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Hızları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897D-CBB4-E82D-8A49-24DCC2C5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Mhz</a:t>
            </a:r>
            <a:r>
              <a:rPr lang="en-US" dirty="0"/>
              <a:t> = 10</a:t>
            </a:r>
            <a:r>
              <a:rPr lang="en-US" baseline="30000" dirty="0"/>
              <a:t>6</a:t>
            </a:r>
            <a:r>
              <a:rPr lang="en-US" dirty="0"/>
              <a:t> Hertz, 1 </a:t>
            </a:r>
            <a:r>
              <a:rPr lang="en-US" dirty="0" err="1"/>
              <a:t>Ghz</a:t>
            </a:r>
            <a:r>
              <a:rPr lang="en-US" dirty="0"/>
              <a:t> = 10</a:t>
            </a:r>
            <a:r>
              <a:rPr lang="en-US" baseline="30000" dirty="0"/>
              <a:t>9</a:t>
            </a:r>
            <a:r>
              <a:rPr lang="en-US" dirty="0"/>
              <a:t> Hertz</a:t>
            </a:r>
          </a:p>
          <a:p>
            <a:r>
              <a:rPr lang="en-US" dirty="0"/>
              <a:t>32 Bit / 64 Bit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 </a:t>
            </a:r>
            <a:r>
              <a:rPr lang="en-US" dirty="0"/>
              <a:t>= 4,294,967,296 byte =&gt; 4 GB (32 bit </a:t>
            </a:r>
            <a:r>
              <a:rPr lang="en-US" dirty="0" err="1"/>
              <a:t>işlemcilerde</a:t>
            </a:r>
            <a:r>
              <a:rPr lang="en-US" dirty="0"/>
              <a:t> RAM </a:t>
            </a:r>
            <a:r>
              <a:rPr lang="en-US" dirty="0" err="1"/>
              <a:t>limiti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64 </a:t>
            </a:r>
            <a:r>
              <a:rPr lang="en-US" dirty="0"/>
              <a:t>=&gt; 64 bit </a:t>
            </a:r>
            <a:r>
              <a:rPr lang="en-US" dirty="0" err="1"/>
              <a:t>bilgisayarlarda</a:t>
            </a:r>
            <a:r>
              <a:rPr lang="en-US" dirty="0"/>
              <a:t> (</a:t>
            </a:r>
            <a:r>
              <a:rPr lang="en-US" dirty="0" err="1"/>
              <a:t>teorik</a:t>
            </a:r>
            <a:r>
              <a:rPr lang="en-US" dirty="0"/>
              <a:t>) RAM </a:t>
            </a:r>
            <a:r>
              <a:rPr lang="en-US" dirty="0" err="1"/>
              <a:t>limiti</a:t>
            </a:r>
            <a:endParaRPr lang="en-US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422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103-30DA-1F2F-A82E-A66EB369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Bellek</a:t>
            </a:r>
            <a:r>
              <a:rPr lang="en-US" dirty="0"/>
              <a:t> (Cache)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2192-F5AB-1044-294D-ECFBB979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CPU’nun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erişmesini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donanımdır</a:t>
            </a:r>
            <a:r>
              <a:rPr lang="en-US" dirty="0"/>
              <a:t>.</a:t>
            </a:r>
          </a:p>
          <a:p>
            <a:r>
              <a:rPr lang="en-US" dirty="0"/>
              <a:t>Ana </a:t>
            </a:r>
            <a:r>
              <a:rPr lang="en-US" dirty="0" err="1"/>
              <a:t>belleğe</a:t>
            </a:r>
            <a:r>
              <a:rPr lang="en-US" dirty="0"/>
              <a:t> (RAM) </a:t>
            </a:r>
            <a:r>
              <a:rPr lang="en-US" dirty="0" err="1"/>
              <a:t>kıyasla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küçüktür</a:t>
            </a:r>
            <a:r>
              <a:rPr lang="en-US" dirty="0"/>
              <a:t> (8 – 30 MB)</a:t>
            </a:r>
          </a:p>
          <a:p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çekirdeğine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yakındır</a:t>
            </a:r>
            <a:r>
              <a:rPr lang="en-US" dirty="0"/>
              <a:t>.</a:t>
            </a:r>
          </a:p>
          <a:p>
            <a:r>
              <a:rPr lang="en-US" dirty="0" err="1"/>
              <a:t>Yerellik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(Principle of Locality)</a:t>
            </a:r>
          </a:p>
          <a:p>
            <a:pPr lvl="1"/>
            <a:r>
              <a:rPr lang="en-US" b="1" dirty="0" err="1"/>
              <a:t>Zamanda</a:t>
            </a:r>
            <a:r>
              <a:rPr lang="en-US" b="1" dirty="0"/>
              <a:t> </a:t>
            </a:r>
            <a:r>
              <a:rPr lang="en-US" b="1" dirty="0" err="1"/>
              <a:t>Yerellik</a:t>
            </a:r>
            <a:r>
              <a:rPr lang="en-US" b="1" dirty="0"/>
              <a:t>: </a:t>
            </a:r>
            <a:r>
              <a:rPr lang="en-US" dirty="0" err="1"/>
              <a:t>İşlemcinin</a:t>
            </a:r>
            <a:r>
              <a:rPr lang="en-US" dirty="0"/>
              <a:t> son </a:t>
            </a:r>
            <a:r>
              <a:rPr lang="en-US" dirty="0" err="1"/>
              <a:t>ulaştığı</a:t>
            </a:r>
            <a:r>
              <a:rPr lang="en-US" dirty="0"/>
              <a:t> </a:t>
            </a:r>
            <a:r>
              <a:rPr lang="en-US" dirty="0" err="1"/>
              <a:t>ögeye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istemesi</a:t>
            </a:r>
            <a:r>
              <a:rPr lang="en-US" dirty="0"/>
              <a:t> </a:t>
            </a:r>
            <a:r>
              <a:rPr lang="en-US" dirty="0" err="1"/>
              <a:t>olasıdır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son </a:t>
            </a:r>
            <a:r>
              <a:rPr lang="en-US" dirty="0" err="1"/>
              <a:t>ulaşılan</a:t>
            </a:r>
            <a:r>
              <a:rPr lang="en-US" dirty="0"/>
              <a:t> </a:t>
            </a:r>
            <a:r>
              <a:rPr lang="en-US" dirty="0" err="1"/>
              <a:t>ögelre</a:t>
            </a:r>
            <a:r>
              <a:rPr lang="en-US" dirty="0"/>
              <a:t> </a:t>
            </a:r>
            <a:r>
              <a:rPr lang="en-US" dirty="0" err="1"/>
              <a:t>işlemciye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Alanda</a:t>
            </a:r>
            <a:r>
              <a:rPr lang="en-US" b="1" dirty="0"/>
              <a:t> </a:t>
            </a:r>
            <a:r>
              <a:rPr lang="en-US" b="1" dirty="0" err="1"/>
              <a:t>Yerellik</a:t>
            </a:r>
            <a:r>
              <a:rPr lang="en-US" b="1" dirty="0"/>
              <a:t>:</a:t>
            </a:r>
            <a:r>
              <a:rPr lang="tr-TR" b="1" dirty="0"/>
              <a:t> </a:t>
            </a:r>
            <a:r>
              <a:rPr lang="tr-TR" dirty="0"/>
              <a:t>Bellekten okunan bir ögenin yakınındaki adreslerde bulunan ögelere ulaşmak istemesi olasıdır. Bu sebeple okunan ögenin yakınındaki adreslerde bulunan verilerin işlemciye yakın tutulması gerekir</a:t>
            </a:r>
          </a:p>
        </p:txBody>
      </p:sp>
    </p:spTree>
    <p:extLst>
      <p:ext uri="{BB962C8B-B14F-4D97-AF65-F5344CB8AC3E}">
        <p14:creationId xmlns:p14="http://schemas.microsoft.com/office/powerpoint/2010/main" val="31735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YBS 211</vt:lpstr>
      <vt:lpstr>Notlandırma</vt:lpstr>
      <vt:lpstr>Bilgisayar Bileşenleri</vt:lpstr>
      <vt:lpstr>Neden Donanım Bilgisi Gereklidir?</vt:lpstr>
      <vt:lpstr>İŞLEMCİ (CPU)</vt:lpstr>
      <vt:lpstr>İşlemci Modelleri</vt:lpstr>
      <vt:lpstr>Intel Core i7 – Raptor Cove + Gracemont Mikromimarisi</vt:lpstr>
      <vt:lpstr>İşlemci Hızları</vt:lpstr>
      <vt:lpstr>İşlemci Ön Bellek (Cache)</vt:lpstr>
      <vt:lpstr>İşlemci Çekirdek Sayısı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211</dc:title>
  <dc:creator>Yasar Kucukefe</dc:creator>
  <cp:lastModifiedBy>Yasar Kucukefe</cp:lastModifiedBy>
  <cp:revision>2</cp:revision>
  <dcterms:created xsi:type="dcterms:W3CDTF">2022-10-19T06:03:55Z</dcterms:created>
  <dcterms:modified xsi:type="dcterms:W3CDTF">2022-10-19T14:28:14Z</dcterms:modified>
</cp:coreProperties>
</file>