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h4WURZoR98" TargetMode="External"/><Relationship Id="rId2" Type="http://schemas.openxmlformats.org/officeDocument/2006/relationships/hyperlink" Target="https://www.krackattack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erqnet.com/blog/kablosuz-ag-guvenlig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Deep blue wave">
            <a:extLst>
              <a:ext uri="{FF2B5EF4-FFF2-40B4-BE49-F238E27FC236}">
                <a16:creationId xmlns:a16="http://schemas.microsoft.com/office/drawing/2014/main" id="{27333929-EABA-4514-BC91-5883A9718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538" b="19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E294F-F65B-4FFA-A536-FD961CA1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10. Hafta </a:t>
            </a:r>
            <a:r>
              <a:rPr lang="en-US" sz="7200" dirty="0" err="1">
                <a:solidFill>
                  <a:srgbClr val="FFFFFF"/>
                </a:solidFill>
              </a:rPr>
              <a:t>dersi</a:t>
            </a:r>
            <a:endParaRPr lang="tr-TR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C8145-03F9-412E-AA02-DA14E118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14.12.2022</a:t>
            </a:r>
            <a:endParaRPr lang="tr-TR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8AB0-9AF4-41B7-9364-314F43AF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Listeleri</a:t>
            </a:r>
            <a:r>
              <a:rPr lang="en-US" dirty="0"/>
              <a:t> (ACL: Access Control List)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A1C5E-5592-4A85-BCDE-F722BE563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81" y="2005502"/>
            <a:ext cx="6201996" cy="3906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41510-1B71-41EE-AD6B-89AC36F21E7C}"/>
              </a:ext>
            </a:extLst>
          </p:cNvPr>
          <p:cNvSpPr txBox="1"/>
          <p:nvPr/>
        </p:nvSpPr>
        <p:spPr>
          <a:xfrm>
            <a:off x="1156677" y="1992923"/>
            <a:ext cx="3173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Port </a:t>
            </a:r>
            <a:r>
              <a:rPr lang="en-US" dirty="0" err="1"/>
              <a:t>numarasına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(</a:t>
            </a:r>
            <a:r>
              <a:rPr lang="en-US" dirty="0" err="1"/>
              <a:t>Bağlantıya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(ALLOW)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(DENY)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97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8FE9-1DF5-426A-BB4F-1D922647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(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2C47D-39C0-4FA5-8983-21911E1683D5}"/>
              </a:ext>
            </a:extLst>
          </p:cNvPr>
          <p:cNvSpPr txBox="1"/>
          <p:nvPr/>
        </p:nvSpPr>
        <p:spPr>
          <a:xfrm>
            <a:off x="1125415" y="1602154"/>
            <a:ext cx="79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temellerden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tanesidir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474B0-2600-4323-8151-18264D773ABF}"/>
              </a:ext>
            </a:extLst>
          </p:cNvPr>
          <p:cNvSpPr txBox="1"/>
          <p:nvPr/>
        </p:nvSpPr>
        <p:spPr>
          <a:xfrm>
            <a:off x="1125415" y="2505670"/>
            <a:ext cx="463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da </a:t>
            </a:r>
            <a:r>
              <a:rPr lang="en-US" dirty="0" err="1"/>
              <a:t>sağlanabilir</a:t>
            </a:r>
            <a:r>
              <a:rPr lang="en-US" dirty="0"/>
              <a:t> (Windows Security)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057F7-5CB9-4424-BEF3-89C262FF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1" y="2336285"/>
            <a:ext cx="4308474" cy="23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DBF56-2473-4B9E-8E0B-CC99DB2C0B6E}"/>
              </a:ext>
            </a:extLst>
          </p:cNvPr>
          <p:cNvSpPr txBox="1"/>
          <p:nvPr/>
        </p:nvSpPr>
        <p:spPr>
          <a:xfrm>
            <a:off x="1062892" y="4118708"/>
            <a:ext cx="503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duvarının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filtrelemeli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Durumlu</a:t>
            </a:r>
            <a:r>
              <a:rPr lang="en-US" dirty="0"/>
              <a:t> </a:t>
            </a:r>
            <a:r>
              <a:rPr lang="en-US" dirty="0" err="1"/>
              <a:t>denetim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8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77B-AFE7-4B1F-815D-7173D08D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279A-8D42-4452-B71C-2C40617E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220308"/>
          </a:xfrm>
        </p:spPr>
        <p:txBody>
          <a:bodyPr>
            <a:normAutofit/>
          </a:bodyPr>
          <a:lstStyle/>
          <a:p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filtrelemeli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(Packet filters firewall)</a:t>
            </a:r>
          </a:p>
          <a:p>
            <a:pPr lvl="1"/>
            <a:r>
              <a:rPr lang="en-US" sz="1800" dirty="0"/>
              <a:t>İnternet </a:t>
            </a:r>
            <a:r>
              <a:rPr lang="en-US" sz="1800" dirty="0" err="1"/>
              <a:t>üzerindeki</a:t>
            </a:r>
            <a:r>
              <a:rPr lang="en-US" sz="1800" dirty="0"/>
              <a:t> </a:t>
            </a:r>
            <a:r>
              <a:rPr lang="en-US" sz="1800" dirty="0" err="1"/>
              <a:t>bilgisayar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transfer </a:t>
            </a:r>
            <a:r>
              <a:rPr lang="en-US" sz="1800" dirty="0" err="1"/>
              <a:t>edilen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başlıklarını</a:t>
            </a:r>
            <a:r>
              <a:rPr lang="en-US" sz="1800" dirty="0"/>
              <a:t> </a:t>
            </a:r>
            <a:r>
              <a:rPr lang="en-US" sz="1800" dirty="0" err="1"/>
              <a:t>incelerek</a:t>
            </a:r>
            <a:r>
              <a:rPr lang="en-US" sz="1800" dirty="0"/>
              <a:t> </a:t>
            </a:r>
            <a:r>
              <a:rPr lang="en-US" sz="1800" dirty="0" err="1"/>
              <a:t>çalışır</a:t>
            </a:r>
            <a:r>
              <a:rPr lang="en-US" sz="1800" dirty="0"/>
              <a:t>. </a:t>
            </a:r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başlık</a:t>
            </a:r>
            <a:r>
              <a:rPr lang="en-US" sz="1800" dirty="0"/>
              <a:t> (header) </a:t>
            </a:r>
            <a:r>
              <a:rPr lang="en-US" sz="1800" dirty="0" err="1"/>
              <a:t>bilgisi</a:t>
            </a:r>
            <a:r>
              <a:rPr lang="en-US" sz="1800" dirty="0"/>
              <a:t>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duvarı</a:t>
            </a:r>
            <a:r>
              <a:rPr lang="en-US" sz="1800" dirty="0"/>
              <a:t> </a:t>
            </a:r>
            <a:r>
              <a:rPr lang="en-US" sz="1800" dirty="0" err="1"/>
              <a:t>üzerinde</a:t>
            </a:r>
            <a:r>
              <a:rPr lang="en-US" sz="1800" dirty="0"/>
              <a:t> </a:t>
            </a:r>
            <a:r>
              <a:rPr lang="en-US" sz="1800" dirty="0" err="1"/>
              <a:t>önceden</a:t>
            </a:r>
            <a:r>
              <a:rPr lang="en-US" sz="1800" dirty="0"/>
              <a:t> </a:t>
            </a:r>
            <a:r>
              <a:rPr lang="en-US" sz="1800" dirty="0" err="1"/>
              <a:t>belirlenmiş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dirty="0" err="1"/>
              <a:t>filtrele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eşleşirse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geçirilir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reddedilir</a:t>
            </a:r>
            <a:r>
              <a:rPr lang="en-US" sz="1800" dirty="0"/>
              <a:t>.</a:t>
            </a:r>
          </a:p>
          <a:p>
            <a:r>
              <a:rPr lang="en-US" sz="2000" dirty="0"/>
              <a:t>Durum </a:t>
            </a:r>
            <a:r>
              <a:rPr lang="en-US" sz="2000" dirty="0" err="1"/>
              <a:t>Denetim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(Stateful Inspection Firewall)</a:t>
            </a:r>
          </a:p>
          <a:p>
            <a:pPr lvl="1"/>
            <a:r>
              <a:rPr lang="en-US" sz="1600" dirty="0" err="1"/>
              <a:t>Veriyi</a:t>
            </a:r>
            <a:r>
              <a:rPr lang="en-US" sz="1600" dirty="0"/>
              <a:t> </a:t>
            </a:r>
            <a:r>
              <a:rPr lang="en-US" sz="1600" dirty="0" err="1"/>
              <a:t>kaynağından</a:t>
            </a:r>
            <a:r>
              <a:rPr lang="en-US" sz="1600" dirty="0"/>
              <a:t> </a:t>
            </a:r>
            <a:r>
              <a:rPr lang="en-US" sz="1600" dirty="0" err="1"/>
              <a:t>hedefine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takip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 HTTP </a:t>
            </a:r>
            <a:r>
              <a:rPr lang="en-US" sz="1600" dirty="0" err="1"/>
              <a:t>protokolü</a:t>
            </a:r>
            <a:r>
              <a:rPr lang="en-US" sz="1600" dirty="0"/>
              <a:t>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web </a:t>
            </a:r>
            <a:r>
              <a:rPr lang="en-US" sz="1600" dirty="0" err="1"/>
              <a:t>sitesinin</a:t>
            </a:r>
            <a:r>
              <a:rPr lang="en-US" sz="1600" dirty="0"/>
              <a:t> </a:t>
            </a:r>
            <a:r>
              <a:rPr lang="en-US" sz="1600" dirty="0" err="1"/>
              <a:t>erişiminin</a:t>
            </a:r>
            <a:r>
              <a:rPr lang="en-US" sz="1600" dirty="0"/>
              <a:t> </a:t>
            </a:r>
            <a:r>
              <a:rPr lang="en-US" sz="1600" dirty="0" err="1"/>
              <a:t>engellenmesi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r>
              <a:rPr lang="en-US" sz="1600" dirty="0"/>
              <a:t> </a:t>
            </a:r>
            <a:r>
              <a:rPr lang="en-US" sz="1600" dirty="0" err="1"/>
              <a:t>yapılabilir</a:t>
            </a:r>
            <a:r>
              <a:rPr lang="en-US" sz="1600" dirty="0"/>
              <a:t>. </a:t>
            </a:r>
            <a:r>
              <a:rPr lang="en-US" sz="1600" dirty="0" err="1"/>
              <a:t>Ayrıca</a:t>
            </a:r>
            <a:r>
              <a:rPr lang="en-US" sz="1600" dirty="0"/>
              <a:t>, </a:t>
            </a:r>
            <a:r>
              <a:rPr lang="en-US" sz="1600" dirty="0" err="1"/>
              <a:t>isteğin</a:t>
            </a:r>
            <a:r>
              <a:rPr lang="en-US" sz="1600" dirty="0"/>
              <a:t> </a:t>
            </a:r>
            <a:r>
              <a:rPr lang="en-US" sz="1600" dirty="0" err="1"/>
              <a:t>yapıldığı</a:t>
            </a:r>
            <a:r>
              <a:rPr lang="en-US" sz="1600" dirty="0"/>
              <a:t> TCP </a:t>
            </a:r>
            <a:r>
              <a:rPr lang="en-US" sz="1600" dirty="0" err="1"/>
              <a:t>oturumunun</a:t>
            </a:r>
            <a:r>
              <a:rPr lang="en-US" sz="1600" dirty="0"/>
              <a:t> </a:t>
            </a:r>
            <a:r>
              <a:rPr lang="en-US" sz="1600" dirty="0" err="1"/>
              <a:t>geçerli</a:t>
            </a:r>
            <a:r>
              <a:rPr lang="en-US" sz="1600" dirty="0"/>
              <a:t> </a:t>
            </a:r>
            <a:r>
              <a:rPr lang="en-US" sz="1600" dirty="0" err="1"/>
              <a:t>olup</a:t>
            </a:r>
            <a:r>
              <a:rPr lang="en-US" sz="1600" dirty="0"/>
              <a:t> </a:t>
            </a:r>
            <a:r>
              <a:rPr lang="en-US" sz="1600" dirty="0" err="1"/>
              <a:t>olmadığını</a:t>
            </a:r>
            <a:r>
              <a:rPr lang="en-US" sz="1600" dirty="0"/>
              <a:t> da kontrol </a:t>
            </a:r>
            <a:r>
              <a:rPr lang="en-US" sz="1600" dirty="0" err="1"/>
              <a:t>ettikleri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(3-way handshake) </a:t>
            </a:r>
            <a:r>
              <a:rPr lang="en-US" sz="1600" dirty="0" err="1"/>
              <a:t>saldırılara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</a:t>
            </a:r>
            <a:r>
              <a:rPr lang="en-US" sz="1600" dirty="0" err="1"/>
              <a:t>etkin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koruma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r>
              <a:rPr lang="en-US" sz="2000" dirty="0" err="1"/>
              <a:t>Uygulama</a:t>
            </a:r>
            <a:r>
              <a:rPr lang="en-US" sz="2000" dirty="0"/>
              <a:t> </a:t>
            </a:r>
            <a:r>
              <a:rPr lang="en-US" sz="2000" dirty="0" err="1"/>
              <a:t>katmanı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duvarı</a:t>
            </a:r>
            <a:r>
              <a:rPr lang="en-US" sz="2000" dirty="0"/>
              <a:t> (Application layer firewall)</a:t>
            </a:r>
          </a:p>
          <a:p>
            <a:pPr lvl="1"/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sık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duvarı</a:t>
            </a:r>
            <a:r>
              <a:rPr lang="en-US" sz="1600" dirty="0"/>
              <a:t> </a:t>
            </a:r>
            <a:r>
              <a:rPr lang="en-US" sz="1600" dirty="0" err="1"/>
              <a:t>tekniğidir</a:t>
            </a:r>
            <a:r>
              <a:rPr lang="en-US" sz="1600" dirty="0"/>
              <a:t>.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katmanındaki</a:t>
            </a:r>
            <a:r>
              <a:rPr lang="en-US" sz="1600" dirty="0"/>
              <a:t> 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duvarı</a:t>
            </a:r>
            <a:r>
              <a:rPr lang="en-US" sz="1600" dirty="0"/>
              <a:t>, </a:t>
            </a:r>
            <a:r>
              <a:rPr lang="en-US" sz="1600" dirty="0" err="1"/>
              <a:t>gelen</a:t>
            </a:r>
            <a:r>
              <a:rPr lang="en-US" sz="1600" dirty="0"/>
              <a:t> TCP </a:t>
            </a:r>
            <a:r>
              <a:rPr lang="en-US" sz="1600" dirty="0" err="1"/>
              <a:t>paketinin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kısmına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başlıklarını</a:t>
            </a:r>
            <a:r>
              <a:rPr lang="en-US" sz="1600" dirty="0"/>
              <a:t> </a:t>
            </a:r>
            <a:r>
              <a:rPr lang="en-US" sz="1600" dirty="0" err="1"/>
              <a:t>açıp</a:t>
            </a:r>
            <a:r>
              <a:rPr lang="en-US" sz="1600" dirty="0"/>
              <a:t> kontrol </a:t>
            </a:r>
            <a:r>
              <a:rPr lang="en-US" sz="1600" dirty="0" err="1"/>
              <a:t>edebilir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filtreleyebilir</a:t>
            </a:r>
            <a:r>
              <a:rPr lang="en-US" sz="1600" dirty="0"/>
              <a:t>. FTP, DNS, HTTP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protokoller</a:t>
            </a:r>
            <a:r>
              <a:rPr lang="en-US" sz="1600" dirty="0"/>
              <a:t> </a:t>
            </a:r>
            <a:r>
              <a:rPr lang="en-US" sz="1600" dirty="0" err="1"/>
              <a:t>anlaşılabilir</a:t>
            </a:r>
            <a:r>
              <a:rPr lang="en-US" sz="1600" dirty="0"/>
              <a:t>.</a:t>
            </a:r>
          </a:p>
          <a:p>
            <a:pPr lvl="1"/>
            <a:endParaRPr lang="en-US" sz="18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4842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AC40-8C70-4A9E-9674-BCD21C7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(Virtual Private Network): </a:t>
            </a:r>
            <a:r>
              <a:rPr lang="en-US" dirty="0" err="1"/>
              <a:t>Sanal</a:t>
            </a:r>
            <a:r>
              <a:rPr lang="en-US" dirty="0"/>
              <a:t> Özel </a:t>
            </a:r>
            <a:r>
              <a:rPr lang="en-US" dirty="0" err="1"/>
              <a:t>Ağ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DCBD-DBDB-48D0-9CB2-9219227A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867"/>
          </a:xfrm>
        </p:spPr>
        <p:txBody>
          <a:bodyPr/>
          <a:lstStyle/>
          <a:p>
            <a:r>
              <a:rPr lang="en-US" dirty="0"/>
              <a:t>VPN,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ağlara</a:t>
            </a:r>
            <a:r>
              <a:rPr lang="en-US" dirty="0"/>
              <a:t> </a:t>
            </a:r>
            <a:r>
              <a:rPr lang="en-US" dirty="0" err="1"/>
              <a:t>bağlanmayı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internet </a:t>
            </a:r>
            <a:r>
              <a:rPr lang="en-US" dirty="0" err="1"/>
              <a:t>teknolojisidir</a:t>
            </a:r>
            <a:r>
              <a:rPr lang="en-US" dirty="0"/>
              <a:t>. </a:t>
            </a:r>
          </a:p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uzantısı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,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bağlıymış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o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DE9C-B0FE-4A22-87DC-4B049599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00" y="4020404"/>
            <a:ext cx="8934613" cy="24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B00C-202E-40FC-8B5B-A2DCED0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VPN’in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alanları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641C-5C40-4018-90D3-6B348C26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9867"/>
          </a:xfrm>
        </p:spPr>
        <p:txBody>
          <a:bodyPr/>
          <a:lstStyle/>
          <a:p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ağlarına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sitelerde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konumunu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olduğununda</a:t>
            </a:r>
            <a:r>
              <a:rPr lang="en-US" dirty="0"/>
              <a:t> VPN </a:t>
            </a:r>
            <a:r>
              <a:rPr lang="en-US" dirty="0" err="1"/>
              <a:t>kullanılabilir</a:t>
            </a:r>
            <a:r>
              <a:rPr lang="en-US" dirty="0"/>
              <a:t>. (Bir web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bağlanılan</a:t>
            </a:r>
            <a:r>
              <a:rPr lang="en-US" dirty="0"/>
              <a:t> </a:t>
            </a:r>
            <a:r>
              <a:rPr lang="en-US" dirty="0" err="1"/>
              <a:t>ülke</a:t>
            </a:r>
            <a:r>
              <a:rPr lang="en-US" dirty="0"/>
              <a:t> </a:t>
            </a:r>
            <a:r>
              <a:rPr lang="en-US" dirty="0" err="1"/>
              <a:t>seçilebilir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80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D71-5829-4368-857E-2778466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C79C-7D0C-4372-9EE1-0B26FB9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554" cy="948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err="1"/>
              <a:t>Uzaktan</a:t>
            </a:r>
            <a:r>
              <a:rPr lang="en-US" sz="4500" dirty="0"/>
              <a:t> </a:t>
            </a:r>
            <a:r>
              <a:rPr lang="en-US" sz="4500" dirty="0" err="1"/>
              <a:t>Erişim</a:t>
            </a:r>
            <a:r>
              <a:rPr lang="en-US" sz="4500" dirty="0"/>
              <a:t> VPN</a:t>
            </a:r>
          </a:p>
          <a:p>
            <a:pPr marL="0" indent="0">
              <a:buNone/>
            </a:pPr>
            <a:r>
              <a:rPr lang="en-US" dirty="0" err="1"/>
              <a:t>Kullanıcıların</a:t>
            </a:r>
            <a:r>
              <a:rPr lang="en-US" dirty="0"/>
              <a:t>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ağlara</a:t>
            </a:r>
            <a:r>
              <a:rPr lang="en-US" dirty="0"/>
              <a:t> </a:t>
            </a:r>
            <a:r>
              <a:rPr lang="en-US" dirty="0" err="1"/>
              <a:t>erişimini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DD84-0688-442A-83C0-90AC7D9C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249"/>
            <a:ext cx="4681839" cy="19433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A5DE0-C1A0-4B9F-AB31-27B90BA502CD}"/>
              </a:ext>
            </a:extLst>
          </p:cNvPr>
          <p:cNvSpPr txBox="1">
            <a:spLocks/>
          </p:cNvSpPr>
          <p:nvPr/>
        </p:nvSpPr>
        <p:spPr>
          <a:xfrm>
            <a:off x="7017972" y="1825624"/>
            <a:ext cx="4681839" cy="1116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500" dirty="0" err="1"/>
              <a:t>Siteden</a:t>
            </a:r>
            <a:r>
              <a:rPr lang="en-US" sz="4500" dirty="0"/>
              <a:t> </a:t>
            </a:r>
            <a:r>
              <a:rPr lang="en-US" sz="4500" dirty="0" err="1"/>
              <a:t>Siteye</a:t>
            </a:r>
            <a:r>
              <a:rPr lang="en-US" sz="4500" dirty="0"/>
              <a:t> VPN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ofisler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kuruluşlar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7CFE8-19C8-40DB-B6DA-6591990A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63" y="2942249"/>
            <a:ext cx="542048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B8C-A87C-4AE4-AD09-6E8D0C7A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(Web Proxy Server)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CFC-7323-463B-B055-AABBE076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7246" cy="1152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 (LAN)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“web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”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şirketlerde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A441-4870-4D91-A0C2-39D68120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3" y="2977662"/>
            <a:ext cx="9840698" cy="21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0BD8-E237-4C27-8D63-AA9D4A771D66}"/>
              </a:ext>
            </a:extLst>
          </p:cNvPr>
          <p:cNvSpPr txBox="1"/>
          <p:nvPr/>
        </p:nvSpPr>
        <p:spPr>
          <a:xfrm>
            <a:off x="1258277" y="5082981"/>
            <a:ext cx="705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bilgisayardaki</a:t>
            </a:r>
            <a:r>
              <a:rPr lang="en-US" dirty="0"/>
              <a:t> web </a:t>
            </a:r>
            <a:r>
              <a:rPr lang="en-US" dirty="0" err="1"/>
              <a:t>tarayıcısı</a:t>
            </a:r>
            <a:r>
              <a:rPr lang="en-US" dirty="0"/>
              <a:t>,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web </a:t>
            </a:r>
            <a:r>
              <a:rPr lang="en-US" dirty="0" err="1"/>
              <a:t>sayfasını</a:t>
            </a:r>
            <a:r>
              <a:rPr lang="en-US" dirty="0"/>
              <a:t>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söyler</a:t>
            </a:r>
            <a:r>
              <a:rPr lang="en-US" dirty="0"/>
              <a:t>.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o </a:t>
            </a:r>
            <a:r>
              <a:rPr lang="en-US" dirty="0" err="1"/>
              <a:t>sayfaya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tarayıcısına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 Bir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aracılık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D20F6-A575-4610-A873-A25FBC1B71AC}"/>
              </a:ext>
            </a:extLst>
          </p:cNvPr>
          <p:cNvSpPr txBox="1"/>
          <p:nvPr/>
        </p:nvSpPr>
        <p:spPr>
          <a:xfrm>
            <a:off x="8581292" y="5082981"/>
            <a:ext cx="277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sitelere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279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AC25-922D-45C2-B36E-62133AE2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C89C-E369-499F-B36E-198ADF73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160"/>
          </a:xfrm>
        </p:spPr>
        <p:txBody>
          <a:bodyPr/>
          <a:lstStyle/>
          <a:p>
            <a:r>
              <a:rPr lang="en-US" dirty="0"/>
              <a:t>IDS: Intrusion Detection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ağına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algılar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uyarıları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  <a:p>
            <a:r>
              <a:rPr lang="en-US" dirty="0"/>
              <a:t>IPS : Intrusion </a:t>
            </a:r>
            <a:r>
              <a:rPr lang="en-US" dirty="0" err="1"/>
              <a:t>Prevension</a:t>
            </a:r>
            <a:r>
              <a:rPr lang="en-US" dirty="0"/>
              <a:t>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saldırıyı</a:t>
            </a:r>
            <a:r>
              <a:rPr lang="en-US" dirty="0"/>
              <a:t> </a:t>
            </a:r>
            <a:r>
              <a:rPr lang="en-US" dirty="0" err="1"/>
              <a:t>engellemek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tedbirleri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(IP </a:t>
            </a:r>
            <a:r>
              <a:rPr lang="en-US" dirty="0" err="1"/>
              <a:t>bloklama</a:t>
            </a:r>
            <a:r>
              <a:rPr lang="en-US" dirty="0"/>
              <a:t>, port </a:t>
            </a:r>
            <a:r>
              <a:rPr lang="en-US" dirty="0" err="1"/>
              <a:t>bloklama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20FB-986C-46DA-9A64-9B0870AD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0" y="4285375"/>
            <a:ext cx="491558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9900-24E5-414F-8BE7-202724EC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</a:t>
            </a:r>
            <a:r>
              <a:rPr lang="en-US" dirty="0" err="1"/>
              <a:t>ve</a:t>
            </a:r>
            <a:r>
              <a:rPr lang="en-US" dirty="0"/>
              <a:t> IDS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5E4B-1E61-401A-8E89-371E9456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432"/>
          </a:xfrm>
        </p:spPr>
        <p:txBody>
          <a:bodyPr/>
          <a:lstStyle/>
          <a:p>
            <a:r>
              <a:rPr lang="en-US" dirty="0"/>
              <a:t>IDS: Intrusion Detection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/>
              <a:t>IPS: Intrusion </a:t>
            </a:r>
            <a:r>
              <a:rPr lang="en-US" dirty="0" err="1"/>
              <a:t>Prevension</a:t>
            </a:r>
            <a:r>
              <a:rPr lang="en-US" dirty="0"/>
              <a:t>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8DC6A-5927-47DB-ABB9-3CB92D15DC6B}"/>
              </a:ext>
            </a:extLst>
          </p:cNvPr>
          <p:cNvSpPr txBox="1"/>
          <p:nvPr/>
        </p:nvSpPr>
        <p:spPr>
          <a:xfrm>
            <a:off x="1003853" y="3227994"/>
            <a:ext cx="817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https://www.barracuda.com/glossary/intrusion-detection-system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1B24B-2E24-46E4-8B6F-261423E6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69" y="3732263"/>
            <a:ext cx="6239340" cy="26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44F6-F73E-466B-9E4B-32A701CC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(IDS)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C970-CED8-4E93-B51F-38E192C8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Network IDS: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trafiğini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Host-based IDS: </a:t>
            </a:r>
            <a:r>
              <a:rPr lang="en-US" dirty="0" err="1"/>
              <a:t>Önemli</a:t>
            </a:r>
            <a:r>
              <a:rPr lang="en-US" dirty="0"/>
              <a:t> sistem </a:t>
            </a:r>
            <a:r>
              <a:rPr lang="en-US" dirty="0" err="1"/>
              <a:t>dosyalarını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A58E4-101A-4ABC-BF92-660D320A8B67}"/>
              </a:ext>
            </a:extLst>
          </p:cNvPr>
          <p:cNvSpPr txBox="1"/>
          <p:nvPr/>
        </p:nvSpPr>
        <p:spPr>
          <a:xfrm>
            <a:off x="1097280" y="3244334"/>
            <a:ext cx="288632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İmza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Bazlı</a:t>
            </a:r>
            <a:r>
              <a:rPr lang="en-US" dirty="0">
                <a:solidFill>
                  <a:schemeClr val="bg1"/>
                </a:solidFill>
              </a:rPr>
              <a:t> IDS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A2F5E-0754-4EC9-9FBA-0449FCB47BDF}"/>
              </a:ext>
            </a:extLst>
          </p:cNvPr>
          <p:cNvSpPr txBox="1"/>
          <p:nvPr/>
        </p:nvSpPr>
        <p:spPr>
          <a:xfrm>
            <a:off x="5453273" y="3286125"/>
            <a:ext cx="256959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Olumsuz</a:t>
            </a:r>
            <a:r>
              <a:rPr lang="en-US" dirty="0"/>
              <a:t> Durum </a:t>
            </a:r>
            <a:r>
              <a:rPr lang="en-US" dirty="0" err="1"/>
              <a:t>Bazlı</a:t>
            </a:r>
            <a:r>
              <a:rPr lang="en-US" dirty="0"/>
              <a:t> IDS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B4145-F540-4D52-AB55-8993B04463EA}"/>
              </a:ext>
            </a:extLst>
          </p:cNvPr>
          <p:cNvSpPr txBox="1"/>
          <p:nvPr/>
        </p:nvSpPr>
        <p:spPr>
          <a:xfrm>
            <a:off x="1097280" y="3655457"/>
            <a:ext cx="263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tehditlere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tanımlamalar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algılanır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21B5-BD89-4192-886A-BFF9E5EB94A7}"/>
              </a:ext>
            </a:extLst>
          </p:cNvPr>
          <p:cNvSpPr txBox="1"/>
          <p:nvPr/>
        </p:nvSpPr>
        <p:spPr>
          <a:xfrm>
            <a:off x="1097280" y="4969565"/>
            <a:ext cx="360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Algılanan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(</a:t>
            </a:r>
            <a:r>
              <a:rPr lang="en-US" dirty="0" err="1"/>
              <a:t>Kritik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Şüpheli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7C99-91CE-462D-8E10-18D9B3AD7DA5}"/>
              </a:ext>
            </a:extLst>
          </p:cNvPr>
          <p:cNvSpPr txBox="1"/>
          <p:nvPr/>
        </p:nvSpPr>
        <p:spPr>
          <a:xfrm>
            <a:off x="5383034" y="3744564"/>
            <a:ext cx="2639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öğrenmesini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aktivite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,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gruplandırır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18DC2-4C46-4CFD-9484-F634762FE911}"/>
              </a:ext>
            </a:extLst>
          </p:cNvPr>
          <p:cNvSpPr txBox="1"/>
          <p:nvPr/>
        </p:nvSpPr>
        <p:spPr>
          <a:xfrm>
            <a:off x="3818614" y="6006674"/>
            <a:ext cx="7535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https://www.barracuda.com/glossary/intrusion-prevention-system</a:t>
            </a:r>
          </a:p>
        </p:txBody>
      </p:sp>
    </p:spTree>
    <p:extLst>
      <p:ext uri="{BB962C8B-B14F-4D97-AF65-F5344CB8AC3E}">
        <p14:creationId xmlns:p14="http://schemas.microsoft.com/office/powerpoint/2010/main" val="2458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4F46-099D-41C8-BBB6-276313B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Segmentation (</a:t>
            </a:r>
            <a:r>
              <a:rPr lang="en-US" dirty="0" err="1"/>
              <a:t>Ayrıştırma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EC60-EF2F-45C2-B9B2-B980099F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677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</a:t>
            </a:r>
            <a:r>
              <a:rPr lang="en-US" dirty="0" err="1"/>
              <a:t>izolasyonu</a:t>
            </a:r>
            <a:r>
              <a:rPr lang="en-US" dirty="0"/>
              <a:t> (network segmentation </a:t>
            </a:r>
            <a:r>
              <a:rPr lang="en-US" dirty="0" err="1"/>
              <a:t>veya</a:t>
            </a:r>
            <a:r>
              <a:rPr lang="en-US" dirty="0"/>
              <a:t> network isolation),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network’ü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network </a:t>
            </a:r>
            <a:r>
              <a:rPr lang="en-US" dirty="0" err="1"/>
              <a:t>bölümlerine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r>
              <a:rPr lang="en-US" dirty="0" err="1"/>
              <a:t>Amaç</a:t>
            </a:r>
            <a:r>
              <a:rPr lang="en-US" dirty="0"/>
              <a:t>,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kontrolünü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kontrol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derinliğini</a:t>
            </a:r>
            <a:r>
              <a:rPr lang="en-US" dirty="0"/>
              <a:t> </a:t>
            </a:r>
            <a:r>
              <a:rPr lang="en-US" dirty="0" err="1"/>
              <a:t>güçlendirmektir</a:t>
            </a:r>
            <a:r>
              <a:rPr lang="en-US" dirty="0"/>
              <a:t> (ek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ekipmanlar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Router (</a:t>
            </a:r>
            <a:r>
              <a:rPr lang="en-US" dirty="0" err="1"/>
              <a:t>yönlendirici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Sanal</a:t>
            </a:r>
            <a:r>
              <a:rPr lang="en-US" dirty="0"/>
              <a:t> LAN (virtual-LAN) (LAN: Local Area Network: </a:t>
            </a:r>
            <a:r>
              <a:rPr lang="en-US" dirty="0" err="1"/>
              <a:t>Yerel</a:t>
            </a:r>
            <a:r>
              <a:rPr lang="en-US" dirty="0"/>
              <a:t> Alan 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(Perimeter network) (DMZ – Demilitarized Zone)</a:t>
            </a:r>
          </a:p>
          <a:p>
            <a:pPr lvl="1"/>
            <a:r>
              <a:rPr lang="en-US" dirty="0" err="1"/>
              <a:t>Erişim</a:t>
            </a:r>
            <a:r>
              <a:rPr lang="en-US" dirty="0"/>
              <a:t> kontrol </a:t>
            </a:r>
            <a:r>
              <a:rPr lang="en-US" dirty="0" err="1"/>
              <a:t>listeleri</a:t>
            </a:r>
            <a:r>
              <a:rPr lang="en-US" dirty="0"/>
              <a:t> (ACL: Access Control List)</a:t>
            </a:r>
          </a:p>
          <a:p>
            <a:pPr lvl="1"/>
            <a:r>
              <a:rPr lang="en-US" dirty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24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66A-348F-4753-8B78-D1413CC9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(IPS)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C2C-65BB-43E4-8CD0-A322BE75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</a:t>
            </a:r>
            <a:r>
              <a:rPr lang="en-US" dirty="0" err="1"/>
              <a:t>trafiğini</a:t>
            </a:r>
            <a:r>
              <a:rPr lang="en-US" dirty="0"/>
              <a:t> kontrol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 </a:t>
            </a:r>
            <a:r>
              <a:rPr lang="en-US" b="1" dirty="0" err="1"/>
              <a:t>algılayıp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(</a:t>
            </a:r>
            <a:r>
              <a:rPr lang="en-US" dirty="0" err="1"/>
              <a:t>engellemeye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) </a:t>
            </a:r>
            <a:r>
              <a:rPr lang="en-US" dirty="0" err="1"/>
              <a:t>sistemlerdir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92520-8818-4D35-B440-D3E7F9F35AD5}"/>
              </a:ext>
            </a:extLst>
          </p:cNvPr>
          <p:cNvSpPr txBox="1"/>
          <p:nvPr/>
        </p:nvSpPr>
        <p:spPr>
          <a:xfrm>
            <a:off x="717605" y="6176963"/>
            <a:ext cx="815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https://www.barracuda.com/glossary/intrusion-prevention-system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99629-080E-4B4D-BEE3-B46487638D6B}"/>
              </a:ext>
            </a:extLst>
          </p:cNvPr>
          <p:cNvSpPr txBox="1"/>
          <p:nvPr/>
        </p:nvSpPr>
        <p:spPr>
          <a:xfrm>
            <a:off x="993913" y="3244132"/>
            <a:ext cx="87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 (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duvarını</a:t>
            </a:r>
            <a:r>
              <a:rPr lang="en-US" dirty="0"/>
              <a:t> (firewall)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ayarlayabilir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Saldırının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. (Bir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içeriğindeki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linki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 (TCP packet) </a:t>
            </a:r>
            <a:r>
              <a:rPr lang="en-US" dirty="0" err="1"/>
              <a:t>silmek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süreliğine</a:t>
            </a:r>
            <a:r>
              <a:rPr lang="en-US" dirty="0"/>
              <a:t> </a:t>
            </a:r>
            <a:r>
              <a:rPr lang="en-US" dirty="0" err="1"/>
              <a:t>kapatıp</a:t>
            </a:r>
            <a:r>
              <a:rPr lang="en-US" dirty="0"/>
              <a:t> </a:t>
            </a:r>
            <a:r>
              <a:rPr lang="en-US" dirty="0" err="1"/>
              <a:t>açmak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Saldırıyı</a:t>
            </a:r>
            <a:r>
              <a:rPr lang="en-US" dirty="0"/>
              <a:t> </a:t>
            </a:r>
            <a:r>
              <a:rPr lang="en-US" dirty="0" err="1"/>
              <a:t>geçleştiren</a:t>
            </a:r>
            <a:r>
              <a:rPr lang="en-US" dirty="0"/>
              <a:t> IP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bloklamak</a:t>
            </a:r>
            <a:r>
              <a:rPr lang="en-US" dirty="0"/>
              <a:t> (ACL </a:t>
            </a:r>
            <a:r>
              <a:rPr lang="en-US" dirty="0" err="1"/>
              <a:t>ile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048E4-1ABE-4A8D-9D7F-92223ADE48D7}"/>
              </a:ext>
            </a:extLst>
          </p:cNvPr>
          <p:cNvSpPr txBox="1"/>
          <p:nvPr/>
        </p:nvSpPr>
        <p:spPr>
          <a:xfrm>
            <a:off x="993913" y="2874800"/>
            <a:ext cx="65359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IPS </a:t>
            </a:r>
            <a:r>
              <a:rPr lang="en-US" dirty="0" err="1">
                <a:solidFill>
                  <a:schemeClr val="bg1"/>
                </a:solidFill>
              </a:rPr>
              <a:t>tarafından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karşı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önlemler</a:t>
            </a:r>
            <a:r>
              <a:rPr lang="en-US" dirty="0">
                <a:solidFill>
                  <a:schemeClr val="bg1"/>
                </a:solidFill>
              </a:rPr>
              <a:t> (countermeasure)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8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1E0D-6586-418C-83F3-5C24FC8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Kablosuz</a:t>
            </a:r>
            <a:r>
              <a:rPr lang="en-US" dirty="0"/>
              <a:t> Network (Wi-Fi) </a:t>
            </a:r>
            <a:r>
              <a:rPr lang="en-US" dirty="0" err="1"/>
              <a:t>Güvenliği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B071-CA4D-447B-880A-20715D68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282503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aralarındaki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“</a:t>
            </a:r>
            <a:r>
              <a:rPr lang="en-US" dirty="0" err="1"/>
              <a:t>şifreli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gerçekleştiriler</a:t>
            </a:r>
            <a:r>
              <a:rPr lang="en-US" dirty="0"/>
              <a:t>.</a:t>
            </a:r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standarları</a:t>
            </a:r>
            <a:r>
              <a:rPr lang="en-US" dirty="0"/>
              <a:t>: WEP, WPA, WPA-2, WPA-3</a:t>
            </a:r>
            <a:endParaRPr lang="tr-TR" dirty="0"/>
          </a:p>
        </p:txBody>
      </p:sp>
      <p:pic>
        <p:nvPicPr>
          <p:cNvPr id="1026" name="Picture 2" descr="The 9 Worst WiFi Security Mistakes | Network Computing">
            <a:extLst>
              <a:ext uri="{FF2B5EF4-FFF2-40B4-BE49-F238E27FC236}">
                <a16:creationId xmlns:a16="http://schemas.microsoft.com/office/drawing/2014/main" id="{832AF6A8-0717-42FB-9D01-7EF49F6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8" y="1575567"/>
            <a:ext cx="4920145" cy="30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4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F801-6F8E-4FAF-86E8-E6F6ECBD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E9703-65BA-4863-8F5E-7664C61755A3}"/>
              </a:ext>
            </a:extLst>
          </p:cNvPr>
          <p:cNvGraphicFramePr>
            <a:graphicFrameLocks noGrp="1"/>
          </p:cNvGraphicFramePr>
          <p:nvPr/>
        </p:nvGraphicFramePr>
        <p:xfrm>
          <a:off x="1308431" y="1840800"/>
          <a:ext cx="778786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87">
                  <a:extLst>
                    <a:ext uri="{9D8B030D-6E8A-4147-A177-3AD203B41FA5}">
                      <a16:colId xmlns:a16="http://schemas.microsoft.com/office/drawing/2014/main" val="3631106355"/>
                    </a:ext>
                  </a:extLst>
                </a:gridCol>
                <a:gridCol w="1548125">
                  <a:extLst>
                    <a:ext uri="{9D8B030D-6E8A-4147-A177-3AD203B41FA5}">
                      <a16:colId xmlns:a16="http://schemas.microsoft.com/office/drawing/2014/main" val="228859633"/>
                    </a:ext>
                  </a:extLst>
                </a:gridCol>
                <a:gridCol w="2735249">
                  <a:extLst>
                    <a:ext uri="{9D8B030D-6E8A-4147-A177-3AD203B41FA5}">
                      <a16:colId xmlns:a16="http://schemas.microsoft.com/office/drawing/2014/main" val="2420596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Standart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Kısaltması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Durum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Wireless Equivalent Privacy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Güvenli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Değil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5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 Protected Access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Güvenli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Değil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Wi-Fi Protected Access - 2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WPA-2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Güncelle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sonrası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güvenli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Wi-Fi Protected Access - 3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WPA-3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Mevcut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3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85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5E7-7D05-42F4-A985-E856E75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WEP: Wireless Equivalent Privacy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675F-C4F3-449B-9370-F4C4490F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9071"/>
          </a:xfrm>
        </p:spPr>
        <p:txBody>
          <a:bodyPr/>
          <a:lstStyle/>
          <a:p>
            <a:r>
              <a:rPr lang="en-US" dirty="0"/>
              <a:t>IEEE 802.11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standart’ında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</a:t>
            </a:r>
            <a:r>
              <a:rPr lang="en-US" dirty="0"/>
              <a:t>.</a:t>
            </a:r>
          </a:p>
          <a:p>
            <a:r>
              <a:rPr lang="en-US" dirty="0"/>
              <a:t>1995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kullanılmaya</a:t>
            </a:r>
            <a:r>
              <a:rPr lang="en-US" dirty="0"/>
              <a:t> </a:t>
            </a:r>
            <a:r>
              <a:rPr lang="en-US" dirty="0" err="1"/>
              <a:t>başlandı</a:t>
            </a:r>
            <a:r>
              <a:rPr lang="en-US" dirty="0"/>
              <a:t>.</a:t>
            </a:r>
          </a:p>
          <a:p>
            <a:r>
              <a:rPr lang="en-US" dirty="0"/>
              <a:t>2004 </a:t>
            </a:r>
            <a:r>
              <a:rPr lang="en-US" dirty="0" err="1"/>
              <a:t>yılında</a:t>
            </a:r>
            <a:r>
              <a:rPr lang="en-US" dirty="0"/>
              <a:t> “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”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bırakıldı</a:t>
            </a:r>
            <a:r>
              <a:rPr lang="en-US" dirty="0"/>
              <a:t>.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2001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</a:t>
            </a:r>
          </a:p>
          <a:p>
            <a:r>
              <a:rPr lang="en-US" dirty="0" err="1"/>
              <a:t>Başlatma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(Initialization Vector – IV) </a:t>
            </a:r>
            <a:r>
              <a:rPr lang="en-US" dirty="0" err="1"/>
              <a:t>olarak</a:t>
            </a:r>
            <a:r>
              <a:rPr lang="en-US" dirty="0"/>
              <a:t> 24 Bit RC4 </a:t>
            </a:r>
            <a:r>
              <a:rPr lang="en-US" dirty="0" err="1"/>
              <a:t>şifresiz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kırılabileceği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WEP </a:t>
            </a:r>
            <a:r>
              <a:rPr lang="en-US" dirty="0" err="1"/>
              <a:t>kesinlikle</a:t>
            </a:r>
            <a:r>
              <a:rPr lang="en-US" dirty="0"/>
              <a:t> </a:t>
            </a:r>
            <a:r>
              <a:rPr lang="en-US" dirty="0" err="1"/>
              <a:t>kullanılmamalıdır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7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5E7-7D05-42F4-A985-E856E75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WPA: Wi-Fi Protected Access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675F-C4F3-449B-9370-F4C4490F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9071"/>
          </a:xfrm>
        </p:spPr>
        <p:txBody>
          <a:bodyPr/>
          <a:lstStyle/>
          <a:p>
            <a:r>
              <a:rPr lang="en-US" dirty="0" err="1"/>
              <a:t>WEP’in</a:t>
            </a:r>
            <a:r>
              <a:rPr lang="en-US" dirty="0"/>
              <a:t> 2004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“</a:t>
            </a:r>
            <a:r>
              <a:rPr lang="en-US" dirty="0" err="1"/>
              <a:t>güvenli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“</a:t>
            </a:r>
            <a:r>
              <a:rPr lang="en-US" dirty="0" err="1"/>
              <a:t>geçici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WPA </a:t>
            </a:r>
            <a:r>
              <a:rPr lang="en-US" dirty="0" err="1"/>
              <a:t>oluşturuldu</a:t>
            </a:r>
            <a:r>
              <a:rPr lang="en-US" dirty="0"/>
              <a:t>.</a:t>
            </a:r>
          </a:p>
          <a:p>
            <a:r>
              <a:rPr lang="en-US" dirty="0"/>
              <a:t>WEP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modemlerde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WPA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/>
              <a:t>Halen RC4 </a:t>
            </a:r>
            <a:r>
              <a:rPr lang="en-US" dirty="0" err="1"/>
              <a:t>şifresinin</a:t>
            </a:r>
            <a:r>
              <a:rPr lang="en-US" dirty="0"/>
              <a:t> </a:t>
            </a:r>
            <a:r>
              <a:rPr lang="en-US" dirty="0" err="1"/>
              <a:t>kullanmasına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IV (</a:t>
            </a:r>
            <a:r>
              <a:rPr lang="en-US" dirty="0" err="1"/>
              <a:t>başlatma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)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metindi</a:t>
            </a:r>
            <a:r>
              <a:rPr lang="en-US" dirty="0"/>
              <a:t> (hash).</a:t>
            </a:r>
          </a:p>
          <a:p>
            <a:r>
              <a:rPr lang="en-US" dirty="0"/>
              <a:t>2006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WPA2’ye </a:t>
            </a:r>
            <a:r>
              <a:rPr lang="en-US" dirty="0" err="1"/>
              <a:t>bıraktı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23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190-28F1-4A78-88B9-33598A77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WPA2: Wi-Fi Protected Access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2EF8-CAD0-4999-82C7-B0BBF1BF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802.11i </a:t>
            </a:r>
            <a:r>
              <a:rPr lang="en-US" dirty="0" err="1"/>
              <a:t>tarafından</a:t>
            </a:r>
            <a:r>
              <a:rPr lang="en-US" dirty="0"/>
              <a:t> WEP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WPA’nın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belirlendi</a:t>
            </a:r>
            <a:r>
              <a:rPr lang="en-US" dirty="0"/>
              <a:t>.</a:t>
            </a:r>
          </a:p>
          <a:p>
            <a:r>
              <a:rPr lang="en-US" dirty="0"/>
              <a:t>RC4 </a:t>
            </a:r>
            <a:r>
              <a:rPr lang="en-US" dirty="0" err="1"/>
              <a:t>yerine</a:t>
            </a:r>
            <a:r>
              <a:rPr lang="en-US" dirty="0"/>
              <a:t> AES (Advanced Encryption Standard) </a:t>
            </a:r>
            <a:r>
              <a:rPr lang="en-US" dirty="0" err="1"/>
              <a:t>kullanınır</a:t>
            </a:r>
            <a:r>
              <a:rPr lang="en-US" dirty="0"/>
              <a:t>.</a:t>
            </a:r>
          </a:p>
          <a:p>
            <a:r>
              <a:rPr lang="en-US" dirty="0"/>
              <a:t>2017 </a:t>
            </a:r>
            <a:r>
              <a:rPr lang="en-US" dirty="0" err="1"/>
              <a:t>yılında</a:t>
            </a:r>
            <a:r>
              <a:rPr lang="en-US" dirty="0"/>
              <a:t> KRACK (Key Reinstallation Attack)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bulundu</a:t>
            </a:r>
            <a:r>
              <a:rPr lang="en-US" dirty="0"/>
              <a:t>.</a:t>
            </a:r>
          </a:p>
          <a:p>
            <a:pPr lvl="1"/>
            <a:r>
              <a:rPr lang="tr-TR" dirty="0">
                <a:hlinkClick r:id="rId2"/>
              </a:rPr>
              <a:t>https://www.krackattacks.com/</a:t>
            </a:r>
            <a:endParaRPr lang="en-US" dirty="0"/>
          </a:p>
          <a:p>
            <a:pPr lvl="1"/>
            <a:r>
              <a:rPr lang="tr-TR" dirty="0">
                <a:hlinkClick r:id="rId3"/>
              </a:rPr>
              <a:t>https://youtu.be/Oh4WURZoR98</a:t>
            </a:r>
            <a:endParaRPr lang="en-US" dirty="0"/>
          </a:p>
          <a:p>
            <a:pPr lvl="1"/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modem </a:t>
            </a:r>
            <a:r>
              <a:rPr lang="en-US" dirty="0" err="1"/>
              <a:t>üreticileri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yayınladılar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606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93AA-17C2-4F48-963E-A6F657AC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WPA3: Wi-Fi Protected Access 3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356C-73DE-4E0B-A476-A604E330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 </a:t>
            </a:r>
            <a:r>
              <a:rPr lang="en-US" dirty="0" err="1"/>
              <a:t>Ocak</a:t>
            </a:r>
            <a:r>
              <a:rPr lang="en-US" dirty="0"/>
              <a:t> </a:t>
            </a:r>
            <a:r>
              <a:rPr lang="en-US" dirty="0" err="1"/>
              <a:t>ayında</a:t>
            </a:r>
            <a:r>
              <a:rPr lang="en-US" dirty="0"/>
              <a:t> Wi-Fi Alliance </a:t>
            </a:r>
            <a:r>
              <a:rPr lang="en-US" dirty="0" err="1"/>
              <a:t>tarafından</a:t>
            </a:r>
            <a:r>
              <a:rPr lang="en-US" dirty="0"/>
              <a:t> WPA2’nin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duyuruldu</a:t>
            </a:r>
            <a:r>
              <a:rPr lang="en-US" dirty="0"/>
              <a:t>.</a:t>
            </a:r>
          </a:p>
          <a:p>
            <a:r>
              <a:rPr lang="en-US" dirty="0" err="1"/>
              <a:t>Haziran</a:t>
            </a:r>
            <a:r>
              <a:rPr lang="en-US" dirty="0"/>
              <a:t> 2020’den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üretilecek</a:t>
            </a:r>
            <a:r>
              <a:rPr lang="en-US" dirty="0"/>
              <a:t> Wi-Fi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sertifikalandırması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WPA3 </a:t>
            </a:r>
            <a:r>
              <a:rPr lang="en-US" dirty="0" err="1"/>
              <a:t>destekleme</a:t>
            </a:r>
            <a:r>
              <a:rPr lang="en-US" dirty="0"/>
              <a:t> </a:t>
            </a:r>
            <a:r>
              <a:rPr lang="en-US" dirty="0" err="1"/>
              <a:t>şartını</a:t>
            </a:r>
            <a:r>
              <a:rPr lang="en-US" dirty="0"/>
              <a:t> </a:t>
            </a:r>
            <a:r>
              <a:rPr lang="en-US" dirty="0" err="1"/>
              <a:t>getirdi</a:t>
            </a:r>
            <a:r>
              <a:rPr lang="en-US" dirty="0"/>
              <a:t>.</a:t>
            </a:r>
          </a:p>
          <a:p>
            <a:r>
              <a:rPr lang="en-US" dirty="0"/>
              <a:t>WPA3’ünde KRACK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 </a:t>
            </a:r>
            <a:r>
              <a:rPr lang="en-US" dirty="0" err="1"/>
              <a:t>Üretici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konuda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yayınladılar</a:t>
            </a:r>
            <a:r>
              <a:rPr lang="en-US" dirty="0"/>
              <a:t>.</a:t>
            </a:r>
          </a:p>
          <a:p>
            <a:r>
              <a:rPr lang="en-US" dirty="0"/>
              <a:t>WPA3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3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801A-8874-4721-B098-E1304511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 </a:t>
            </a:r>
            <a:r>
              <a:rPr lang="en-US" dirty="0" err="1"/>
              <a:t>mod’ları</a:t>
            </a:r>
            <a:r>
              <a:rPr lang="en-US" dirty="0"/>
              <a:t> (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6A6F-9CD5-499E-9ABC-F4B31236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69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Kişisel</a:t>
            </a:r>
            <a:r>
              <a:rPr lang="en-US" dirty="0"/>
              <a:t> (Personal)</a:t>
            </a:r>
          </a:p>
          <a:p>
            <a:pPr lvl="1"/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“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paylaşılmış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” (pre-shared keys)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paylaşılmış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” = </a:t>
            </a:r>
            <a:r>
              <a:rPr lang="en-US" dirty="0" err="1"/>
              <a:t>şifre</a:t>
            </a:r>
            <a:endParaRPr lang="en-US" dirty="0"/>
          </a:p>
          <a:p>
            <a:pPr lvl="1"/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işletmeler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yaygındır</a:t>
            </a:r>
            <a:r>
              <a:rPr lang="en-US" dirty="0"/>
              <a:t>.</a:t>
            </a:r>
          </a:p>
          <a:p>
            <a:r>
              <a:rPr lang="en-US" dirty="0" err="1"/>
              <a:t>Kurumsal</a:t>
            </a:r>
            <a:r>
              <a:rPr lang="en-US" dirty="0"/>
              <a:t> (Enterprise)</a:t>
            </a:r>
          </a:p>
          <a:p>
            <a:pPr lvl="1"/>
            <a:r>
              <a:rPr lang="en-US" dirty="0"/>
              <a:t>WPA-802.1x </a:t>
            </a:r>
            <a:r>
              <a:rPr lang="en-US" dirty="0" err="1"/>
              <a:t>standardını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EAP (Extensible Authentication Protocol)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RADIUS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4379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A95-62C9-45FB-9241-D48394AA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BF12-E70B-4F2E-99D8-547E0D9C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https://berqnet.com/blog/kablosuz-ag-guvenligi</a:t>
            </a:r>
            <a:endParaRPr lang="en-US" dirty="0"/>
          </a:p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adının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 (SSID)</a:t>
            </a:r>
          </a:p>
          <a:p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tanımlanmalı</a:t>
            </a:r>
            <a:endParaRPr lang="en-US" dirty="0"/>
          </a:p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şifrelemesi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r>
              <a:rPr lang="en-US" dirty="0"/>
              <a:t> (WPA2+AES) </a:t>
            </a:r>
          </a:p>
          <a:p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olmalıdır</a:t>
            </a:r>
            <a:endParaRPr lang="en-US" dirty="0"/>
          </a:p>
          <a:p>
            <a:r>
              <a:rPr lang="en-US" dirty="0"/>
              <a:t>MAC </a:t>
            </a:r>
            <a:r>
              <a:rPr lang="en-US" dirty="0" err="1"/>
              <a:t>filtreleme</a:t>
            </a:r>
            <a:r>
              <a:rPr lang="en-US" dirty="0"/>
              <a:t> </a:t>
            </a:r>
            <a:r>
              <a:rPr lang="en-US" dirty="0" err="1"/>
              <a:t>yapılmalı</a:t>
            </a:r>
            <a:endParaRPr lang="en-US" dirty="0"/>
          </a:p>
          <a:p>
            <a:r>
              <a:rPr lang="en-US" dirty="0"/>
              <a:t>SSID </a:t>
            </a:r>
            <a:r>
              <a:rPr lang="en-US" dirty="0" err="1"/>
              <a:t>yayını</a:t>
            </a:r>
            <a:r>
              <a:rPr lang="en-US" dirty="0"/>
              <a:t> </a:t>
            </a:r>
            <a:r>
              <a:rPr lang="en-US" dirty="0" err="1"/>
              <a:t>yapılmamalı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0A63-32F0-4BE2-A468-98FF6DAE2465}"/>
              </a:ext>
            </a:extLst>
          </p:cNvPr>
          <p:cNvSpPr txBox="1"/>
          <p:nvPr/>
        </p:nvSpPr>
        <p:spPr>
          <a:xfrm>
            <a:off x="2013668" y="580421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https://www.tp-link.com/us/support/emulator/</a:t>
            </a:r>
          </a:p>
        </p:txBody>
      </p:sp>
    </p:spTree>
    <p:extLst>
      <p:ext uri="{BB962C8B-B14F-4D97-AF65-F5344CB8AC3E}">
        <p14:creationId xmlns:p14="http://schemas.microsoft.com/office/powerpoint/2010/main" val="263234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6A1-A55F-46D5-9CE5-FAD26188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8CC5-B13A-4CCD-B5BA-4F897B8F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Rogue Access Point (</a:t>
            </a:r>
            <a:r>
              <a:rPr lang="en-US" dirty="0" err="1"/>
              <a:t>Kaçak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):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kablolu</a:t>
            </a:r>
            <a:r>
              <a:rPr lang="en-US" dirty="0"/>
              <a:t> </a:t>
            </a:r>
            <a:r>
              <a:rPr lang="en-US" dirty="0" err="1"/>
              <a:t>ağının</a:t>
            </a:r>
            <a:r>
              <a:rPr lang="en-US" dirty="0"/>
              <a:t> “</a:t>
            </a:r>
            <a:r>
              <a:rPr lang="en-US" dirty="0" err="1"/>
              <a:t>izinsiz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”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yayınlanması</a:t>
            </a:r>
            <a:endParaRPr lang="en-US" dirty="0"/>
          </a:p>
          <a:p>
            <a:r>
              <a:rPr lang="en-US" dirty="0"/>
              <a:t>Evil Twin Access Point (</a:t>
            </a:r>
            <a:r>
              <a:rPr lang="en-US" dirty="0" err="1"/>
              <a:t>Yalancı</a:t>
            </a:r>
            <a:r>
              <a:rPr lang="en-US" dirty="0"/>
              <a:t> </a:t>
            </a:r>
            <a:r>
              <a:rPr lang="en-US" dirty="0" err="1"/>
              <a:t>İkiz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):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,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yanılmak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normal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War Driving (</a:t>
            </a:r>
            <a:r>
              <a:rPr lang="en-US" dirty="0" err="1"/>
              <a:t>Savaş</a:t>
            </a:r>
            <a:r>
              <a:rPr lang="en-US" dirty="0"/>
              <a:t> </a:t>
            </a:r>
            <a:r>
              <a:rPr lang="en-US" dirty="0" err="1"/>
              <a:t>sürüşü</a:t>
            </a:r>
            <a:r>
              <a:rPr lang="en-US" dirty="0"/>
              <a:t>):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bulunmaya</a:t>
            </a:r>
            <a:r>
              <a:rPr lang="en-US" dirty="0"/>
              <a:t> </a:t>
            </a:r>
            <a:r>
              <a:rPr lang="en-US" dirty="0" err="1"/>
              <a:t>çalışılması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337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FD1A-5935-4A4C-9664-7B532C84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DMZ – Demilitarized Zone (</a:t>
            </a:r>
            <a:r>
              <a:rPr lang="en-US" dirty="0" err="1"/>
              <a:t>Sivil</a:t>
            </a:r>
            <a:r>
              <a:rPr lang="en-US" dirty="0"/>
              <a:t> </a:t>
            </a:r>
            <a:r>
              <a:rPr lang="en-US" dirty="0" err="1"/>
              <a:t>Bölge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24D45-6443-4494-A79F-2B5FF352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15" y="1690688"/>
            <a:ext cx="3767016" cy="221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68BED-51C7-4521-8EC5-5FD458CF1C48}"/>
              </a:ext>
            </a:extLst>
          </p:cNvPr>
          <p:cNvSpPr txBox="1"/>
          <p:nvPr/>
        </p:nvSpPr>
        <p:spPr>
          <a:xfrm>
            <a:off x="1109785" y="1578708"/>
            <a:ext cx="4790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(perimeter network),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ağından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DMZ (Demilitarized Zone)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Güvenilmeyen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(internet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) </a:t>
            </a:r>
            <a:r>
              <a:rPr lang="en-US" dirty="0" err="1"/>
              <a:t>erişmesi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(E-</a:t>
            </a:r>
            <a:r>
              <a:rPr lang="en-US" dirty="0" err="1"/>
              <a:t>posta</a:t>
            </a:r>
            <a:r>
              <a:rPr lang="en-US" dirty="0"/>
              <a:t>, web, FTP, vb.) DMZ </a:t>
            </a:r>
            <a:r>
              <a:rPr lang="en-US" dirty="0" err="1"/>
              <a:t>bünyesinde</a:t>
            </a:r>
            <a:r>
              <a:rPr lang="en-US" dirty="0"/>
              <a:t> </a:t>
            </a:r>
            <a:r>
              <a:rPr lang="en-US" dirty="0" err="1"/>
              <a:t>bulunurlar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Güvenilmeyen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DMZ’te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sunuculara</a:t>
            </a:r>
            <a:r>
              <a:rPr lang="en-US" dirty="0"/>
              <a:t> </a:t>
            </a:r>
            <a:r>
              <a:rPr lang="en-US" dirty="0" err="1"/>
              <a:t>erişebilirlerken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ağına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Firewall/Router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engellenir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8C8B4-A824-4C97-A8D0-8E52E6BE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58" y="4147884"/>
            <a:ext cx="5268869" cy="21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CA18-1570-4ED3-ABF7-ECCD43CA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 </a:t>
            </a:r>
            <a:r>
              <a:rPr lang="en-US" dirty="0" err="1"/>
              <a:t>ve</a:t>
            </a:r>
            <a:r>
              <a:rPr lang="en-US" dirty="0"/>
              <a:t> Internet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87D4-A0AC-4A4A-BF51-80276F31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Internet: </a:t>
            </a:r>
            <a:r>
              <a:rPr lang="en-US" dirty="0" err="1"/>
              <a:t>Dünyadaki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network</a:t>
            </a:r>
          </a:p>
          <a:p>
            <a:r>
              <a:rPr lang="en-US" dirty="0"/>
              <a:t>Intranet: Bir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bünyesindeki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network.</a:t>
            </a:r>
          </a:p>
          <a:p>
            <a:r>
              <a:rPr lang="en-US" dirty="0"/>
              <a:t>Extranet: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ortaklarının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ağı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15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61C4-56F6-4358-8661-FD458EAE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(Virtual LAN)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9153-F545-4B85-ABC2-F86E6ED2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bünyesinde</a:t>
            </a:r>
            <a:r>
              <a:rPr lang="en-US" dirty="0"/>
              <a:t> </a:t>
            </a:r>
            <a:r>
              <a:rPr lang="en-US" dirty="0" err="1"/>
              <a:t>kurulan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ağ’dan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şirkette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departmanların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ağlarının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en-US" dirty="0"/>
          </a:p>
          <a:p>
            <a:r>
              <a:rPr lang="en-US" dirty="0" err="1"/>
              <a:t>Avantajları</a:t>
            </a:r>
            <a:endParaRPr lang="en-US" dirty="0"/>
          </a:p>
          <a:p>
            <a:pPr lvl="1"/>
            <a:r>
              <a:rPr lang="en-US" dirty="0"/>
              <a:t>Broadcast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trafiğini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bölümlerini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ayırırır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VLAN’lar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haberleşemez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gruplandırır</a:t>
            </a:r>
            <a:r>
              <a:rPr lang="en-US" dirty="0"/>
              <a:t> (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konuma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6656D-521E-4B1A-B981-515F5B26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39" y="1665288"/>
            <a:ext cx="5885885" cy="37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0BFD-8FCE-4FC9-809E-44CF8282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Yönlendirici</a:t>
            </a:r>
            <a:r>
              <a:rPr lang="en-US" dirty="0"/>
              <a:t> (Router)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BC8E2-7F3A-4221-BC50-A1A37193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719" y="1578707"/>
            <a:ext cx="4104528" cy="1054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5771-1B83-4F38-83E5-38F2EC6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70" y="3346856"/>
            <a:ext cx="7281328" cy="2914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91136-CDDD-41ED-B7E0-82B0151B5297}"/>
              </a:ext>
            </a:extLst>
          </p:cNvPr>
          <p:cNvSpPr txBox="1"/>
          <p:nvPr/>
        </p:nvSpPr>
        <p:spPr>
          <a:xfrm>
            <a:off x="1047262" y="1690688"/>
            <a:ext cx="39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47A94-74F0-436B-B6E2-0BF19167DEE9}"/>
              </a:ext>
            </a:extLst>
          </p:cNvPr>
          <p:cNvSpPr txBox="1"/>
          <p:nvPr/>
        </p:nvSpPr>
        <p:spPr>
          <a:xfrm>
            <a:off x="1047262" y="2606551"/>
            <a:ext cx="390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3AD62-7A56-46A1-93A0-031F267414BB}"/>
              </a:ext>
            </a:extLst>
          </p:cNvPr>
          <p:cNvSpPr txBox="1"/>
          <p:nvPr/>
        </p:nvSpPr>
        <p:spPr>
          <a:xfrm>
            <a:off x="930030" y="4426842"/>
            <a:ext cx="376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Router (</a:t>
            </a:r>
            <a:r>
              <a:rPr lang="en-US" sz="1600" dirty="0" err="1"/>
              <a:t>Yönlendirici</a:t>
            </a:r>
            <a:r>
              <a:rPr lang="en-US" sz="1600" dirty="0"/>
              <a:t>): OSI </a:t>
            </a:r>
            <a:r>
              <a:rPr lang="en-US" sz="1600" dirty="0" err="1"/>
              <a:t>Katmanı</a:t>
            </a:r>
            <a:r>
              <a:rPr lang="en-US" sz="1600" dirty="0"/>
              <a:t> 3</a:t>
            </a:r>
          </a:p>
          <a:p>
            <a:r>
              <a:rPr lang="en-US" sz="1600" dirty="0"/>
              <a:t>Switch (</a:t>
            </a:r>
            <a:r>
              <a:rPr lang="en-US" sz="1600" dirty="0" err="1"/>
              <a:t>Anahtar</a:t>
            </a:r>
            <a:r>
              <a:rPr lang="en-US" sz="1600" dirty="0"/>
              <a:t>): OSI </a:t>
            </a:r>
            <a:r>
              <a:rPr lang="en-US" sz="1600" dirty="0" err="1"/>
              <a:t>Katmanı</a:t>
            </a:r>
            <a:r>
              <a:rPr lang="en-US" sz="1600" dirty="0"/>
              <a:t> 2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223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2A7-2CDB-48BE-AE25-9E60654D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(NAT: Network Address Translation)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EAA7-2764-4669-895C-C74E1E1F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Özel IP </a:t>
            </a:r>
            <a:r>
              <a:rPr lang="en-US" dirty="0" err="1"/>
              <a:t>addresini</a:t>
            </a:r>
            <a:r>
              <a:rPr lang="en-US" dirty="0"/>
              <a:t> (Private IP) =&gt; </a:t>
            </a:r>
            <a:r>
              <a:rPr lang="en-US" dirty="0" err="1"/>
              <a:t>Genel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(Public IP)</a:t>
            </a:r>
          </a:p>
          <a:p>
            <a:r>
              <a:rPr lang="en-US" dirty="0"/>
              <a:t>NAT </a:t>
            </a:r>
            <a:r>
              <a:rPr lang="en-US" dirty="0" err="1"/>
              <a:t>sayesinde</a:t>
            </a:r>
            <a:r>
              <a:rPr lang="en-US" dirty="0"/>
              <a:t>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ağ’da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çözülemez</a:t>
            </a:r>
            <a:r>
              <a:rPr lang="en-US" dirty="0"/>
              <a:t>.</a:t>
            </a:r>
          </a:p>
          <a:p>
            <a:r>
              <a:rPr lang="en-US" dirty="0"/>
              <a:t>Özel IP </a:t>
            </a:r>
            <a:r>
              <a:rPr lang="en-US" dirty="0" err="1"/>
              <a:t>adreslerin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çıkmasına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İnternet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IP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  <a:p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yönlendirici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/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bağlanmasını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kılar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61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C46-132D-4A78-83E0-A9D3112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en-US" dirty="0" err="1"/>
              <a:t>Türleri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12EA-2B80-4916-939F-12BB2B8E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Basit NAT (Basic NAT)</a:t>
            </a:r>
          </a:p>
          <a:p>
            <a:pPr lvl="1"/>
            <a:r>
              <a:rPr lang="en-US" dirty="0"/>
              <a:t>IP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çevrimi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Port </a:t>
            </a:r>
            <a:r>
              <a:rPr lang="en-US" dirty="0" err="1"/>
              <a:t>haritalaması</a:t>
            </a:r>
            <a:r>
              <a:rPr lang="en-US" dirty="0"/>
              <a:t> </a:t>
            </a:r>
            <a:r>
              <a:rPr lang="en-US" dirty="0" err="1"/>
              <a:t>sağlamaz</a:t>
            </a:r>
            <a:r>
              <a:rPr lang="en-US" dirty="0"/>
              <a:t>.</a:t>
            </a:r>
          </a:p>
          <a:p>
            <a:r>
              <a:rPr lang="en-US" dirty="0" err="1"/>
              <a:t>Değişken</a:t>
            </a:r>
            <a:r>
              <a:rPr lang="en-US" dirty="0"/>
              <a:t> NAT (Dynamic NAT)</a:t>
            </a:r>
          </a:p>
          <a:p>
            <a:pPr lvl="1"/>
            <a:r>
              <a:rPr lang="en-US" dirty="0"/>
              <a:t>Basit </a:t>
            </a:r>
            <a:r>
              <a:rPr lang="en-US" dirty="0" err="1"/>
              <a:t>NAT’a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havuzu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Ağ’da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IP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internet’e</a:t>
            </a:r>
            <a:r>
              <a:rPr lang="en-US" dirty="0"/>
              <a:t> </a:t>
            </a:r>
            <a:r>
              <a:rPr lang="en-US" dirty="0" err="1"/>
              <a:t>çıkarlar</a:t>
            </a:r>
            <a:r>
              <a:rPr lang="en-US" dirty="0"/>
              <a:t>. </a:t>
            </a:r>
            <a:r>
              <a:rPr lang="en-US" dirty="0" err="1"/>
              <a:t>Boşta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adresi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yeni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internet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sağlanamaz</a:t>
            </a:r>
            <a:r>
              <a:rPr lang="en-US" dirty="0"/>
              <a:t>.</a:t>
            </a:r>
          </a:p>
          <a:p>
            <a:r>
              <a:rPr lang="en-US" dirty="0"/>
              <a:t>Port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Çevirimi</a:t>
            </a:r>
            <a:r>
              <a:rPr lang="en-US" dirty="0"/>
              <a:t> (Port Address Translation)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tane</a:t>
            </a:r>
            <a:r>
              <a:rPr lang="en-US" dirty="0"/>
              <a:t> public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işlemciler</a:t>
            </a:r>
            <a:r>
              <a:rPr lang="en-US" dirty="0"/>
              <a:t> </a:t>
            </a:r>
            <a:r>
              <a:rPr lang="en-US" dirty="0" err="1"/>
              <a:t>dışarı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IP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çıkarlar</a:t>
            </a:r>
            <a:r>
              <a:rPr lang="en-US" dirty="0"/>
              <a:t>. </a:t>
            </a:r>
            <a:r>
              <a:rPr lang="en-US" dirty="0" err="1"/>
              <a:t>İç</a:t>
            </a:r>
            <a:r>
              <a:rPr lang="en-US" dirty="0"/>
              <a:t> </a:t>
            </a:r>
            <a:r>
              <a:rPr lang="en-US" dirty="0" err="1"/>
              <a:t>tarafın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port </a:t>
            </a:r>
            <a:r>
              <a:rPr lang="en-US" dirty="0" err="1"/>
              <a:t>ile</a:t>
            </a:r>
            <a:r>
              <a:rPr lang="en-US" dirty="0"/>
              <a:t> NAT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tarafın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port (</a:t>
            </a:r>
            <a:r>
              <a:rPr lang="en-US" dirty="0" err="1"/>
              <a:t>kapı</a:t>
            </a:r>
            <a:r>
              <a:rPr lang="en-US" dirty="0"/>
              <a:t>) </a:t>
            </a:r>
            <a:r>
              <a:rPr lang="en-US" dirty="0" err="1"/>
              <a:t>numarası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faklıdır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8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14E5-5E30-47FC-B156-BA6D109B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(PAT: Port Address Translation)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D7086-8D06-473B-AE1B-1D304EA3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06" y="2072426"/>
            <a:ext cx="9454328" cy="38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7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1654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Univers</vt:lpstr>
      <vt:lpstr>GradientVTI</vt:lpstr>
      <vt:lpstr>10. Hafta dersi</vt:lpstr>
      <vt:lpstr>Network Segmentation (Ayrıştırma)</vt:lpstr>
      <vt:lpstr>DMZ – Demilitarized Zone (Sivil Bölge)</vt:lpstr>
      <vt:lpstr>Intranet ve Internet</vt:lpstr>
      <vt:lpstr>Sanal Yerel Ağ (Virtual LAN)</vt:lpstr>
      <vt:lpstr>Yönlendirici (Router)</vt:lpstr>
      <vt:lpstr>Ağ Adresi Dönüştürme (NAT: Network Address Translation)</vt:lpstr>
      <vt:lpstr>NAT Türleri</vt:lpstr>
      <vt:lpstr>Port Adres Dönüştürme (PAT: Port Address Translation)</vt:lpstr>
      <vt:lpstr>Erişim Kontrol Listeleri (ACL: Access Control List)</vt:lpstr>
      <vt:lpstr>Firewall (Güvenlik Duvarı)</vt:lpstr>
      <vt:lpstr>Güvenlik Duvarı Türleri</vt:lpstr>
      <vt:lpstr>VPN (Virtual Private Network): Sanal Özel Ağ</vt:lpstr>
      <vt:lpstr>VPN’in farklı kullanım alanları</vt:lpstr>
      <vt:lpstr>VPN Türleri</vt:lpstr>
      <vt:lpstr>Web Vekil Sunucu (Web Proxy Server)</vt:lpstr>
      <vt:lpstr>Saldırı Algılama ve Engelleme Sistemleri</vt:lpstr>
      <vt:lpstr>IPS ve IDS</vt:lpstr>
      <vt:lpstr>Saldırı Tespit Sistemi (IDS)</vt:lpstr>
      <vt:lpstr>Saldırı Önleme Sistemi (IPS)</vt:lpstr>
      <vt:lpstr>Kablosuz Network (Wi-Fi) Güvenliği</vt:lpstr>
      <vt:lpstr>Wi-Fi Şifreleme Standartları</vt:lpstr>
      <vt:lpstr>WEP: Wireless Equivalent Privacy</vt:lpstr>
      <vt:lpstr>WPA: Wi-Fi Protected Access</vt:lpstr>
      <vt:lpstr>WPA2: Wi-Fi Protected Access 2</vt:lpstr>
      <vt:lpstr>WPA3: Wi-Fi Protected Access 3</vt:lpstr>
      <vt:lpstr>WPA2 mod’ları (Kişisel veya Kurumsal)</vt:lpstr>
      <vt:lpstr>Kablosuz Ağ Güvenliği Nasıl Sağlanır?</vt:lpstr>
      <vt:lpstr>Yaygın Kablosuz Güvenlik Tehditleri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7</cp:revision>
  <dcterms:created xsi:type="dcterms:W3CDTF">2021-11-22T05:43:49Z</dcterms:created>
  <dcterms:modified xsi:type="dcterms:W3CDTF">2022-12-14T14:01:27Z</dcterms:modified>
</cp:coreProperties>
</file>