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6C69F-8429-4E37-A207-4C40A9BAFD0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13D4ED88-02E7-4CE9-A5B5-240467CB4DAA}">
      <dgm:prSet phldrT="[Text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Varlıkların</a:t>
          </a:r>
          <a:r>
            <a:rPr lang="en-US" dirty="0"/>
            <a:t> </a:t>
          </a:r>
          <a:r>
            <a:rPr lang="en-US" dirty="0" err="1"/>
            <a:t>listelenmesi</a:t>
          </a:r>
          <a:r>
            <a:rPr lang="en-US" dirty="0"/>
            <a:t> (</a:t>
          </a:r>
          <a:r>
            <a:rPr lang="en-US" dirty="0" err="1"/>
            <a:t>Envanter</a:t>
          </a:r>
          <a:r>
            <a:rPr lang="en-US" dirty="0"/>
            <a:t>)</a:t>
          </a:r>
          <a:endParaRPr lang="tr-TR" dirty="0"/>
        </a:p>
      </dgm:t>
    </dgm:pt>
    <dgm:pt modelId="{C2FB18FE-B46D-43FC-A850-310E421F45E3}" type="parTrans" cxnId="{771C7673-8AC4-4B46-8CE9-4AD82FF355F7}">
      <dgm:prSet/>
      <dgm:spPr/>
      <dgm:t>
        <a:bodyPr/>
        <a:lstStyle/>
        <a:p>
          <a:endParaRPr lang="tr-TR"/>
        </a:p>
      </dgm:t>
    </dgm:pt>
    <dgm:pt modelId="{8F3A9D72-74DF-493C-B882-1AE8DD2649C0}" type="sibTrans" cxnId="{771C7673-8AC4-4B46-8CE9-4AD82FF355F7}">
      <dgm:prSet/>
      <dgm:spPr/>
      <dgm:t>
        <a:bodyPr/>
        <a:lstStyle/>
        <a:p>
          <a:endParaRPr lang="tr-TR"/>
        </a:p>
      </dgm:t>
    </dgm:pt>
    <dgm:pt modelId="{94287D91-E2A0-431B-884A-57CBD98B1B61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Sorumlulukların</a:t>
          </a:r>
          <a:r>
            <a:rPr lang="en-US" dirty="0"/>
            <a:t> </a:t>
          </a:r>
          <a:r>
            <a:rPr lang="en-US" dirty="0" err="1"/>
            <a:t>belirlenmesi</a:t>
          </a:r>
          <a:endParaRPr lang="tr-TR" dirty="0"/>
        </a:p>
      </dgm:t>
    </dgm:pt>
    <dgm:pt modelId="{6A07DA5F-B7FB-4410-8142-0842795B5A47}" type="parTrans" cxnId="{012045DE-0D82-4CE7-AF3F-6756896D851E}">
      <dgm:prSet/>
      <dgm:spPr/>
      <dgm:t>
        <a:bodyPr/>
        <a:lstStyle/>
        <a:p>
          <a:endParaRPr lang="tr-TR"/>
        </a:p>
      </dgm:t>
    </dgm:pt>
    <dgm:pt modelId="{014133FE-C6F2-4A8E-A776-8BDAFDD8B81D}" type="sibTrans" cxnId="{012045DE-0D82-4CE7-AF3F-6756896D851E}">
      <dgm:prSet/>
      <dgm:spPr/>
      <dgm:t>
        <a:bodyPr/>
        <a:lstStyle/>
        <a:p>
          <a:endParaRPr lang="tr-TR"/>
        </a:p>
      </dgm:t>
    </dgm:pt>
    <dgm:pt modelId="{DF7FC7FB-4704-4CE5-81F9-D808B87919AD}">
      <dgm:prSet phldrT="[Text]"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Değerlerine</a:t>
          </a:r>
          <a:r>
            <a:rPr lang="en-US" dirty="0"/>
            <a:t> </a:t>
          </a:r>
          <a:r>
            <a:rPr lang="en-US" dirty="0" err="1"/>
            <a:t>göre</a:t>
          </a:r>
          <a:r>
            <a:rPr lang="en-US" dirty="0"/>
            <a:t> </a:t>
          </a:r>
          <a:r>
            <a:rPr lang="en-US" dirty="0" err="1"/>
            <a:t>sınıflandırma</a:t>
          </a:r>
          <a:endParaRPr lang="tr-TR" dirty="0"/>
        </a:p>
      </dgm:t>
    </dgm:pt>
    <dgm:pt modelId="{EF880348-F130-46FA-97C0-72177739FBC4}" type="parTrans" cxnId="{2455ED75-38F9-43AC-B26A-CC77F79DFF12}">
      <dgm:prSet/>
      <dgm:spPr/>
      <dgm:t>
        <a:bodyPr/>
        <a:lstStyle/>
        <a:p>
          <a:endParaRPr lang="tr-TR"/>
        </a:p>
      </dgm:t>
    </dgm:pt>
    <dgm:pt modelId="{89335725-F0E3-477B-979B-CCCD23825448}" type="sibTrans" cxnId="{2455ED75-38F9-43AC-B26A-CC77F79DFF12}">
      <dgm:prSet/>
      <dgm:spPr/>
      <dgm:t>
        <a:bodyPr/>
        <a:lstStyle/>
        <a:p>
          <a:endParaRPr lang="tr-TR"/>
        </a:p>
      </dgm:t>
    </dgm:pt>
    <dgm:pt modelId="{26822E76-D1C8-439B-AD60-8C746530A38D}">
      <dgm:prSet phldrT="[Text]"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Değer</a:t>
          </a:r>
          <a:r>
            <a:rPr lang="en-US" dirty="0"/>
            <a:t> </a:t>
          </a:r>
          <a:r>
            <a:rPr lang="en-US" dirty="0" err="1"/>
            <a:t>sınıflandırmasına</a:t>
          </a:r>
          <a:r>
            <a:rPr lang="en-US" dirty="0"/>
            <a:t> </a:t>
          </a:r>
          <a:r>
            <a:rPr lang="en-US" dirty="0" err="1"/>
            <a:t>uygun</a:t>
          </a:r>
          <a:r>
            <a:rPr lang="en-US" dirty="0"/>
            <a:t> </a:t>
          </a:r>
          <a:r>
            <a:rPr lang="en-US" dirty="0" err="1"/>
            <a:t>olarak</a:t>
          </a:r>
          <a:r>
            <a:rPr lang="en-US" dirty="0"/>
            <a:t> </a:t>
          </a:r>
          <a:r>
            <a:rPr lang="en-US" dirty="0" err="1"/>
            <a:t>koruma</a:t>
          </a:r>
          <a:endParaRPr lang="tr-TR" dirty="0"/>
        </a:p>
      </dgm:t>
    </dgm:pt>
    <dgm:pt modelId="{E0A8266A-AC08-4191-BF4D-4330EDD213C6}" type="parTrans" cxnId="{476A42E0-38E3-4FC7-B0AE-4A6FC5D5F80B}">
      <dgm:prSet/>
      <dgm:spPr/>
      <dgm:t>
        <a:bodyPr/>
        <a:lstStyle/>
        <a:p>
          <a:endParaRPr lang="tr-TR"/>
        </a:p>
      </dgm:t>
    </dgm:pt>
    <dgm:pt modelId="{99DD6E35-55F6-4698-A620-6F2AB27A453A}" type="sibTrans" cxnId="{476A42E0-38E3-4FC7-B0AE-4A6FC5D5F80B}">
      <dgm:prSet/>
      <dgm:spPr/>
      <dgm:t>
        <a:bodyPr/>
        <a:lstStyle/>
        <a:p>
          <a:endParaRPr lang="tr-TR"/>
        </a:p>
      </dgm:t>
    </dgm:pt>
    <dgm:pt modelId="{3F35637A-346A-4E99-B1B1-F899DC3A0E42}">
      <dgm:prSet phldrT="[Text]"/>
      <dgm:spPr/>
      <dgm:t>
        <a:bodyPr/>
        <a:lstStyle/>
        <a:p>
          <a:r>
            <a:rPr lang="en-US" dirty="0"/>
            <a:t>5. </a:t>
          </a:r>
          <a:r>
            <a:rPr lang="en-US" dirty="0" err="1"/>
            <a:t>Düzenli</a:t>
          </a:r>
          <a:r>
            <a:rPr lang="en-US" dirty="0"/>
            <a:t> </a:t>
          </a:r>
          <a:r>
            <a:rPr lang="en-US" dirty="0" err="1"/>
            <a:t>olarak</a:t>
          </a:r>
          <a:r>
            <a:rPr lang="en-US" dirty="0"/>
            <a:t> </a:t>
          </a:r>
          <a:r>
            <a:rPr lang="en-US" dirty="0" err="1"/>
            <a:t>yeniden</a:t>
          </a:r>
          <a:r>
            <a:rPr lang="en-US" dirty="0"/>
            <a:t> </a:t>
          </a:r>
          <a:r>
            <a:rPr lang="en-US" dirty="0" err="1"/>
            <a:t>değerlendirme</a:t>
          </a:r>
          <a:r>
            <a:rPr lang="en-US" dirty="0"/>
            <a:t> </a:t>
          </a:r>
          <a:endParaRPr lang="tr-TR" dirty="0"/>
        </a:p>
      </dgm:t>
    </dgm:pt>
    <dgm:pt modelId="{6E625709-84F8-45A4-90B7-D6A8D370C9AC}" type="parTrans" cxnId="{AB1D33B1-D083-4C71-85CA-12018734A098}">
      <dgm:prSet/>
      <dgm:spPr/>
      <dgm:t>
        <a:bodyPr/>
        <a:lstStyle/>
        <a:p>
          <a:endParaRPr lang="tr-TR"/>
        </a:p>
      </dgm:t>
    </dgm:pt>
    <dgm:pt modelId="{6E1B8F99-8E5E-4D4A-8B7F-953E03E780EA}" type="sibTrans" cxnId="{AB1D33B1-D083-4C71-85CA-12018734A098}">
      <dgm:prSet/>
      <dgm:spPr/>
      <dgm:t>
        <a:bodyPr/>
        <a:lstStyle/>
        <a:p>
          <a:endParaRPr lang="tr-TR"/>
        </a:p>
      </dgm:t>
    </dgm:pt>
    <dgm:pt modelId="{699DC261-2795-4CFB-A949-D2E11FC7F923}" type="pres">
      <dgm:prSet presAssocID="{B5F6C69F-8429-4E37-A207-4C40A9BAFD03}" presName="cycle" presStyleCnt="0">
        <dgm:presLayoutVars>
          <dgm:dir/>
          <dgm:resizeHandles val="exact"/>
        </dgm:presLayoutVars>
      </dgm:prSet>
      <dgm:spPr/>
    </dgm:pt>
    <dgm:pt modelId="{A049E727-5059-4E57-9FD3-9ED7C267BAB8}" type="pres">
      <dgm:prSet presAssocID="{13D4ED88-02E7-4CE9-A5B5-240467CB4DAA}" presName="node" presStyleLbl="node1" presStyleIdx="0" presStyleCnt="5">
        <dgm:presLayoutVars>
          <dgm:bulletEnabled val="1"/>
        </dgm:presLayoutVars>
      </dgm:prSet>
      <dgm:spPr/>
    </dgm:pt>
    <dgm:pt modelId="{47AFF278-2F29-4E41-B6FD-10F9B7331110}" type="pres">
      <dgm:prSet presAssocID="{13D4ED88-02E7-4CE9-A5B5-240467CB4DAA}" presName="spNode" presStyleCnt="0"/>
      <dgm:spPr/>
    </dgm:pt>
    <dgm:pt modelId="{EFA39A92-3AB9-4A07-838C-9BD1CB024180}" type="pres">
      <dgm:prSet presAssocID="{8F3A9D72-74DF-493C-B882-1AE8DD2649C0}" presName="sibTrans" presStyleLbl="sibTrans1D1" presStyleIdx="0" presStyleCnt="5"/>
      <dgm:spPr/>
    </dgm:pt>
    <dgm:pt modelId="{EF68CD3C-0B1F-4205-A29B-72145C07D569}" type="pres">
      <dgm:prSet presAssocID="{94287D91-E2A0-431B-884A-57CBD98B1B61}" presName="node" presStyleLbl="node1" presStyleIdx="1" presStyleCnt="5" custScaleX="118274" custScaleY="97284">
        <dgm:presLayoutVars>
          <dgm:bulletEnabled val="1"/>
        </dgm:presLayoutVars>
      </dgm:prSet>
      <dgm:spPr/>
    </dgm:pt>
    <dgm:pt modelId="{E807EE5C-1F5D-4F40-B5B6-E2B0FBBC73EE}" type="pres">
      <dgm:prSet presAssocID="{94287D91-E2A0-431B-884A-57CBD98B1B61}" presName="spNode" presStyleCnt="0"/>
      <dgm:spPr/>
    </dgm:pt>
    <dgm:pt modelId="{575AB8D4-D6D6-48A4-B69C-6D0CD2CF0C52}" type="pres">
      <dgm:prSet presAssocID="{014133FE-C6F2-4A8E-A776-8BDAFDD8B81D}" presName="sibTrans" presStyleLbl="sibTrans1D1" presStyleIdx="1" presStyleCnt="5"/>
      <dgm:spPr/>
    </dgm:pt>
    <dgm:pt modelId="{BF6D3B16-299B-4B8F-BA92-8BECF283B08A}" type="pres">
      <dgm:prSet presAssocID="{DF7FC7FB-4704-4CE5-81F9-D808B87919AD}" presName="node" presStyleLbl="node1" presStyleIdx="2" presStyleCnt="5" custScaleX="109670" custScaleY="69691" custRadScaleRad="99695" custRadScaleInc="-30227">
        <dgm:presLayoutVars>
          <dgm:bulletEnabled val="1"/>
        </dgm:presLayoutVars>
      </dgm:prSet>
      <dgm:spPr/>
    </dgm:pt>
    <dgm:pt modelId="{7D317572-6FB1-4169-8DA6-AE3262527AB0}" type="pres">
      <dgm:prSet presAssocID="{DF7FC7FB-4704-4CE5-81F9-D808B87919AD}" presName="spNode" presStyleCnt="0"/>
      <dgm:spPr/>
    </dgm:pt>
    <dgm:pt modelId="{0D1970A7-8434-4191-A10A-FFB8E53677D9}" type="pres">
      <dgm:prSet presAssocID="{89335725-F0E3-477B-979B-CCCD23825448}" presName="sibTrans" presStyleLbl="sibTrans1D1" presStyleIdx="2" presStyleCnt="5"/>
      <dgm:spPr/>
    </dgm:pt>
    <dgm:pt modelId="{0C0487ED-EA72-4882-9434-E5904FDEE7B5}" type="pres">
      <dgm:prSet presAssocID="{26822E76-D1C8-439B-AD60-8C746530A38D}" presName="node" presStyleLbl="node1" presStyleIdx="3" presStyleCnt="5">
        <dgm:presLayoutVars>
          <dgm:bulletEnabled val="1"/>
        </dgm:presLayoutVars>
      </dgm:prSet>
      <dgm:spPr/>
    </dgm:pt>
    <dgm:pt modelId="{4FEEB1D9-41B9-4AE2-86C6-D1C814F61484}" type="pres">
      <dgm:prSet presAssocID="{26822E76-D1C8-439B-AD60-8C746530A38D}" presName="spNode" presStyleCnt="0"/>
      <dgm:spPr/>
    </dgm:pt>
    <dgm:pt modelId="{1655EB16-E8E8-4CCD-B18B-AC6DF193865C}" type="pres">
      <dgm:prSet presAssocID="{99DD6E35-55F6-4698-A620-6F2AB27A453A}" presName="sibTrans" presStyleLbl="sibTrans1D1" presStyleIdx="3" presStyleCnt="5"/>
      <dgm:spPr/>
    </dgm:pt>
    <dgm:pt modelId="{734B86F5-4A7E-4EDD-AC77-1B69CEE51F5C}" type="pres">
      <dgm:prSet presAssocID="{3F35637A-346A-4E99-B1B1-F899DC3A0E42}" presName="node" presStyleLbl="node1" presStyleIdx="4" presStyleCnt="5">
        <dgm:presLayoutVars>
          <dgm:bulletEnabled val="1"/>
        </dgm:presLayoutVars>
      </dgm:prSet>
      <dgm:spPr/>
    </dgm:pt>
    <dgm:pt modelId="{C3D18085-BF07-4DEE-BE77-135D627F35FF}" type="pres">
      <dgm:prSet presAssocID="{3F35637A-346A-4E99-B1B1-F899DC3A0E42}" presName="spNode" presStyleCnt="0"/>
      <dgm:spPr/>
    </dgm:pt>
    <dgm:pt modelId="{96694EEB-EAEF-47D9-97FA-4793C486AE99}" type="pres">
      <dgm:prSet presAssocID="{6E1B8F99-8E5E-4D4A-8B7F-953E03E780EA}" presName="sibTrans" presStyleLbl="sibTrans1D1" presStyleIdx="4" presStyleCnt="5"/>
      <dgm:spPr/>
    </dgm:pt>
  </dgm:ptLst>
  <dgm:cxnLst>
    <dgm:cxn modelId="{696FA316-919D-4549-A766-43E834DDD8A9}" type="presOf" srcId="{3F35637A-346A-4E99-B1B1-F899DC3A0E42}" destId="{734B86F5-4A7E-4EDD-AC77-1B69CEE51F5C}" srcOrd="0" destOrd="0" presId="urn:microsoft.com/office/officeart/2005/8/layout/cycle5"/>
    <dgm:cxn modelId="{70D92521-AB7C-41B8-99EC-1D1116802776}" type="presOf" srcId="{DF7FC7FB-4704-4CE5-81F9-D808B87919AD}" destId="{BF6D3B16-299B-4B8F-BA92-8BECF283B08A}" srcOrd="0" destOrd="0" presId="urn:microsoft.com/office/officeart/2005/8/layout/cycle5"/>
    <dgm:cxn modelId="{A7FF3325-4F71-4026-8305-C92BC846310F}" type="presOf" srcId="{014133FE-C6F2-4A8E-A776-8BDAFDD8B81D}" destId="{575AB8D4-D6D6-48A4-B69C-6D0CD2CF0C52}" srcOrd="0" destOrd="0" presId="urn:microsoft.com/office/officeart/2005/8/layout/cycle5"/>
    <dgm:cxn modelId="{D2CFDE47-56D5-476D-834A-25DF4772CEBE}" type="presOf" srcId="{94287D91-E2A0-431B-884A-57CBD98B1B61}" destId="{EF68CD3C-0B1F-4205-A29B-72145C07D569}" srcOrd="0" destOrd="0" presId="urn:microsoft.com/office/officeart/2005/8/layout/cycle5"/>
    <dgm:cxn modelId="{7A3C4169-4A32-49B7-8735-D1D7117A15E5}" type="presOf" srcId="{6E1B8F99-8E5E-4D4A-8B7F-953E03E780EA}" destId="{96694EEB-EAEF-47D9-97FA-4793C486AE99}" srcOrd="0" destOrd="0" presId="urn:microsoft.com/office/officeart/2005/8/layout/cycle5"/>
    <dgm:cxn modelId="{771C7673-8AC4-4B46-8CE9-4AD82FF355F7}" srcId="{B5F6C69F-8429-4E37-A207-4C40A9BAFD03}" destId="{13D4ED88-02E7-4CE9-A5B5-240467CB4DAA}" srcOrd="0" destOrd="0" parTransId="{C2FB18FE-B46D-43FC-A850-310E421F45E3}" sibTransId="{8F3A9D72-74DF-493C-B882-1AE8DD2649C0}"/>
    <dgm:cxn modelId="{2455ED75-38F9-43AC-B26A-CC77F79DFF12}" srcId="{B5F6C69F-8429-4E37-A207-4C40A9BAFD03}" destId="{DF7FC7FB-4704-4CE5-81F9-D808B87919AD}" srcOrd="2" destOrd="0" parTransId="{EF880348-F130-46FA-97C0-72177739FBC4}" sibTransId="{89335725-F0E3-477B-979B-CCCD23825448}"/>
    <dgm:cxn modelId="{A603F775-D680-4895-8376-BB0F0EA6931B}" type="presOf" srcId="{B5F6C69F-8429-4E37-A207-4C40A9BAFD03}" destId="{699DC261-2795-4CFB-A949-D2E11FC7F923}" srcOrd="0" destOrd="0" presId="urn:microsoft.com/office/officeart/2005/8/layout/cycle5"/>
    <dgm:cxn modelId="{FAB3387D-EDAE-4CC6-B71F-0EC8EB35D287}" type="presOf" srcId="{89335725-F0E3-477B-979B-CCCD23825448}" destId="{0D1970A7-8434-4191-A10A-FFB8E53677D9}" srcOrd="0" destOrd="0" presId="urn:microsoft.com/office/officeart/2005/8/layout/cycle5"/>
    <dgm:cxn modelId="{39F86C7D-02A3-49D0-8836-802D74F73BBC}" type="presOf" srcId="{26822E76-D1C8-439B-AD60-8C746530A38D}" destId="{0C0487ED-EA72-4882-9434-E5904FDEE7B5}" srcOrd="0" destOrd="0" presId="urn:microsoft.com/office/officeart/2005/8/layout/cycle5"/>
    <dgm:cxn modelId="{AAD95BAF-9671-4F0F-BF25-05AD8DD93126}" type="presOf" srcId="{13D4ED88-02E7-4CE9-A5B5-240467CB4DAA}" destId="{A049E727-5059-4E57-9FD3-9ED7C267BAB8}" srcOrd="0" destOrd="0" presId="urn:microsoft.com/office/officeart/2005/8/layout/cycle5"/>
    <dgm:cxn modelId="{AB1D33B1-D083-4C71-85CA-12018734A098}" srcId="{B5F6C69F-8429-4E37-A207-4C40A9BAFD03}" destId="{3F35637A-346A-4E99-B1B1-F899DC3A0E42}" srcOrd="4" destOrd="0" parTransId="{6E625709-84F8-45A4-90B7-D6A8D370C9AC}" sibTransId="{6E1B8F99-8E5E-4D4A-8B7F-953E03E780EA}"/>
    <dgm:cxn modelId="{DFD1B2BF-B8B1-411B-B84D-48EA3D58C2B0}" type="presOf" srcId="{99DD6E35-55F6-4698-A620-6F2AB27A453A}" destId="{1655EB16-E8E8-4CCD-B18B-AC6DF193865C}" srcOrd="0" destOrd="0" presId="urn:microsoft.com/office/officeart/2005/8/layout/cycle5"/>
    <dgm:cxn modelId="{012045DE-0D82-4CE7-AF3F-6756896D851E}" srcId="{B5F6C69F-8429-4E37-A207-4C40A9BAFD03}" destId="{94287D91-E2A0-431B-884A-57CBD98B1B61}" srcOrd="1" destOrd="0" parTransId="{6A07DA5F-B7FB-4410-8142-0842795B5A47}" sibTransId="{014133FE-C6F2-4A8E-A776-8BDAFDD8B81D}"/>
    <dgm:cxn modelId="{476A42E0-38E3-4FC7-B0AE-4A6FC5D5F80B}" srcId="{B5F6C69F-8429-4E37-A207-4C40A9BAFD03}" destId="{26822E76-D1C8-439B-AD60-8C746530A38D}" srcOrd="3" destOrd="0" parTransId="{E0A8266A-AC08-4191-BF4D-4330EDD213C6}" sibTransId="{99DD6E35-55F6-4698-A620-6F2AB27A453A}"/>
    <dgm:cxn modelId="{7B0B4BF9-2098-4C34-93C1-635F9DC24BCE}" type="presOf" srcId="{8F3A9D72-74DF-493C-B882-1AE8DD2649C0}" destId="{EFA39A92-3AB9-4A07-838C-9BD1CB024180}" srcOrd="0" destOrd="0" presId="urn:microsoft.com/office/officeart/2005/8/layout/cycle5"/>
    <dgm:cxn modelId="{22B69236-D6D5-4F67-B9DC-0237EA16CFF1}" type="presParOf" srcId="{699DC261-2795-4CFB-A949-D2E11FC7F923}" destId="{A049E727-5059-4E57-9FD3-9ED7C267BAB8}" srcOrd="0" destOrd="0" presId="urn:microsoft.com/office/officeart/2005/8/layout/cycle5"/>
    <dgm:cxn modelId="{71473084-CA95-41F6-BDD3-C6F8CAC5CC4A}" type="presParOf" srcId="{699DC261-2795-4CFB-A949-D2E11FC7F923}" destId="{47AFF278-2F29-4E41-B6FD-10F9B7331110}" srcOrd="1" destOrd="0" presId="urn:microsoft.com/office/officeart/2005/8/layout/cycle5"/>
    <dgm:cxn modelId="{BCEA77BA-77BD-49FF-B9EA-F59A55C43EA0}" type="presParOf" srcId="{699DC261-2795-4CFB-A949-D2E11FC7F923}" destId="{EFA39A92-3AB9-4A07-838C-9BD1CB024180}" srcOrd="2" destOrd="0" presId="urn:microsoft.com/office/officeart/2005/8/layout/cycle5"/>
    <dgm:cxn modelId="{34531164-C6B4-45E7-B596-E5AE1FA99D02}" type="presParOf" srcId="{699DC261-2795-4CFB-A949-D2E11FC7F923}" destId="{EF68CD3C-0B1F-4205-A29B-72145C07D569}" srcOrd="3" destOrd="0" presId="urn:microsoft.com/office/officeart/2005/8/layout/cycle5"/>
    <dgm:cxn modelId="{54692315-E359-4E6E-AE5D-6850F6CE74F3}" type="presParOf" srcId="{699DC261-2795-4CFB-A949-D2E11FC7F923}" destId="{E807EE5C-1F5D-4F40-B5B6-E2B0FBBC73EE}" srcOrd="4" destOrd="0" presId="urn:microsoft.com/office/officeart/2005/8/layout/cycle5"/>
    <dgm:cxn modelId="{E9096EC9-0626-427B-A268-AE789CD4D3E4}" type="presParOf" srcId="{699DC261-2795-4CFB-A949-D2E11FC7F923}" destId="{575AB8D4-D6D6-48A4-B69C-6D0CD2CF0C52}" srcOrd="5" destOrd="0" presId="urn:microsoft.com/office/officeart/2005/8/layout/cycle5"/>
    <dgm:cxn modelId="{1D5618BE-904C-4443-AEB9-ECF26DDD1798}" type="presParOf" srcId="{699DC261-2795-4CFB-A949-D2E11FC7F923}" destId="{BF6D3B16-299B-4B8F-BA92-8BECF283B08A}" srcOrd="6" destOrd="0" presId="urn:microsoft.com/office/officeart/2005/8/layout/cycle5"/>
    <dgm:cxn modelId="{13586BBC-3124-4E2F-A7B3-0D55C7198DBE}" type="presParOf" srcId="{699DC261-2795-4CFB-A949-D2E11FC7F923}" destId="{7D317572-6FB1-4169-8DA6-AE3262527AB0}" srcOrd="7" destOrd="0" presId="urn:microsoft.com/office/officeart/2005/8/layout/cycle5"/>
    <dgm:cxn modelId="{43A38572-0F03-411C-A3F7-64C5AD4CFE2D}" type="presParOf" srcId="{699DC261-2795-4CFB-A949-D2E11FC7F923}" destId="{0D1970A7-8434-4191-A10A-FFB8E53677D9}" srcOrd="8" destOrd="0" presId="urn:microsoft.com/office/officeart/2005/8/layout/cycle5"/>
    <dgm:cxn modelId="{26614AE9-90FD-443C-BEEE-AEA48B0F1E68}" type="presParOf" srcId="{699DC261-2795-4CFB-A949-D2E11FC7F923}" destId="{0C0487ED-EA72-4882-9434-E5904FDEE7B5}" srcOrd="9" destOrd="0" presId="urn:microsoft.com/office/officeart/2005/8/layout/cycle5"/>
    <dgm:cxn modelId="{3E5216B9-5C3F-46F4-B249-F6E1B92BE6FE}" type="presParOf" srcId="{699DC261-2795-4CFB-A949-D2E11FC7F923}" destId="{4FEEB1D9-41B9-4AE2-86C6-D1C814F61484}" srcOrd="10" destOrd="0" presId="urn:microsoft.com/office/officeart/2005/8/layout/cycle5"/>
    <dgm:cxn modelId="{89759F45-A489-43C8-988F-5FCA2EC4D5DC}" type="presParOf" srcId="{699DC261-2795-4CFB-A949-D2E11FC7F923}" destId="{1655EB16-E8E8-4CCD-B18B-AC6DF193865C}" srcOrd="11" destOrd="0" presId="urn:microsoft.com/office/officeart/2005/8/layout/cycle5"/>
    <dgm:cxn modelId="{FE3CBEF3-7ABD-4A27-9DF1-F2679BCD9610}" type="presParOf" srcId="{699DC261-2795-4CFB-A949-D2E11FC7F923}" destId="{734B86F5-4A7E-4EDD-AC77-1B69CEE51F5C}" srcOrd="12" destOrd="0" presId="urn:microsoft.com/office/officeart/2005/8/layout/cycle5"/>
    <dgm:cxn modelId="{E2DEC5A9-605E-428C-A5AD-A6CB5A33090A}" type="presParOf" srcId="{699DC261-2795-4CFB-A949-D2E11FC7F923}" destId="{C3D18085-BF07-4DEE-BE77-135D627F35FF}" srcOrd="13" destOrd="0" presId="urn:microsoft.com/office/officeart/2005/8/layout/cycle5"/>
    <dgm:cxn modelId="{5562D915-3772-49BA-9C7F-85F0E347EBB2}" type="presParOf" srcId="{699DC261-2795-4CFB-A949-D2E11FC7F923}" destId="{96694EEB-EAEF-47D9-97FA-4793C486AE9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9E727-5059-4E57-9FD3-9ED7C267BAB8}">
      <dsp:nvSpPr>
        <dsp:cNvPr id="0" name=""/>
        <dsp:cNvSpPr/>
      </dsp:nvSpPr>
      <dsp:spPr>
        <a:xfrm>
          <a:off x="3194062" y="360"/>
          <a:ext cx="1646634" cy="1070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</a:t>
          </a:r>
          <a:r>
            <a:rPr lang="en-US" sz="1500" kern="1200" dirty="0" err="1"/>
            <a:t>Varlıkların</a:t>
          </a:r>
          <a:r>
            <a:rPr lang="en-US" sz="1500" kern="1200" dirty="0"/>
            <a:t> </a:t>
          </a:r>
          <a:r>
            <a:rPr lang="en-US" sz="1500" kern="1200" dirty="0" err="1"/>
            <a:t>listelenmesi</a:t>
          </a:r>
          <a:r>
            <a:rPr lang="en-US" sz="1500" kern="1200" dirty="0"/>
            <a:t> (</a:t>
          </a:r>
          <a:r>
            <a:rPr lang="en-US" sz="1500" kern="1200" dirty="0" err="1"/>
            <a:t>Envanter</a:t>
          </a:r>
          <a:r>
            <a:rPr lang="en-US" sz="1500" kern="1200" dirty="0"/>
            <a:t>)</a:t>
          </a:r>
          <a:endParaRPr lang="tr-TR" sz="1500" kern="1200" dirty="0"/>
        </a:p>
      </dsp:txBody>
      <dsp:txXfrm>
        <a:off x="3246310" y="52608"/>
        <a:ext cx="1542138" cy="965816"/>
      </dsp:txXfrm>
    </dsp:sp>
    <dsp:sp modelId="{EFA39A92-3AB9-4A07-838C-9BD1CB024180}">
      <dsp:nvSpPr>
        <dsp:cNvPr id="0" name=""/>
        <dsp:cNvSpPr/>
      </dsp:nvSpPr>
      <dsp:spPr>
        <a:xfrm>
          <a:off x="1876208" y="535516"/>
          <a:ext cx="4282341" cy="4282341"/>
        </a:xfrm>
        <a:custGeom>
          <a:avLst/>
          <a:gdLst/>
          <a:ahLst/>
          <a:cxnLst/>
          <a:rect l="0" t="0" r="0" b="0"/>
          <a:pathLst>
            <a:path>
              <a:moveTo>
                <a:pt x="3188685" y="273732"/>
              </a:moveTo>
              <a:arcTo wR="2141170" hR="2141170" stAng="17957381" swAng="123112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8CD3C-0B1F-4205-A29B-72145C07D569}">
      <dsp:nvSpPr>
        <dsp:cNvPr id="0" name=""/>
        <dsp:cNvSpPr/>
      </dsp:nvSpPr>
      <dsp:spPr>
        <a:xfrm>
          <a:off x="5079983" y="1494408"/>
          <a:ext cx="1947540" cy="10412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</a:t>
          </a:r>
          <a:r>
            <a:rPr lang="en-US" sz="1500" kern="1200" dirty="0" err="1"/>
            <a:t>Sorumlulukların</a:t>
          </a:r>
          <a:r>
            <a:rPr lang="en-US" sz="1500" kern="1200" dirty="0"/>
            <a:t> </a:t>
          </a:r>
          <a:r>
            <a:rPr lang="en-US" sz="1500" kern="1200" dirty="0" err="1"/>
            <a:t>belirlenmesi</a:t>
          </a:r>
          <a:endParaRPr lang="tr-TR" sz="1500" kern="1200" dirty="0"/>
        </a:p>
      </dsp:txBody>
      <dsp:txXfrm>
        <a:off x="5130812" y="1545237"/>
        <a:ext cx="1845882" cy="939584"/>
      </dsp:txXfrm>
    </dsp:sp>
    <dsp:sp modelId="{575AB8D4-D6D6-48A4-B69C-6D0CD2CF0C52}">
      <dsp:nvSpPr>
        <dsp:cNvPr id="0" name=""/>
        <dsp:cNvSpPr/>
      </dsp:nvSpPr>
      <dsp:spPr>
        <a:xfrm>
          <a:off x="1875527" y="524777"/>
          <a:ext cx="4282341" cy="4282341"/>
        </a:xfrm>
        <a:custGeom>
          <a:avLst/>
          <a:gdLst/>
          <a:ahLst/>
          <a:cxnLst/>
          <a:rect l="0" t="0" r="0" b="0"/>
          <a:pathLst>
            <a:path>
              <a:moveTo>
                <a:pt x="4277518" y="2284801"/>
              </a:moveTo>
              <a:arcTo wR="2141170" hR="2141170" stAng="21830780" swAng="135973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D3B16-299B-4B8F-BA92-8BECF283B08A}">
      <dsp:nvSpPr>
        <dsp:cNvPr id="0" name=""/>
        <dsp:cNvSpPr/>
      </dsp:nvSpPr>
      <dsp:spPr>
        <a:xfrm>
          <a:off x="4577188" y="3858427"/>
          <a:ext cx="1805863" cy="745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3. </a:t>
          </a:r>
          <a:r>
            <a:rPr lang="en-US" sz="1500" kern="1200" dirty="0" err="1"/>
            <a:t>Değerlerine</a:t>
          </a:r>
          <a:r>
            <a:rPr lang="en-US" sz="1500" kern="1200" dirty="0"/>
            <a:t> </a:t>
          </a:r>
          <a:r>
            <a:rPr lang="en-US" sz="1500" kern="1200" dirty="0" err="1"/>
            <a:t>göre</a:t>
          </a:r>
          <a:r>
            <a:rPr lang="en-US" sz="1500" kern="1200" dirty="0"/>
            <a:t> </a:t>
          </a:r>
          <a:r>
            <a:rPr lang="en-US" sz="1500" kern="1200" dirty="0" err="1"/>
            <a:t>sınıflandırma</a:t>
          </a:r>
          <a:endParaRPr lang="tr-TR" sz="1500" kern="1200" dirty="0"/>
        </a:p>
      </dsp:txBody>
      <dsp:txXfrm>
        <a:off x="4613600" y="3894839"/>
        <a:ext cx="1733039" cy="673087"/>
      </dsp:txXfrm>
    </dsp:sp>
    <dsp:sp modelId="{0D1970A7-8434-4191-A10A-FFB8E53677D9}">
      <dsp:nvSpPr>
        <dsp:cNvPr id="0" name=""/>
        <dsp:cNvSpPr/>
      </dsp:nvSpPr>
      <dsp:spPr>
        <a:xfrm>
          <a:off x="1865612" y="533345"/>
          <a:ext cx="4282341" cy="4282341"/>
        </a:xfrm>
        <a:custGeom>
          <a:avLst/>
          <a:gdLst/>
          <a:ahLst/>
          <a:cxnLst/>
          <a:rect l="0" t="0" r="0" b="0"/>
          <a:pathLst>
            <a:path>
              <a:moveTo>
                <a:pt x="2816263" y="4173130"/>
              </a:moveTo>
              <a:arcTo wR="2141170" hR="2141170" stAng="4297294" swAng="135144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487ED-EA72-4882-9434-E5904FDEE7B5}">
      <dsp:nvSpPr>
        <dsp:cNvPr id="0" name=""/>
        <dsp:cNvSpPr/>
      </dsp:nvSpPr>
      <dsp:spPr>
        <a:xfrm>
          <a:off x="1935513" y="3873774"/>
          <a:ext cx="1646634" cy="1070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4. </a:t>
          </a:r>
          <a:r>
            <a:rPr lang="en-US" sz="1500" kern="1200" dirty="0" err="1"/>
            <a:t>Değer</a:t>
          </a:r>
          <a:r>
            <a:rPr lang="en-US" sz="1500" kern="1200" dirty="0"/>
            <a:t> </a:t>
          </a:r>
          <a:r>
            <a:rPr lang="en-US" sz="1500" kern="1200" dirty="0" err="1"/>
            <a:t>sınıflandırmasına</a:t>
          </a:r>
          <a:r>
            <a:rPr lang="en-US" sz="1500" kern="1200" dirty="0"/>
            <a:t> </a:t>
          </a:r>
          <a:r>
            <a:rPr lang="en-US" sz="1500" kern="1200" dirty="0" err="1"/>
            <a:t>uygun</a:t>
          </a:r>
          <a:r>
            <a:rPr lang="en-US" sz="1500" kern="1200" dirty="0"/>
            <a:t> </a:t>
          </a:r>
          <a:r>
            <a:rPr lang="en-US" sz="1500" kern="1200" dirty="0" err="1"/>
            <a:t>olarak</a:t>
          </a:r>
          <a:r>
            <a:rPr lang="en-US" sz="1500" kern="1200" dirty="0"/>
            <a:t> </a:t>
          </a:r>
          <a:r>
            <a:rPr lang="en-US" sz="1500" kern="1200" dirty="0" err="1"/>
            <a:t>koruma</a:t>
          </a:r>
          <a:endParaRPr lang="tr-TR" sz="1500" kern="1200" dirty="0"/>
        </a:p>
      </dsp:txBody>
      <dsp:txXfrm>
        <a:off x="1987761" y="3926022"/>
        <a:ext cx="1542138" cy="965816"/>
      </dsp:txXfrm>
    </dsp:sp>
    <dsp:sp modelId="{1655EB16-E8E8-4CCD-B18B-AC6DF193865C}">
      <dsp:nvSpPr>
        <dsp:cNvPr id="0" name=""/>
        <dsp:cNvSpPr/>
      </dsp:nvSpPr>
      <dsp:spPr>
        <a:xfrm>
          <a:off x="1876208" y="535516"/>
          <a:ext cx="4282341" cy="4282341"/>
        </a:xfrm>
        <a:custGeom>
          <a:avLst/>
          <a:gdLst/>
          <a:ahLst/>
          <a:cxnLst/>
          <a:rect l="0" t="0" r="0" b="0"/>
          <a:pathLst>
            <a:path>
              <a:moveTo>
                <a:pt x="227442" y="3101511"/>
              </a:moveTo>
              <a:arcTo wR="2141170" hR="2141170" stAng="9201104" swAng="13614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B86F5-4A7E-4EDD-AC77-1B69CEE51F5C}">
      <dsp:nvSpPr>
        <dsp:cNvPr id="0" name=""/>
        <dsp:cNvSpPr/>
      </dsp:nvSpPr>
      <dsp:spPr>
        <a:xfrm>
          <a:off x="1157688" y="1479873"/>
          <a:ext cx="1646634" cy="1070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5. </a:t>
          </a:r>
          <a:r>
            <a:rPr lang="en-US" sz="1500" kern="1200" dirty="0" err="1"/>
            <a:t>Düzenli</a:t>
          </a:r>
          <a:r>
            <a:rPr lang="en-US" sz="1500" kern="1200" dirty="0"/>
            <a:t> </a:t>
          </a:r>
          <a:r>
            <a:rPr lang="en-US" sz="1500" kern="1200" dirty="0" err="1"/>
            <a:t>olarak</a:t>
          </a:r>
          <a:r>
            <a:rPr lang="en-US" sz="1500" kern="1200" dirty="0"/>
            <a:t> </a:t>
          </a:r>
          <a:r>
            <a:rPr lang="en-US" sz="1500" kern="1200" dirty="0" err="1"/>
            <a:t>yeniden</a:t>
          </a:r>
          <a:r>
            <a:rPr lang="en-US" sz="1500" kern="1200" dirty="0"/>
            <a:t> </a:t>
          </a:r>
          <a:r>
            <a:rPr lang="en-US" sz="1500" kern="1200" dirty="0" err="1"/>
            <a:t>değerlendirme</a:t>
          </a:r>
          <a:r>
            <a:rPr lang="en-US" sz="1500" kern="1200" dirty="0"/>
            <a:t> </a:t>
          </a:r>
          <a:endParaRPr lang="tr-TR" sz="1500" kern="1200" dirty="0"/>
        </a:p>
      </dsp:txBody>
      <dsp:txXfrm>
        <a:off x="1209936" y="1532121"/>
        <a:ext cx="1542138" cy="965816"/>
      </dsp:txXfrm>
    </dsp:sp>
    <dsp:sp modelId="{96694EEB-EAEF-47D9-97FA-4793C486AE99}">
      <dsp:nvSpPr>
        <dsp:cNvPr id="0" name=""/>
        <dsp:cNvSpPr/>
      </dsp:nvSpPr>
      <dsp:spPr>
        <a:xfrm>
          <a:off x="1876208" y="535516"/>
          <a:ext cx="4282341" cy="4282341"/>
        </a:xfrm>
        <a:custGeom>
          <a:avLst/>
          <a:gdLst/>
          <a:ahLst/>
          <a:cxnLst/>
          <a:rect l="0" t="0" r="0" b="0"/>
          <a:pathLst>
            <a:path>
              <a:moveTo>
                <a:pt x="514706" y="748609"/>
              </a:moveTo>
              <a:arcTo wR="2141170" hR="2141170" stAng="13234187" swAng="121380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55F7-6066-4443-B638-5509D8B67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3EB70-E1D5-4A27-B45C-971B560A6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1EB44-AB7A-4A8F-9427-D24797D3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A517-97C9-48AC-81F5-7FAB76BC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93EB4-C744-4B86-A795-99A1E81A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1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84E7-5300-48EF-AED6-FE9B7123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8D503-C0D0-4A8F-AB2B-E3E04FAC8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44220-B2AD-4566-B6BC-20B56068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B187-378D-4F2B-AEC7-F4F0EA81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37932-EBDF-418E-B439-53753A82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15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3135E-5039-4E8C-81B7-FF08B17FE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22AFA-1F74-40CF-81C2-814D8298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5B6BE-DB21-40C2-A46B-A68E2200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AC903-0EE6-4E61-B619-9F46D2B5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6E18-ED7F-4F06-9622-BCF11509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555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606C-C808-4E11-99B3-E395ACB5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8911-8796-4800-B80C-E8B7ECF2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C10F-9204-4AB7-9013-FD06A143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5F27-509A-4CB2-9292-23405491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AB507-D7E4-4F86-9875-5F2C83A3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229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7B45-3939-4C4D-93D8-9B38A0FC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47864-FEE6-4169-9011-46620F8C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6E476-67C8-4F27-8294-08B872D2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885C7-CAF2-484D-8405-C94D7995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D75F-D544-417B-B786-F87412C6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442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05E4-686D-4D81-BE64-C1279809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D2EE-BCA8-447B-AADE-C60159378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0D812-23D1-4A5A-83A6-A53150020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5D5B5-60C0-4C32-B50C-BE78F56A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9A970-5AAC-46AA-ACF1-672299EF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F1661-58D3-4EC4-84C1-CD866C3D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66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5651-4ACC-4435-AA6A-AB5EBC9F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5FAC7-A639-44FB-BDB3-21C49920F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D2B33-1C3A-4E32-A552-688879A30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C4C90-EC75-4FE3-AA47-836DBDED8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63BC7-A572-4BBA-BE6B-A2B0ACF2F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120BB-247C-4FDB-8C42-BE9F9A62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61939-9A3D-4182-9F7E-4483A032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247E6-FCC7-46C3-8D4B-F030D756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6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E86E-6700-46D3-80E8-4D94EDC0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00582-85E3-4B07-9EB2-85E8A031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6281A-3A97-4B4B-A724-015A2028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AE2CA-0F0B-4CA0-AB6E-BE7904AE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652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8F7B4-0F80-403D-9769-84681452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890BC-6725-4B34-9358-C2DB1FD6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F8176-7E58-44A2-BFB7-C7A7EEC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94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BDC5-C69B-4D6F-9C35-B9682141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D9C3-84A3-46EA-A9A8-56C8B9124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8481C-BFE7-4173-898F-881018FEE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7D10E-AE22-465B-99B1-9B1ED5BC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7954-567E-40B5-8854-08B14542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27F77-3A97-42FB-ABB7-1B5590B5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730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AE54-726C-4B0D-89E2-33BF9CD1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47FB2-5B89-4510-9E24-D9E53D132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F636E-6A02-4431-AE71-1F699A265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0DD8C-2967-4578-A533-233D2259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78-9539-4CD0-B68C-585699AA6A23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EDFD7-DFFA-43B6-BF75-53446596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666B1-5315-4ED4-B09C-576BC702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579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59B4C-B488-4117-A3C5-FA8E88B6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E2055-E8BB-413F-8A5A-106A41D63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814C-7D36-4D40-8A2B-9AF128DA4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D178-9539-4CD0-B68C-585699AA6A23}" type="datetimeFigureOut">
              <a:rPr lang="tr-TR" smtClean="0"/>
              <a:t>14.10.2021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632C-737F-4C86-8F99-B37F0A743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0F913-AD14-43DE-9384-4DEFAE750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06931-4958-4024-9272-8F461AA740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pic.org/privacy/data-breach/equifa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E8A0-69E0-4914-959C-5B14F4B28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 Hafta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1557-6DFD-41A2-8F89-20CFD8407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14.10.2021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525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532A-A109-4EEC-A533-1B91AC22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932" y="365125"/>
            <a:ext cx="10332868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Varlıkların</a:t>
            </a:r>
            <a:r>
              <a:rPr lang="en-US" sz="4000" dirty="0"/>
              <a:t> </a:t>
            </a:r>
            <a:r>
              <a:rPr lang="en-US" sz="4000" dirty="0" err="1"/>
              <a:t>Belirlenmesi</a:t>
            </a:r>
            <a:r>
              <a:rPr lang="en-US" sz="4000" dirty="0"/>
              <a:t> </a:t>
            </a:r>
            <a:r>
              <a:rPr lang="en-US" sz="4000" dirty="0" err="1"/>
              <a:t>ve</a:t>
            </a:r>
            <a:r>
              <a:rPr lang="en-US" sz="4000" dirty="0"/>
              <a:t> </a:t>
            </a:r>
            <a:r>
              <a:rPr lang="en-US" sz="4000" dirty="0" err="1"/>
              <a:t>Sınıflandırılması</a:t>
            </a:r>
            <a:r>
              <a:rPr lang="en-US" sz="4000" dirty="0"/>
              <a:t> </a:t>
            </a:r>
            <a:r>
              <a:rPr lang="en-US" sz="4000" dirty="0" err="1"/>
              <a:t>Süreci</a:t>
            </a:r>
            <a:endParaRPr lang="tr-TR" sz="4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7610157-07D6-4AC0-B888-BDF2675D7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590358"/>
              </p:ext>
            </p:extLst>
          </p:nvPr>
        </p:nvGraphicFramePr>
        <p:xfrm>
          <a:off x="1740023" y="1477060"/>
          <a:ext cx="8185212" cy="5015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40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2CB3-D1B9-4AC5-9CC8-ABA756A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Saklanması</a:t>
            </a:r>
            <a:r>
              <a:rPr lang="en-US" dirty="0"/>
              <a:t> (Data Retention)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ED91-E94C-4C34-9824-EADA750F4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saklanması</a:t>
            </a:r>
            <a:r>
              <a:rPr lang="en-US" dirty="0"/>
              <a:t> </a:t>
            </a:r>
            <a:r>
              <a:rPr lang="en-US" dirty="0" err="1"/>
              <a:t>yasal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organizasyonel</a:t>
            </a:r>
            <a:r>
              <a:rPr lang="en-US" dirty="0"/>
              <a:t> </a:t>
            </a:r>
            <a:r>
              <a:rPr lang="en-US" dirty="0" err="1"/>
              <a:t>sebeplerle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bilgilerin</a:t>
            </a:r>
            <a:r>
              <a:rPr lang="en-US" dirty="0"/>
              <a:t> yok </a:t>
            </a:r>
            <a:r>
              <a:rPr lang="en-US" dirty="0" err="1"/>
              <a:t>edilmeyip</a:t>
            </a:r>
            <a:r>
              <a:rPr lang="en-US" dirty="0"/>
              <a:t> </a:t>
            </a:r>
            <a:r>
              <a:rPr lang="en-US" dirty="0" err="1"/>
              <a:t>gereksiz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saklanması</a:t>
            </a:r>
            <a:r>
              <a:rPr lang="en-US" dirty="0"/>
              <a:t> da </a:t>
            </a:r>
            <a:r>
              <a:rPr lang="en-US" dirty="0" err="1"/>
              <a:t>problemlere</a:t>
            </a:r>
            <a:r>
              <a:rPr lang="en-US" dirty="0"/>
              <a:t> yok </a:t>
            </a:r>
            <a:r>
              <a:rPr lang="en-US" dirty="0" err="1"/>
              <a:t>açabilir</a:t>
            </a:r>
            <a:r>
              <a:rPr lang="en-US" dirty="0"/>
              <a:t> (Equifax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ihlali</a:t>
            </a:r>
            <a:r>
              <a:rPr lang="en-US" dirty="0"/>
              <a:t> </a:t>
            </a:r>
            <a:r>
              <a:rPr lang="en-US" dirty="0" err="1"/>
              <a:t>örneği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https://epic.org/privacy/data-breach/equifax/</a:t>
            </a:r>
            <a:r>
              <a:rPr lang="en-US" dirty="0"/>
              <a:t>). Bu </a:t>
            </a:r>
            <a:r>
              <a:rPr lang="en-US" dirty="0" err="1"/>
              <a:t>denedenle</a:t>
            </a:r>
            <a:r>
              <a:rPr lang="en-US" dirty="0"/>
              <a:t>, </a:t>
            </a:r>
            <a:r>
              <a:rPr lang="en-US" dirty="0" err="1"/>
              <a:t>yasal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organisazyonel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şart</a:t>
            </a:r>
            <a:r>
              <a:rPr lang="en-US" dirty="0"/>
              <a:t> yok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bilgilerin</a:t>
            </a:r>
            <a:r>
              <a:rPr lang="en-US" dirty="0"/>
              <a:t> </a:t>
            </a:r>
            <a:r>
              <a:rPr lang="en-US" dirty="0" err="1"/>
              <a:t>saklanmaması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r>
              <a:rPr lang="en-US" dirty="0" err="1"/>
              <a:t>Şirketlerin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saklama</a:t>
            </a:r>
            <a:r>
              <a:rPr lang="en-US" dirty="0"/>
              <a:t> </a:t>
            </a:r>
            <a:r>
              <a:rPr lang="en-US" dirty="0" err="1"/>
              <a:t>politikası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52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40DB-BE80-4FC7-880B-8D89BCEE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Nitel</a:t>
            </a:r>
            <a:r>
              <a:rPr lang="en-US" dirty="0"/>
              <a:t> Risk </a:t>
            </a:r>
            <a:r>
              <a:rPr lang="en-US" dirty="0" err="1"/>
              <a:t>Analizi</a:t>
            </a:r>
            <a:r>
              <a:rPr lang="en-US" dirty="0"/>
              <a:t> (Qualitative RA)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D892-6659-4904-83B4-F4350CD6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Varlık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, </a:t>
            </a:r>
            <a:r>
              <a:rPr lang="en-US" dirty="0" err="1"/>
              <a:t>olasılık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etki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sayısal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rakam</a:t>
            </a:r>
            <a:r>
              <a:rPr lang="en-US" dirty="0"/>
              <a:t> </a:t>
            </a:r>
            <a:r>
              <a:rPr lang="en-US" dirty="0" err="1"/>
              <a:t>belitilmeden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</a:p>
          <a:p>
            <a:r>
              <a:rPr lang="en-US" dirty="0" err="1"/>
              <a:t>Düşük</a:t>
            </a:r>
            <a:r>
              <a:rPr lang="en-US" dirty="0"/>
              <a:t>, </a:t>
            </a:r>
            <a:r>
              <a:rPr lang="en-US" dirty="0" err="1"/>
              <a:t>Orta</a:t>
            </a:r>
            <a:r>
              <a:rPr lang="en-US" dirty="0"/>
              <a:t>, </a:t>
            </a:r>
            <a:r>
              <a:rPr lang="en-US" dirty="0" err="1"/>
              <a:t>Yüksek</a:t>
            </a:r>
            <a:r>
              <a:rPr lang="en-US" dirty="0"/>
              <a:t>, vb.</a:t>
            </a:r>
          </a:p>
          <a:p>
            <a:r>
              <a:rPr lang="en-US" dirty="0"/>
              <a:t>Bu </a:t>
            </a:r>
            <a:r>
              <a:rPr lang="en-US" dirty="0" err="1"/>
              <a:t>değerlendirmelerin</a:t>
            </a:r>
            <a:r>
              <a:rPr lang="en-US" dirty="0"/>
              <a:t> </a:t>
            </a:r>
            <a:r>
              <a:rPr lang="en-US" dirty="0" err="1"/>
              <a:t>katsayıları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risk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puanı</a:t>
            </a:r>
            <a:r>
              <a:rPr lang="en-US" dirty="0"/>
              <a:t> </a:t>
            </a:r>
            <a:r>
              <a:rPr lang="en-US" dirty="0" err="1"/>
              <a:t>heaplanır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257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3489-CF81-4F61-9D4B-B134AC64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Nicel</a:t>
            </a:r>
            <a:r>
              <a:rPr lang="en-US" dirty="0"/>
              <a:t> Risk </a:t>
            </a:r>
            <a:r>
              <a:rPr lang="en-US" dirty="0" err="1"/>
              <a:t>Değerlendirmesi</a:t>
            </a:r>
            <a:r>
              <a:rPr lang="en-US" dirty="0"/>
              <a:t> (Quantitative)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9EF9-3847-4EE8-973A-4CADDAF58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543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Varlıklar</a:t>
            </a:r>
            <a:r>
              <a:rPr lang="en-US" dirty="0"/>
              <a:t>, </a:t>
            </a:r>
            <a:r>
              <a:rPr lang="en-US" dirty="0" err="1"/>
              <a:t>riskler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etkiler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sayısal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belirtilerek</a:t>
            </a:r>
            <a:r>
              <a:rPr lang="en-US" dirty="0"/>
              <a:t> risk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 </a:t>
            </a: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5AE284-A176-4372-9FCA-63444B48E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39313"/>
              </p:ext>
            </p:extLst>
          </p:nvPr>
        </p:nvGraphicFramePr>
        <p:xfrm>
          <a:off x="993313" y="2815993"/>
          <a:ext cx="9535604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782">
                  <a:extLst>
                    <a:ext uri="{9D8B030D-6E8A-4147-A177-3AD203B41FA5}">
                      <a16:colId xmlns:a16="http://schemas.microsoft.com/office/drawing/2014/main" val="961596681"/>
                    </a:ext>
                  </a:extLst>
                </a:gridCol>
                <a:gridCol w="6471822">
                  <a:extLst>
                    <a:ext uri="{9D8B030D-6E8A-4147-A177-3AD203B41FA5}">
                      <a16:colId xmlns:a16="http://schemas.microsoft.com/office/drawing/2014/main" val="2762275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Bileşen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Tanım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3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 (VD)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 </a:t>
                      </a:r>
                      <a:r>
                        <a:rPr lang="en-US" dirty="0" err="1"/>
                        <a:t>varlığın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gerçek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öngörülen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0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Maruz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Kalma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Faktörü</a:t>
                      </a:r>
                      <a:r>
                        <a:rPr lang="en-US" dirty="0"/>
                        <a:t> (MKF)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 </a:t>
                      </a:r>
                      <a:r>
                        <a:rPr lang="en-US" dirty="0" err="1"/>
                        <a:t>riskin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gerçekleşmesi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durumunda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üzerinde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oluşacak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zararın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yüzde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.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Kayıp</a:t>
                      </a:r>
                      <a:r>
                        <a:rPr lang="en-US" dirty="0"/>
                        <a:t> (BK)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BK = VD x MKF</a:t>
                      </a:r>
                    </a:p>
                    <a:p>
                      <a:r>
                        <a:rPr lang="en-US" dirty="0"/>
                        <a:t>Riskin </a:t>
                      </a:r>
                      <a:r>
                        <a:rPr lang="en-US" dirty="0" err="1"/>
                        <a:t>gerçekleşmesi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sonucu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üzerinde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oluşabilecek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zararların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parasal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değil</a:t>
                      </a:r>
                      <a:r>
                        <a:rPr lang="en-US" dirty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0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Yıllık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Gerçekleşme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Oranı</a:t>
                      </a:r>
                      <a:r>
                        <a:rPr lang="en-US" dirty="0"/>
                        <a:t> (YGO)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 </a:t>
                      </a:r>
                      <a:r>
                        <a:rPr lang="en-US" dirty="0" err="1"/>
                        <a:t>yıl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içerisinde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riskin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gerçekleşme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sıklığı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6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Yıllık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Kayıp</a:t>
                      </a:r>
                      <a:r>
                        <a:rPr lang="en-US" dirty="0"/>
                        <a:t> (BYK)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Bir </a:t>
                      </a:r>
                      <a:r>
                        <a:rPr lang="en-US" b="1" dirty="0" err="1"/>
                        <a:t>yıl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için</a:t>
                      </a:r>
                      <a:r>
                        <a:rPr lang="en-US" b="1" dirty="0"/>
                        <a:t> </a:t>
                      </a:r>
                      <a:r>
                        <a:rPr lang="en-US" dirty="0" err="1"/>
                        <a:t>riskin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gerçekleşmesi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sonucu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üzerinde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oluşabilecek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zararların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parasal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değil</a:t>
                      </a:r>
                      <a:r>
                        <a:rPr lang="en-US" dirty="0"/>
                        <a:t>)</a:t>
                      </a:r>
                      <a:endParaRPr lang="tr-TR" dirty="0"/>
                    </a:p>
                    <a:p>
                      <a:r>
                        <a:rPr lang="en-US" dirty="0"/>
                        <a:t>BYK = BK x YGO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0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4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3489-CF81-4F61-9D4B-B134AC64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Nicel</a:t>
            </a:r>
            <a:r>
              <a:rPr lang="en-US" dirty="0"/>
              <a:t> Risk </a:t>
            </a:r>
            <a:r>
              <a:rPr lang="en-US" dirty="0" err="1"/>
              <a:t>Değerlendirmesi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9EF9-3847-4EE8-973A-4CADDAF58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29909" cy="17787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Örnek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Değeri</a:t>
            </a:r>
            <a:r>
              <a:rPr lang="en-US" dirty="0"/>
              <a:t> 5.000.000 TL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merkezi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depreme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sigorta</a:t>
            </a:r>
            <a:r>
              <a:rPr lang="en-US" dirty="0"/>
              <a:t> </a:t>
            </a:r>
            <a:r>
              <a:rPr lang="en-US" dirty="0" err="1"/>
              <a:t>kararı</a:t>
            </a:r>
            <a:r>
              <a:rPr lang="en-US" dirty="0"/>
              <a:t> </a:t>
            </a:r>
            <a:r>
              <a:rPr lang="en-US" dirty="0" err="1"/>
              <a:t>verilecektir</a:t>
            </a:r>
            <a:r>
              <a:rPr lang="en-US" dirty="0"/>
              <a:t>. Veri </a:t>
            </a:r>
            <a:r>
              <a:rPr lang="en-US" dirty="0" err="1"/>
              <a:t>merkezinin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konumda</a:t>
            </a:r>
            <a:r>
              <a:rPr lang="en-US" dirty="0"/>
              <a:t> her 20 </a:t>
            </a:r>
            <a:r>
              <a:rPr lang="en-US" dirty="0" err="1"/>
              <a:t>yılda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deprem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beklenmektedir</a:t>
            </a:r>
            <a:r>
              <a:rPr lang="en-US" dirty="0"/>
              <a:t>. Bir </a:t>
            </a:r>
            <a:r>
              <a:rPr lang="en-US" dirty="0" err="1"/>
              <a:t>deprem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merkezinden</a:t>
            </a:r>
            <a:r>
              <a:rPr lang="en-US" dirty="0"/>
              <a:t> % 25’lik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zarara</a:t>
            </a:r>
            <a:r>
              <a:rPr lang="en-US" dirty="0"/>
              <a:t> </a:t>
            </a:r>
            <a:r>
              <a:rPr lang="en-US" dirty="0" err="1"/>
              <a:t>öngörülmektedir</a:t>
            </a:r>
            <a:r>
              <a:rPr lang="en-US" dirty="0"/>
              <a:t>. </a:t>
            </a:r>
            <a:r>
              <a:rPr lang="en-US" dirty="0" err="1"/>
              <a:t>Sigorta</a:t>
            </a:r>
            <a:r>
              <a:rPr lang="en-US" dirty="0"/>
              <a:t> </a:t>
            </a:r>
            <a:r>
              <a:rPr lang="en-US" dirty="0" err="1"/>
              <a:t>firması</a:t>
            </a:r>
            <a:r>
              <a:rPr lang="en-US" dirty="0"/>
              <a:t> </a:t>
            </a:r>
            <a:r>
              <a:rPr lang="en-US" dirty="0" err="1"/>
              <a:t>yıllık</a:t>
            </a:r>
            <a:r>
              <a:rPr lang="en-US" dirty="0"/>
              <a:t> 100.000 TL </a:t>
            </a:r>
            <a:r>
              <a:rPr lang="en-US" dirty="0" err="1"/>
              <a:t>sigorta</a:t>
            </a:r>
            <a:r>
              <a:rPr lang="en-US" dirty="0"/>
              <a:t> </a:t>
            </a:r>
            <a:r>
              <a:rPr lang="en-US" dirty="0" err="1"/>
              <a:t>bedeli</a:t>
            </a:r>
            <a:r>
              <a:rPr lang="en-US" dirty="0"/>
              <a:t> </a:t>
            </a:r>
            <a:r>
              <a:rPr lang="en-US" dirty="0" err="1"/>
              <a:t>istemektedir</a:t>
            </a:r>
            <a:r>
              <a:rPr lang="en-US" dirty="0"/>
              <a:t>. </a:t>
            </a:r>
            <a:r>
              <a:rPr lang="en-US" dirty="0" err="1"/>
              <a:t>Şirketiniz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sigortayı</a:t>
            </a:r>
            <a:r>
              <a:rPr lang="en-US" dirty="0"/>
              <a:t> </a:t>
            </a:r>
            <a:r>
              <a:rPr lang="en-US" dirty="0" err="1"/>
              <a:t>yaptırmalı</a:t>
            </a:r>
            <a:r>
              <a:rPr lang="en-US" dirty="0"/>
              <a:t> </a:t>
            </a:r>
            <a:r>
              <a:rPr lang="en-US" dirty="0" err="1"/>
              <a:t>mıdır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5AE284-A176-4372-9FCA-63444B48E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62532"/>
              </p:ext>
            </p:extLst>
          </p:nvPr>
        </p:nvGraphicFramePr>
        <p:xfrm>
          <a:off x="980243" y="3764131"/>
          <a:ext cx="953560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3782">
                  <a:extLst>
                    <a:ext uri="{9D8B030D-6E8A-4147-A177-3AD203B41FA5}">
                      <a16:colId xmlns:a16="http://schemas.microsoft.com/office/drawing/2014/main" val="961596681"/>
                    </a:ext>
                  </a:extLst>
                </a:gridCol>
                <a:gridCol w="6471822">
                  <a:extLst>
                    <a:ext uri="{9D8B030D-6E8A-4147-A177-3AD203B41FA5}">
                      <a16:colId xmlns:a16="http://schemas.microsoft.com/office/drawing/2014/main" val="2762275464"/>
                    </a:ext>
                  </a:extLst>
                </a:gridCol>
              </a:tblGrid>
              <a:tr h="273185">
                <a:tc>
                  <a:txBody>
                    <a:bodyPr/>
                    <a:lstStyle/>
                    <a:p>
                      <a:r>
                        <a:rPr lang="en-US" dirty="0" err="1"/>
                        <a:t>Bileşen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Değer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3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Varlık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Değeri</a:t>
                      </a:r>
                      <a:r>
                        <a:rPr lang="en-US" dirty="0"/>
                        <a:t> (VD)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5.000.000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0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Maruz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Kalma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Faktörü</a:t>
                      </a:r>
                      <a:r>
                        <a:rPr lang="en-US" dirty="0"/>
                        <a:t> (MKF)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Kayıp</a:t>
                      </a:r>
                      <a:r>
                        <a:rPr lang="en-US" dirty="0"/>
                        <a:t> (BK)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BK = 5.000.000 x 0,25 = </a:t>
                      </a:r>
                      <a:r>
                        <a:rPr lang="en-US" b="1" dirty="0"/>
                        <a:t>1.250.000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0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Yıllık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Gerçekleşme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Oranı</a:t>
                      </a:r>
                      <a:r>
                        <a:rPr lang="en-US" dirty="0"/>
                        <a:t> (YGO)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/ 20 = </a:t>
                      </a:r>
                      <a:r>
                        <a:rPr lang="en-US" b="1" dirty="0"/>
                        <a:t>0,05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6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Beklenen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Yıllık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Kayıp</a:t>
                      </a:r>
                      <a:r>
                        <a:rPr lang="en-US" dirty="0"/>
                        <a:t> (BYK)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BYK = 1.250.000 x 0,05 = </a:t>
                      </a:r>
                      <a:r>
                        <a:rPr lang="en-US" b="1" dirty="0"/>
                        <a:t>62.500 TL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069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897B5D-0624-4030-95F6-264ABB86E37B}"/>
              </a:ext>
            </a:extLst>
          </p:cNvPr>
          <p:cNvSpPr txBox="1"/>
          <p:nvPr/>
        </p:nvSpPr>
        <p:spPr>
          <a:xfrm>
            <a:off x="980244" y="6144428"/>
            <a:ext cx="85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BYK (62.500) &lt; </a:t>
            </a:r>
            <a:r>
              <a:rPr lang="en-US" b="1" dirty="0" err="1"/>
              <a:t>Yıllık</a:t>
            </a:r>
            <a:r>
              <a:rPr lang="en-US" b="1" dirty="0"/>
              <a:t> </a:t>
            </a:r>
            <a:r>
              <a:rPr lang="en-US" b="1" dirty="0" err="1"/>
              <a:t>Sigorta</a:t>
            </a:r>
            <a:r>
              <a:rPr lang="en-US" b="1" dirty="0"/>
              <a:t> </a:t>
            </a:r>
            <a:r>
              <a:rPr lang="en-US" b="1" dirty="0" err="1"/>
              <a:t>Bedeli</a:t>
            </a:r>
            <a:r>
              <a:rPr lang="en-US" b="1" dirty="0"/>
              <a:t> (100.000) =&gt; </a:t>
            </a:r>
            <a:r>
              <a:rPr lang="en-US" b="1" dirty="0" err="1"/>
              <a:t>Sigorta</a:t>
            </a:r>
            <a:r>
              <a:rPr lang="en-US" b="1" dirty="0"/>
              <a:t> </a:t>
            </a:r>
            <a:r>
              <a:rPr lang="en-US" b="1" dirty="0" err="1"/>
              <a:t>yaptırılmasına</a:t>
            </a:r>
            <a:r>
              <a:rPr lang="en-US" b="1" dirty="0"/>
              <a:t> </a:t>
            </a:r>
            <a:r>
              <a:rPr lang="en-US" b="1" dirty="0" err="1"/>
              <a:t>gerek</a:t>
            </a:r>
            <a:r>
              <a:rPr lang="en-US" b="1" dirty="0"/>
              <a:t> </a:t>
            </a:r>
            <a:r>
              <a:rPr lang="en-US" b="1" dirty="0" err="1"/>
              <a:t>yoktur</a:t>
            </a:r>
            <a:r>
              <a:rPr lang="en-US" b="1" dirty="0"/>
              <a:t>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72219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8532-C40F-454D-BD0C-AC22A9BB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(Attack Surface Analysis)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356D-7FF7-4DA0-A608-1F98046F8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”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zayıf</a:t>
            </a:r>
            <a:r>
              <a:rPr lang="en-US" dirty="0"/>
              <a:t> </a:t>
            </a:r>
            <a:r>
              <a:rPr lang="en-US" dirty="0" err="1"/>
              <a:t>nokta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düşünülebilir</a:t>
            </a:r>
            <a:r>
              <a:rPr lang="en-US" dirty="0"/>
              <a:t>. Bir </a:t>
            </a:r>
            <a:r>
              <a:rPr lang="en-US" dirty="0" err="1"/>
              <a:t>saldırgın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“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yüzeyi”ni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sağlayabilir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güvenliği</a:t>
            </a:r>
            <a:r>
              <a:rPr lang="en-US" dirty="0"/>
              <a:t> </a:t>
            </a:r>
            <a:r>
              <a:rPr lang="en-US" dirty="0" err="1"/>
              <a:t>riski</a:t>
            </a:r>
            <a:r>
              <a:rPr lang="en-US" dirty="0"/>
              <a:t> </a:t>
            </a:r>
            <a:r>
              <a:rPr lang="en-US" dirty="0" err="1"/>
              <a:t>oluşturabilir</a:t>
            </a:r>
            <a:r>
              <a:rPr lang="en-US" dirty="0"/>
              <a:t>. 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D74A9-0643-4FA2-AA36-809BA9BF51ED}"/>
              </a:ext>
            </a:extLst>
          </p:cNvPr>
          <p:cNvSpPr txBox="1"/>
          <p:nvPr/>
        </p:nvSpPr>
        <p:spPr>
          <a:xfrm>
            <a:off x="1571347" y="3448142"/>
            <a:ext cx="8114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 (BT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Uygulamalar</a:t>
            </a:r>
            <a:r>
              <a:rPr lang="en-US" dirty="0"/>
              <a:t> (Application)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Kullanıcılar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(</a:t>
            </a:r>
            <a:r>
              <a:rPr lang="en-US" dirty="0" err="1"/>
              <a:t>ağ</a:t>
            </a:r>
            <a:r>
              <a:rPr lang="en-US" dirty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403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7D7B-8AC7-4D7E-B8B3-FBDACBDF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(Application Attack Surface)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1ED2-67A3-444D-8DB7-B5F8621DA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yapılırken</a:t>
            </a:r>
            <a:r>
              <a:rPr lang="en-US" dirty="0"/>
              <a:t>:</a:t>
            </a:r>
          </a:p>
          <a:p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kodunun</a:t>
            </a:r>
            <a:r>
              <a:rPr lang="en-US" dirty="0"/>
              <a:t> </a:t>
            </a:r>
            <a:r>
              <a:rPr lang="en-US" dirty="0" err="1"/>
              <a:t>büyüklüğü</a:t>
            </a:r>
            <a:endParaRPr lang="en-US" dirty="0"/>
          </a:p>
          <a:p>
            <a:r>
              <a:rPr lang="en-US" dirty="0"/>
              <a:t>Veri </a:t>
            </a:r>
            <a:r>
              <a:rPr lang="en-US" dirty="0" err="1"/>
              <a:t>girişi</a:t>
            </a:r>
            <a:endParaRPr lang="en-US" dirty="0"/>
          </a:p>
          <a:p>
            <a:r>
              <a:rPr lang="en-US" dirty="0"/>
              <a:t>Sistem </a:t>
            </a:r>
            <a:r>
              <a:rPr lang="en-US" dirty="0" err="1"/>
              <a:t>servisleri</a:t>
            </a:r>
            <a:endParaRPr lang="en-US" dirty="0"/>
          </a:p>
          <a:p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haberleşme</a:t>
            </a:r>
            <a:r>
              <a:rPr lang="en-US" dirty="0"/>
              <a:t> </a:t>
            </a:r>
            <a:r>
              <a:rPr lang="en-US" dirty="0" err="1"/>
              <a:t>portlar</a:t>
            </a:r>
            <a:r>
              <a:rPr lang="en-US" dirty="0"/>
              <a:t> (Network Communication Ports)</a:t>
            </a:r>
          </a:p>
          <a:p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265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D90E-663F-4B37-A50B-693414DD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(Network Attack Surface)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0597-DACA-4025-A94A-B558A33C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Network (</a:t>
            </a:r>
            <a:r>
              <a:rPr lang="en-US" dirty="0" err="1"/>
              <a:t>ağ</a:t>
            </a:r>
            <a:r>
              <a:rPr lang="en-US" dirty="0"/>
              <a:t>)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yapılırken</a:t>
            </a:r>
            <a:r>
              <a:rPr lang="en-US" dirty="0"/>
              <a:t>:</a:t>
            </a:r>
          </a:p>
          <a:p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tasarımı</a:t>
            </a:r>
            <a:endParaRPr lang="en-US" dirty="0"/>
          </a:p>
          <a:p>
            <a:r>
              <a:rPr lang="en-US" dirty="0" err="1"/>
              <a:t>Kritik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sistemlerin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yerleşimi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erişimi</a:t>
            </a:r>
            <a:endParaRPr lang="en-US" dirty="0"/>
          </a:p>
          <a:p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firewall’ların</a:t>
            </a:r>
            <a:r>
              <a:rPr lang="en-US" dirty="0"/>
              <a:t> </a:t>
            </a:r>
            <a:r>
              <a:rPr lang="en-US" dirty="0" err="1"/>
              <a:t>konfigürasyonu</a:t>
            </a:r>
            <a:endParaRPr lang="en-US" dirty="0"/>
          </a:p>
          <a:p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cihazları</a:t>
            </a:r>
            <a:r>
              <a:rPr lang="en-US" dirty="0"/>
              <a:t> (IDS, IPS, VPN, </a:t>
            </a:r>
            <a:r>
              <a:rPr lang="en-US" dirty="0" err="1"/>
              <a:t>vb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IDS: Intrusion Detection System (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algılama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IPS: Intrusion Prevention System (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erişimi</a:t>
            </a:r>
            <a:r>
              <a:rPr lang="en-US" dirty="0"/>
              <a:t> </a:t>
            </a:r>
            <a:r>
              <a:rPr lang="en-US" dirty="0" err="1"/>
              <a:t>engelleme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VPN: Virtual Private Network (</a:t>
            </a:r>
            <a:r>
              <a:rPr lang="en-US" dirty="0" err="1"/>
              <a:t>Sanal</a:t>
            </a:r>
            <a:r>
              <a:rPr lang="en-US" dirty="0"/>
              <a:t> Özel </a:t>
            </a:r>
            <a:r>
              <a:rPr lang="en-US" dirty="0" err="1"/>
              <a:t>Ağ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127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4238-F395-46A3-99FC-122FDFEC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(User Attack Surface)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CC3B-E536-40D3-B9C3-90A4C711D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yüzeyi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edilirken</a:t>
            </a:r>
            <a:r>
              <a:rPr lang="en-US" dirty="0"/>
              <a:t>:</a:t>
            </a:r>
          </a:p>
          <a:p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siber</a:t>
            </a:r>
            <a:r>
              <a:rPr lang="en-US" dirty="0"/>
              <a:t> </a:t>
            </a:r>
            <a:r>
              <a:rPr lang="en-US" dirty="0" err="1"/>
              <a:t>tehlikelere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farkında</a:t>
            </a:r>
            <a:r>
              <a:rPr lang="en-US" dirty="0"/>
              <a:t> </a:t>
            </a:r>
            <a:r>
              <a:rPr lang="en-US" dirty="0" err="1"/>
              <a:t>olmaları</a:t>
            </a:r>
            <a:r>
              <a:rPr lang="en-US" dirty="0"/>
              <a:t>,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almış</a:t>
            </a:r>
            <a:r>
              <a:rPr lang="en-US" dirty="0"/>
              <a:t> </a:t>
            </a:r>
            <a:r>
              <a:rPr lang="en-US" dirty="0" err="1"/>
              <a:t>olmaları</a:t>
            </a:r>
            <a:r>
              <a:rPr lang="en-US" dirty="0"/>
              <a:t>,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prosedürler</a:t>
            </a:r>
            <a:r>
              <a:rPr lang="en-US" dirty="0"/>
              <a:t> vb.</a:t>
            </a:r>
          </a:p>
          <a:p>
            <a:r>
              <a:rPr lang="en-US" dirty="0" err="1"/>
              <a:t>Sosyal</a:t>
            </a:r>
            <a:r>
              <a:rPr lang="en-US" dirty="0"/>
              <a:t> </a:t>
            </a:r>
            <a:r>
              <a:rPr lang="en-US" dirty="0" err="1"/>
              <a:t>mühendislik</a:t>
            </a:r>
            <a:r>
              <a:rPr lang="en-US" dirty="0"/>
              <a:t> </a:t>
            </a:r>
            <a:r>
              <a:rPr lang="en-US" dirty="0" err="1"/>
              <a:t>riski</a:t>
            </a:r>
            <a:endParaRPr lang="en-US" dirty="0"/>
          </a:p>
          <a:p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hatası</a:t>
            </a:r>
            <a:r>
              <a:rPr lang="en-US" dirty="0"/>
              <a:t> </a:t>
            </a:r>
            <a:r>
              <a:rPr lang="en-US" dirty="0" err="1"/>
              <a:t>potansiyeli</a:t>
            </a:r>
            <a:endParaRPr lang="en-US" dirty="0"/>
          </a:p>
          <a:p>
            <a:r>
              <a:rPr lang="en-US" dirty="0" err="1"/>
              <a:t>Şüpheli</a:t>
            </a:r>
            <a:r>
              <a:rPr lang="en-US" dirty="0"/>
              <a:t> </a:t>
            </a:r>
            <a:r>
              <a:rPr lang="en-US" dirty="0" err="1"/>
              <a:t>davranış</a:t>
            </a:r>
            <a:r>
              <a:rPr lang="en-US" dirty="0"/>
              <a:t> </a:t>
            </a:r>
            <a:r>
              <a:rPr lang="en-US" dirty="0" err="1"/>
              <a:t>riski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867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C816-4A4C-472F-B2F7-78D06D10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VARLIKLAR (BİLGİ SİSTEMLERİ)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F9AF-E614-4B25-ADA7-7F26AEC3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kaynağı</a:t>
            </a:r>
            <a:endParaRPr lang="en-US" dirty="0"/>
          </a:p>
          <a:p>
            <a:r>
              <a:rPr lang="en-US" dirty="0"/>
              <a:t>Bilgi</a:t>
            </a:r>
          </a:p>
          <a:p>
            <a:r>
              <a:rPr lang="en-US" dirty="0"/>
              <a:t>Veri</a:t>
            </a:r>
          </a:p>
          <a:p>
            <a:r>
              <a:rPr lang="en-US" dirty="0" err="1"/>
              <a:t>Donanımlar</a:t>
            </a:r>
            <a:endParaRPr lang="en-US" dirty="0"/>
          </a:p>
          <a:p>
            <a:r>
              <a:rPr lang="en-US" dirty="0" err="1"/>
              <a:t>Yazılımlar</a:t>
            </a:r>
            <a:endParaRPr lang="en-US" dirty="0"/>
          </a:p>
          <a:p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(knowhow)</a:t>
            </a:r>
          </a:p>
          <a:p>
            <a:pPr marL="0" indent="0">
              <a:buNone/>
            </a:pPr>
            <a:endParaRPr lang="en-US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67809-0527-4936-9BCB-4F4300E9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374" y="1619250"/>
            <a:ext cx="6500536" cy="3990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4523A-9184-4A65-8136-F676F93FD79F}"/>
              </a:ext>
            </a:extLst>
          </p:cNvPr>
          <p:cNvSpPr txBox="1"/>
          <p:nvPr/>
        </p:nvSpPr>
        <p:spPr>
          <a:xfrm>
            <a:off x="5335480" y="5743852"/>
            <a:ext cx="652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https://bbozkurt.files.wordpress.com/2015/08/aqasq.jpg</a:t>
            </a:r>
          </a:p>
        </p:txBody>
      </p:sp>
    </p:spTree>
    <p:extLst>
      <p:ext uri="{BB962C8B-B14F-4D97-AF65-F5344CB8AC3E}">
        <p14:creationId xmlns:p14="http://schemas.microsoft.com/office/powerpoint/2010/main" val="239090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629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4. Hafta</vt:lpstr>
      <vt:lpstr>Nitel Risk Analizi (Qualitative RA)</vt:lpstr>
      <vt:lpstr>Nicel Risk Değerlendirmesi (Quantitative)</vt:lpstr>
      <vt:lpstr>Nicel Risk Değerlendirmesi</vt:lpstr>
      <vt:lpstr>Saldırı Yüzey Analizi (Attack Surface Analysis)</vt:lpstr>
      <vt:lpstr>Uygulamalar için Saldırı Yüzeyi (Application Attack Surface)</vt:lpstr>
      <vt:lpstr>Ağ Saldırı Yüzeyi (Network Attack Surface)</vt:lpstr>
      <vt:lpstr>Kullanıcı Saldırı Yüzeyi (User Attack Surface)</vt:lpstr>
      <vt:lpstr>VARLIKLAR (BİLGİ SİSTEMLERİ)</vt:lpstr>
      <vt:lpstr>Varlıkların Belirlenmesi ve Sınıflandırılması Süreci</vt:lpstr>
      <vt:lpstr>Verilerin Saklanması (Data Retention)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Hafta</dc:title>
  <dc:creator>Yasar Kucukefe</dc:creator>
  <cp:lastModifiedBy>Yasar Kucukefe</cp:lastModifiedBy>
  <cp:revision>4</cp:revision>
  <dcterms:created xsi:type="dcterms:W3CDTF">2021-10-14T05:54:30Z</dcterms:created>
  <dcterms:modified xsi:type="dcterms:W3CDTF">2021-10-14T08:37:12Z</dcterms:modified>
</cp:coreProperties>
</file>