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B776-5240-4FB8-9D71-CDEF8E025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5EE80-449F-4A13-BDB6-90AF54430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2555B-2CFC-4E37-901A-4723E0D9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22E-32BC-4289-A23E-3F89F4FC723D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26B58-F2F4-4836-9B5C-88359BC7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178B1-6FF7-4752-BD79-43FB6013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0D2-1BD1-41EB-8187-0B9BE4409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10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9E96-CBA2-4433-89ED-D24F3AFF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74A7E-AD17-405B-BFC3-AAE6620CD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8515D-5898-47BB-8C63-98A67C77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22E-32BC-4289-A23E-3F89F4FC723D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57540-C4D2-45CB-AF94-A00BCBB3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C2701-AFE4-4254-873E-B5A55EA0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0D2-1BD1-41EB-8187-0B9BE4409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298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A2059-7E36-4C6A-ABC3-F269111DE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58189-6ED4-4085-B076-F0A61DC95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31E96-1E7E-4C7C-B0C2-769D7F7E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22E-32BC-4289-A23E-3F89F4FC723D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A3D1-B8A5-48B1-9B3C-5ED227BF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75432-44AB-4476-B5CC-872B14454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0D2-1BD1-41EB-8187-0B9BE4409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016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A315-43FE-4A57-BD67-0B99CEB1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DBD95-13E0-4039-9E3E-1DDB596B8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6F3B1-FBFA-41ED-868B-44565638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22E-32BC-4289-A23E-3F89F4FC723D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402EE-A22B-4334-B228-55E66F00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DD03A-E335-4092-AB69-1EF1F735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0D2-1BD1-41EB-8187-0B9BE4409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148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986F1-1FE4-47D1-B1E4-AA8BAFC77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62343-24F7-41B9-8464-F86D7A1D7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8B914-6C02-40C5-9606-F3F3B233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22E-32BC-4289-A23E-3F89F4FC723D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01C20-0D97-4D0A-B2D1-524E4DDD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38805-94A8-497E-B719-807367B6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0D2-1BD1-41EB-8187-0B9BE4409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179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E947-3F73-4914-A348-51B1AA7F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DF7B-0DA6-4B34-A88D-A9503464B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2D3EB-0049-4F9B-9A67-2DB160975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C3FE0-8D96-4480-A121-00393958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22E-32BC-4289-A23E-3F89F4FC723D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03021-BEF6-423F-A615-91F657D4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8F944-9C38-4AF9-A3C5-6EFFB3C3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0D2-1BD1-41EB-8187-0B9BE4409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35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EAC7-64E6-456B-9871-2190F0A4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87639-D85E-4F62-9995-9AEF2E09B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A74DC-40E2-4C2F-9E2D-9A7D4EA3D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20784-30F2-4A01-AAA2-DB671BEF4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0FF29-FC06-414F-85F8-0595A31C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A2E22-A261-4A1B-95FB-EDE619F8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22E-32BC-4289-A23E-3F89F4FC723D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CF82C-B58B-44D1-B2C0-480B983C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A7CD9D-3932-47D4-AF0B-B6316E3B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0D2-1BD1-41EB-8187-0B9BE4409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471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A371-FD0B-4FA8-B37C-1155DCB5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5E560-B9D8-4333-ABB0-FFEEF835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22E-32BC-4289-A23E-3F89F4FC723D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DCD48-6581-48EC-8262-513E5C15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59620-A4A5-4600-94A5-D5DD6AB1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0D2-1BD1-41EB-8187-0B9BE4409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62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4AEDD-8F3D-4462-B5BC-2947B327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22E-32BC-4289-A23E-3F89F4FC723D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F9B77-D70D-41A9-9DC6-E1BC0389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7E5A2-732A-4D67-8565-068FF062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0D2-1BD1-41EB-8187-0B9BE4409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472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2675-B18D-4C74-8CB3-5681837F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27DE-FC84-4E79-81DF-AC2688618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B82F8-95C5-404D-A0F0-3B23CB378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F861A-D872-4B61-86FE-5A65035D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22E-32BC-4289-A23E-3F89F4FC723D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1BB27-A6C8-4625-8EE6-C434C0DB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149B5-3197-40BD-A425-F0C966B8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0D2-1BD1-41EB-8187-0B9BE4409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017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9FA1-49CB-4BFB-B408-3B5F5D3D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2B929-537E-44A6-874E-5B62FDC58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5A730-16C9-45D7-A076-4714EC020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E9752-78BF-4303-AC4B-8AFBDB53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22E-32BC-4289-A23E-3F89F4FC723D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7D92D-5AEF-41F3-B805-C7BC0284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C17E2-1DD1-4AC3-AF85-CD7BC553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0D2-1BD1-41EB-8187-0B9BE4409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379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426F3-B3B9-4A68-9806-B939B11C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A4EC2-193E-47BA-A552-5E789381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09196-DD03-4EDC-96EE-2B8A4611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A422E-32BC-4289-A23E-3F89F4FC723D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0818C-BBF9-4F9C-92E0-419F91848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8D174-484C-4826-A2C0-39C340176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60D2-1BD1-41EB-8187-0B9BE4409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7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hesap_ozeti@garantibuaa.com" TargetMode="External"/><Relationship Id="rId2" Type="http://schemas.openxmlformats.org/officeDocument/2006/relationships/hyperlink" Target="mailto:info@microsoftt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vatandas@turkive.gov.tr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FC24-4A4E-4E5E-BAF4-F65716739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7. Hafta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D25DB-A6D0-40FF-8513-04CC1E51E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en-US" dirty="0" err="1"/>
              <a:t>Kasım</a:t>
            </a:r>
            <a:r>
              <a:rPr lang="en-US" dirty="0"/>
              <a:t> 2021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9430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1EEB-1DE5-4157-8A08-7DA7A18B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E-</a:t>
            </a:r>
            <a:r>
              <a:rPr lang="en-US" dirty="0" err="1"/>
              <a:t>posta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EAA14-E6A9-41C9-A309-98770DC7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4542" cy="4351338"/>
          </a:xfrm>
        </p:spPr>
        <p:txBody>
          <a:bodyPr/>
          <a:lstStyle/>
          <a:p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reklam</a:t>
            </a:r>
            <a:r>
              <a:rPr lang="en-US" dirty="0"/>
              <a:t> </a:t>
            </a:r>
            <a:r>
              <a:rPr lang="en-US" dirty="0" err="1"/>
              <a:t>amaçlıdırlar</a:t>
            </a:r>
            <a:r>
              <a:rPr lang="en-US" dirty="0"/>
              <a:t> ama </a:t>
            </a:r>
            <a:r>
              <a:rPr lang="en-US" dirty="0" err="1"/>
              <a:t>dolandırılıcık</a:t>
            </a:r>
            <a:r>
              <a:rPr lang="en-US" dirty="0"/>
              <a:t> </a:t>
            </a:r>
            <a:r>
              <a:rPr lang="en-US" dirty="0" err="1"/>
              <a:t>denemesi</a:t>
            </a:r>
            <a:r>
              <a:rPr lang="en-US" dirty="0"/>
              <a:t> de </a:t>
            </a:r>
            <a:r>
              <a:rPr lang="en-US" dirty="0" err="1"/>
              <a:t>olabilirler</a:t>
            </a:r>
            <a:r>
              <a:rPr lang="en-US" dirty="0"/>
              <a:t>.</a:t>
            </a:r>
          </a:p>
          <a:p>
            <a:r>
              <a:rPr lang="en-US" dirty="0"/>
              <a:t>E-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sağlayacıları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sunucular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tip e-</a:t>
            </a:r>
            <a:r>
              <a:rPr lang="en-US" dirty="0" err="1"/>
              <a:t>posta’ları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olarka</a:t>
            </a:r>
            <a:r>
              <a:rPr lang="en-US" dirty="0"/>
              <a:t> </a:t>
            </a:r>
            <a:r>
              <a:rPr lang="en-US" dirty="0" err="1"/>
              <a:t>işaretlerler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“spam” </a:t>
            </a:r>
            <a:r>
              <a:rPr lang="en-US" dirty="0" err="1"/>
              <a:t>klasörüne</a:t>
            </a:r>
            <a:r>
              <a:rPr lang="en-US" dirty="0"/>
              <a:t> </a:t>
            </a:r>
            <a:r>
              <a:rPr lang="en-US" dirty="0" err="1"/>
              <a:t>atarlar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F8AC0-5A14-426D-81CA-6432ED68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07" y="1690688"/>
            <a:ext cx="4635741" cy="269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54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6E71-6409-458E-A4D5-9603EEE5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Yanıltıcı</a:t>
            </a:r>
            <a:r>
              <a:rPr lang="en-US" dirty="0"/>
              <a:t> E-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göndericisi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CFB9-FD40-48C9-8CD0-9FCD0311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>
                <a:hlinkClick r:id="rId2"/>
              </a:rPr>
              <a:t>info@microsoftt.com</a:t>
            </a:r>
            <a:endParaRPr lang="en-US" dirty="0"/>
          </a:p>
          <a:p>
            <a:r>
              <a:rPr lang="en-US" dirty="0">
                <a:hlinkClick r:id="rId3"/>
              </a:rPr>
              <a:t>hesap_ozeti@garantibuaa.com</a:t>
            </a:r>
            <a:endParaRPr lang="en-US" dirty="0"/>
          </a:p>
          <a:p>
            <a:r>
              <a:rPr lang="en-US" dirty="0">
                <a:hlinkClick r:id="rId4"/>
              </a:rPr>
              <a:t>vatandas@turkive.gov.tr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903CA-3315-49CA-873C-BF84CDEAADF0}"/>
              </a:ext>
            </a:extLst>
          </p:cNvPr>
          <p:cNvSpPr txBox="1"/>
          <p:nvPr/>
        </p:nvSpPr>
        <p:spPr>
          <a:xfrm>
            <a:off x="1127464" y="3429000"/>
            <a:ext cx="94902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Kişiler</a:t>
            </a:r>
            <a:r>
              <a:rPr lang="en-US" sz="2800" dirty="0"/>
              <a:t> </a:t>
            </a:r>
            <a:r>
              <a:rPr lang="en-US" sz="2800" dirty="0" err="1"/>
              <a:t>tanıdıkları</a:t>
            </a:r>
            <a:r>
              <a:rPr lang="en-US" sz="2800" dirty="0"/>
              <a:t> e-</a:t>
            </a:r>
            <a:r>
              <a:rPr lang="en-US" sz="2800" dirty="0" err="1"/>
              <a:t>posta</a:t>
            </a:r>
            <a:r>
              <a:rPr lang="en-US" sz="2800" dirty="0"/>
              <a:t> </a:t>
            </a:r>
            <a:r>
              <a:rPr lang="en-US" sz="2800" dirty="0" err="1"/>
              <a:t>uzantılarına</a:t>
            </a:r>
            <a:r>
              <a:rPr lang="en-US" sz="2800" dirty="0"/>
              <a:t> </a:t>
            </a:r>
            <a:r>
              <a:rPr lang="en-US" sz="2800" dirty="0" err="1"/>
              <a:t>güvenme</a:t>
            </a:r>
            <a:r>
              <a:rPr lang="en-US" sz="2800" dirty="0"/>
              <a:t> </a:t>
            </a:r>
            <a:r>
              <a:rPr lang="en-US" sz="2800" dirty="0" err="1"/>
              <a:t>eğilimindedirler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Bunu</a:t>
            </a:r>
            <a:r>
              <a:rPr lang="en-US" sz="2800" dirty="0"/>
              <a:t> </a:t>
            </a:r>
            <a:r>
              <a:rPr lang="en-US" sz="2800" dirty="0" err="1"/>
              <a:t>kullanan</a:t>
            </a:r>
            <a:r>
              <a:rPr lang="en-US" sz="2800" dirty="0"/>
              <a:t> </a:t>
            </a:r>
            <a:r>
              <a:rPr lang="en-US" sz="2800" dirty="0" err="1"/>
              <a:t>saldırganlar</a:t>
            </a:r>
            <a:r>
              <a:rPr lang="en-US" sz="2800" dirty="0"/>
              <a:t>, e-</a:t>
            </a:r>
            <a:r>
              <a:rPr lang="en-US" sz="2800" dirty="0" err="1"/>
              <a:t>posta</a:t>
            </a:r>
            <a:r>
              <a:rPr lang="en-US" sz="2800" dirty="0"/>
              <a:t> </a:t>
            </a:r>
            <a:r>
              <a:rPr lang="en-US" sz="2800" dirty="0" err="1"/>
              <a:t>adreslerini</a:t>
            </a:r>
            <a:r>
              <a:rPr lang="en-US" sz="2800" dirty="0"/>
              <a:t> </a:t>
            </a:r>
            <a:r>
              <a:rPr lang="en-US" sz="2800" dirty="0" err="1"/>
              <a:t>yanıltıcı</a:t>
            </a:r>
            <a:r>
              <a:rPr lang="en-US" sz="2800" dirty="0"/>
              <a:t> </a:t>
            </a:r>
            <a:r>
              <a:rPr lang="en-US" sz="2800" dirty="0" err="1"/>
              <a:t>olarak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bilindik</a:t>
            </a:r>
            <a:r>
              <a:rPr lang="en-US" sz="2800" dirty="0"/>
              <a:t> </a:t>
            </a:r>
            <a:r>
              <a:rPr lang="en-US" sz="2800" dirty="0" err="1"/>
              <a:t>alan</a:t>
            </a:r>
            <a:r>
              <a:rPr lang="en-US" sz="2800" dirty="0"/>
              <a:t> </a:t>
            </a:r>
            <a:r>
              <a:rPr lang="en-US" sz="2800" dirty="0" err="1"/>
              <a:t>adlarına</a:t>
            </a:r>
            <a:r>
              <a:rPr lang="en-US" sz="2800" dirty="0"/>
              <a:t> </a:t>
            </a:r>
            <a:r>
              <a:rPr lang="en-US" sz="2800" dirty="0" err="1"/>
              <a:t>benzetirler</a:t>
            </a:r>
            <a:r>
              <a:rPr lang="en-US" sz="2800" dirty="0"/>
              <a:t>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52199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1C8F-EEFE-484B-8DE9-698B0ECA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Dolandırıcılığı</a:t>
            </a:r>
            <a:r>
              <a:rPr lang="en-US" dirty="0"/>
              <a:t> (Phishing)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FAF1B3-2693-4C6A-8426-A7E59A180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8919" y="1765348"/>
            <a:ext cx="6374506" cy="41736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698786-9C01-4AE0-88E6-B4CDD4687E29}"/>
              </a:ext>
            </a:extLst>
          </p:cNvPr>
          <p:cNvSpPr txBox="1"/>
          <p:nvPr/>
        </p:nvSpPr>
        <p:spPr>
          <a:xfrm>
            <a:off x="1029810" y="1944210"/>
            <a:ext cx="35865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Kişileri</a:t>
            </a:r>
            <a:r>
              <a:rPr lang="en-US" dirty="0"/>
              <a:t> </a:t>
            </a:r>
            <a:r>
              <a:rPr lang="en-US" dirty="0" err="1"/>
              <a:t>dolandırmaya</a:t>
            </a:r>
            <a:r>
              <a:rPr lang="en-US" dirty="0"/>
              <a:t>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dirty="0" err="1"/>
              <a:t>yanıltıcı</a:t>
            </a:r>
            <a:r>
              <a:rPr lang="en-US" dirty="0"/>
              <a:t> e-</a:t>
            </a:r>
            <a:r>
              <a:rPr lang="en-US" dirty="0" err="1"/>
              <a:t>posta’lardır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Kişisel</a:t>
            </a:r>
            <a:r>
              <a:rPr lang="en-US" dirty="0"/>
              <a:t> </a:t>
            </a:r>
            <a:r>
              <a:rPr lang="en-US" dirty="0" err="1"/>
              <a:t>bilgiler</a:t>
            </a:r>
            <a:r>
              <a:rPr lang="en-US" dirty="0"/>
              <a:t>, </a:t>
            </a:r>
            <a:r>
              <a:rPr lang="en-US" dirty="0" err="1"/>
              <a:t>veriler</a:t>
            </a:r>
            <a:r>
              <a:rPr lang="en-US" dirty="0"/>
              <a:t>, </a:t>
            </a:r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dirty="0" err="1"/>
              <a:t>hedeflenir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Bu </a:t>
            </a:r>
            <a:r>
              <a:rPr lang="en-US" dirty="0" err="1"/>
              <a:t>bilgiler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dolandırıcılık</a:t>
            </a:r>
            <a:r>
              <a:rPr lang="en-US" dirty="0"/>
              <a:t> </a:t>
            </a:r>
            <a:r>
              <a:rPr lang="en-US" dirty="0" err="1"/>
              <a:t>yapılabilir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E-</a:t>
            </a:r>
            <a:r>
              <a:rPr lang="en-US" dirty="0" err="1"/>
              <a:t>posta’da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linkler</a:t>
            </a:r>
            <a:r>
              <a:rPr lang="en-US" dirty="0"/>
              <a:t> de </a:t>
            </a:r>
            <a:r>
              <a:rPr lang="en-US" dirty="0" err="1"/>
              <a:t>yanlış</a:t>
            </a:r>
            <a:r>
              <a:rPr lang="en-US" dirty="0"/>
              <a:t> </a:t>
            </a:r>
            <a:r>
              <a:rPr lang="en-US" dirty="0" err="1"/>
              <a:t>adreslere</a:t>
            </a:r>
            <a:r>
              <a:rPr lang="en-US" dirty="0"/>
              <a:t> </a:t>
            </a:r>
            <a:r>
              <a:rPr lang="en-US" dirty="0" err="1"/>
              <a:t>yönlendirebilir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713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F5E8-130A-4A1F-ACEF-83C4B6AB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 </a:t>
            </a:r>
            <a:r>
              <a:rPr lang="en-US" dirty="0" err="1"/>
              <a:t>Sınav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94EFE-5EE3-424B-86E8-AFB94A29E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 </a:t>
            </a:r>
            <a:r>
              <a:rPr lang="en-US" dirty="0" err="1"/>
              <a:t>Kasım</a:t>
            </a:r>
            <a:r>
              <a:rPr lang="en-US" dirty="0"/>
              <a:t> 2021 </a:t>
            </a:r>
            <a:r>
              <a:rPr lang="en-US" dirty="0" err="1"/>
              <a:t>Perşembe</a:t>
            </a:r>
            <a:r>
              <a:rPr lang="en-US" dirty="0"/>
              <a:t> </a:t>
            </a:r>
            <a:r>
              <a:rPr lang="en-US" dirty="0" err="1"/>
              <a:t>Günü</a:t>
            </a:r>
            <a:endParaRPr lang="en-US" dirty="0"/>
          </a:p>
          <a:p>
            <a:r>
              <a:rPr lang="en-US" dirty="0"/>
              <a:t>10:00 – 11:00 </a:t>
            </a:r>
            <a:r>
              <a:rPr lang="en-US" dirty="0" err="1"/>
              <a:t>arası</a:t>
            </a:r>
            <a:endParaRPr lang="en-US" dirty="0"/>
          </a:p>
          <a:p>
            <a:r>
              <a:rPr lang="en-US" dirty="0" err="1"/>
              <a:t>Çoktan</a:t>
            </a:r>
            <a:r>
              <a:rPr lang="en-US" dirty="0"/>
              <a:t> </a:t>
            </a:r>
            <a:r>
              <a:rPr lang="en-US" dirty="0" err="1"/>
              <a:t>seçmeli</a:t>
            </a:r>
            <a:r>
              <a:rPr lang="en-US" dirty="0"/>
              <a:t> 20 </a:t>
            </a:r>
            <a:r>
              <a:rPr lang="en-US" dirty="0" err="1"/>
              <a:t>soru</a:t>
            </a:r>
            <a:endParaRPr lang="en-US" dirty="0"/>
          </a:p>
          <a:p>
            <a:r>
              <a:rPr lang="en-US" dirty="0" err="1"/>
              <a:t>Süre</a:t>
            </a:r>
            <a:r>
              <a:rPr lang="en-US" dirty="0"/>
              <a:t> 30 </a:t>
            </a:r>
            <a:r>
              <a:rPr lang="en-US" dirty="0" err="1"/>
              <a:t>dakika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2274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638D-511D-4A2C-9B47-9CBD1B6F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Fidye Yazılımlar (Ransomware)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E594A-DB20-4240-AE2D-22DB8252E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6542" y="1456141"/>
            <a:ext cx="6501965" cy="50367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64436D-F01C-4A4F-9C94-DECB6EC4C5DE}"/>
              </a:ext>
            </a:extLst>
          </p:cNvPr>
          <p:cNvSpPr txBox="1"/>
          <p:nvPr/>
        </p:nvSpPr>
        <p:spPr>
          <a:xfrm>
            <a:off x="826920" y="1619667"/>
            <a:ext cx="44528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Bir </a:t>
            </a:r>
            <a:r>
              <a:rPr lang="en-US" dirty="0" err="1"/>
              <a:t>fidye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(Ransomware)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sunucudaki</a:t>
            </a:r>
            <a:r>
              <a:rPr lang="en-US" dirty="0"/>
              <a:t> </a:t>
            </a:r>
            <a:r>
              <a:rPr lang="en-US" dirty="0" err="1"/>
              <a:t>dosyaları</a:t>
            </a:r>
            <a:r>
              <a:rPr lang="en-US" dirty="0"/>
              <a:t> </a:t>
            </a:r>
            <a:r>
              <a:rPr lang="en-US" dirty="0" err="1"/>
              <a:t>şifrelereyek</a:t>
            </a:r>
            <a:r>
              <a:rPr lang="en-US" dirty="0"/>
              <a:t> </a:t>
            </a:r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dosyalara</a:t>
            </a:r>
            <a:r>
              <a:rPr lang="en-US" dirty="0"/>
              <a:t> </a:t>
            </a:r>
            <a:r>
              <a:rPr lang="en-US" dirty="0" err="1"/>
              <a:t>erişimini</a:t>
            </a:r>
            <a:r>
              <a:rPr lang="en-US" dirty="0"/>
              <a:t> </a:t>
            </a:r>
            <a:r>
              <a:rPr lang="en-US" dirty="0" err="1"/>
              <a:t>engeller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Şifrelenmiş</a:t>
            </a:r>
            <a:r>
              <a:rPr lang="en-US" dirty="0"/>
              <a:t> </a:t>
            </a:r>
            <a:r>
              <a:rPr lang="en-US" dirty="0" err="1"/>
              <a:t>dosyaların</a:t>
            </a:r>
            <a:r>
              <a:rPr lang="en-US" dirty="0"/>
              <a:t> normal </a:t>
            </a:r>
            <a:r>
              <a:rPr lang="en-US" dirty="0" err="1"/>
              <a:t>haline</a:t>
            </a:r>
            <a:r>
              <a:rPr lang="en-US" dirty="0"/>
              <a:t> </a:t>
            </a:r>
            <a:r>
              <a:rPr lang="en-US" dirty="0" err="1"/>
              <a:t>dönmesi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fidye</a:t>
            </a:r>
            <a:r>
              <a:rPr lang="en-US" dirty="0"/>
              <a:t> </a:t>
            </a:r>
            <a:r>
              <a:rPr lang="en-US" dirty="0" err="1"/>
              <a:t>ödemesi</a:t>
            </a:r>
            <a:r>
              <a:rPr lang="en-US" dirty="0"/>
              <a:t> </a:t>
            </a:r>
            <a:r>
              <a:rPr lang="en-US" dirty="0" err="1"/>
              <a:t>istenir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Örneğin</a:t>
            </a:r>
            <a:r>
              <a:rPr lang="en-US" dirty="0"/>
              <a:t> WannaCry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fidye</a:t>
            </a:r>
            <a:r>
              <a:rPr lang="en-US" dirty="0"/>
              <a:t> </a:t>
            </a:r>
            <a:r>
              <a:rPr lang="en-US" dirty="0" err="1"/>
              <a:t>yazılımıdır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Fidye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tehditleri</a:t>
            </a:r>
            <a:r>
              <a:rPr lang="en-US" dirty="0"/>
              <a:t> </a:t>
            </a:r>
            <a:r>
              <a:rPr lang="en-US" dirty="0" err="1"/>
              <a:t>yıllar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artış</a:t>
            </a:r>
            <a:r>
              <a:rPr lang="en-US" dirty="0"/>
              <a:t> </a:t>
            </a:r>
            <a:r>
              <a:rPr lang="en-US" dirty="0" err="1"/>
              <a:t>göstermiştir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firmalar</a:t>
            </a:r>
            <a:r>
              <a:rPr lang="en-US" dirty="0"/>
              <a:t> </a:t>
            </a:r>
            <a:r>
              <a:rPr lang="en-US" dirty="0" err="1"/>
              <a:t>fidye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ödemesi</a:t>
            </a:r>
            <a:r>
              <a:rPr lang="en-US" dirty="0"/>
              <a:t> </a:t>
            </a:r>
            <a:r>
              <a:rPr lang="en-US" dirty="0" err="1"/>
              <a:t>yapsalar</a:t>
            </a:r>
            <a:r>
              <a:rPr lang="en-US" dirty="0"/>
              <a:t> bile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kamuoyu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paylaşmamaktadırlar</a:t>
            </a:r>
            <a:r>
              <a:rPr lang="en-US" dirty="0"/>
              <a:t> (</a:t>
            </a:r>
            <a:r>
              <a:rPr lang="en-US" dirty="0" err="1"/>
              <a:t>itibarları</a:t>
            </a:r>
            <a:r>
              <a:rPr lang="en-US" dirty="0"/>
              <a:t> </a:t>
            </a:r>
            <a:r>
              <a:rPr lang="en-US" dirty="0" err="1"/>
              <a:t>zedelenmemesi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EFB4B-5A55-4ABE-8F9D-8ED043ECC74E}"/>
              </a:ext>
            </a:extLst>
          </p:cNvPr>
          <p:cNvSpPr txBox="1"/>
          <p:nvPr/>
        </p:nvSpPr>
        <p:spPr>
          <a:xfrm>
            <a:off x="730189" y="6308209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https://www.cnet.com/personal-finance/crypto/a-timeline-of-the-biggest-ransomware-attacks/</a:t>
            </a:r>
          </a:p>
        </p:txBody>
      </p:sp>
    </p:spTree>
    <p:extLst>
      <p:ext uri="{BB962C8B-B14F-4D97-AF65-F5344CB8AC3E}">
        <p14:creationId xmlns:p14="http://schemas.microsoft.com/office/powerpoint/2010/main" val="273831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2015-D17D-4756-86D3-E39D954C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Rootkit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1A27-C1D3-4D62-8DA3-E49F52F75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3621" cy="4351338"/>
          </a:xfrm>
        </p:spPr>
        <p:txBody>
          <a:bodyPr/>
          <a:lstStyle/>
          <a:p>
            <a:r>
              <a:rPr lang="en-US" dirty="0"/>
              <a:t>Bir </a:t>
            </a:r>
            <a:r>
              <a:rPr lang="en-US" dirty="0" err="1"/>
              <a:t>sistemde</a:t>
            </a:r>
            <a:r>
              <a:rPr lang="en-US" dirty="0"/>
              <a:t> “</a:t>
            </a:r>
            <a:r>
              <a:rPr lang="en-US" dirty="0" err="1"/>
              <a:t>yetkili</a:t>
            </a:r>
            <a:r>
              <a:rPr lang="en-US" dirty="0"/>
              <a:t>” </a:t>
            </a:r>
            <a:r>
              <a:rPr lang="en-US" dirty="0" err="1"/>
              <a:t>kullanıcı</a:t>
            </a:r>
            <a:r>
              <a:rPr lang="en-US" dirty="0"/>
              <a:t> (Administrator, root) </a:t>
            </a:r>
            <a:r>
              <a:rPr lang="en-US" dirty="0" err="1"/>
              <a:t>rolüne</a:t>
            </a:r>
            <a:r>
              <a:rPr lang="en-US" dirty="0"/>
              <a:t> </a:t>
            </a:r>
            <a:r>
              <a:rPr lang="en-US" dirty="0" err="1"/>
              <a:t>yükselerek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zarar</a:t>
            </a:r>
            <a:r>
              <a:rPr lang="en-US" dirty="0"/>
              <a:t> </a:t>
            </a:r>
            <a:r>
              <a:rPr lang="en-US" dirty="0" err="1"/>
              <a:t>vermeyi</a:t>
            </a:r>
            <a:r>
              <a:rPr lang="en-US" dirty="0"/>
              <a:t> </a:t>
            </a:r>
            <a:r>
              <a:rPr lang="en-US" dirty="0" err="1"/>
              <a:t>amaçlar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C2EB1-46AF-428B-BF31-F2859DED2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228" y="3752079"/>
            <a:ext cx="5668512" cy="200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1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B332-A53F-40E3-A4D3-C5A987DD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Endüstriyel</a:t>
            </a:r>
            <a:r>
              <a:rPr lang="en-US" dirty="0"/>
              <a:t> </a:t>
            </a:r>
            <a:r>
              <a:rPr lang="en-US" dirty="0" err="1"/>
              <a:t>Casusluk</a:t>
            </a:r>
            <a:r>
              <a:rPr lang="en-US" dirty="0"/>
              <a:t> </a:t>
            </a:r>
            <a:r>
              <a:rPr lang="en-US" dirty="0" err="1"/>
              <a:t>Yazılımları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F6E4-1337-41DE-95EE-F90A8F9E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STUXNET</a:t>
            </a:r>
          </a:p>
          <a:p>
            <a:pPr lvl="1"/>
            <a:r>
              <a:rPr lang="en-US" dirty="0" err="1"/>
              <a:t>İran’ın</a:t>
            </a:r>
            <a:r>
              <a:rPr lang="en-US" dirty="0"/>
              <a:t> </a:t>
            </a:r>
            <a:r>
              <a:rPr lang="en-US" dirty="0" err="1"/>
              <a:t>nükleer</a:t>
            </a:r>
            <a:r>
              <a:rPr lang="en-US" dirty="0"/>
              <a:t> </a:t>
            </a:r>
            <a:r>
              <a:rPr lang="en-US" dirty="0" err="1"/>
              <a:t>programına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zarar</a:t>
            </a:r>
            <a:r>
              <a:rPr lang="en-US" dirty="0"/>
              <a:t> </a:t>
            </a:r>
            <a:r>
              <a:rPr lang="en-US" dirty="0" err="1"/>
              <a:t>verdi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Haziran</a:t>
            </a:r>
            <a:r>
              <a:rPr lang="en-US" dirty="0"/>
              <a:t> 2010’da </a:t>
            </a:r>
            <a:r>
              <a:rPr lang="en-US" dirty="0" err="1"/>
              <a:t>varlığı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çıktı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Solucan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(worm)</a:t>
            </a:r>
          </a:p>
          <a:p>
            <a:pPr lvl="1"/>
            <a:r>
              <a:rPr lang="en-US" dirty="0" err="1"/>
              <a:t>Endüstriyel</a:t>
            </a:r>
            <a:r>
              <a:rPr lang="en-US" dirty="0"/>
              <a:t> kontrol </a:t>
            </a:r>
            <a:r>
              <a:rPr lang="en-US" dirty="0" err="1"/>
              <a:t>sistemlerinin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dış</a:t>
            </a:r>
            <a:r>
              <a:rPr lang="en-US" dirty="0"/>
              <a:t> </a:t>
            </a:r>
            <a:r>
              <a:rPr lang="en-US" dirty="0" err="1"/>
              <a:t>dünyaya</a:t>
            </a:r>
            <a:r>
              <a:rPr lang="en-US" dirty="0"/>
              <a:t> </a:t>
            </a:r>
            <a:r>
              <a:rPr lang="en-US" dirty="0" err="1"/>
              <a:t>kapalı</a:t>
            </a:r>
            <a:r>
              <a:rPr lang="en-US" dirty="0"/>
              <a:t> </a:t>
            </a:r>
            <a:r>
              <a:rPr lang="en-US" dirty="0" err="1"/>
              <a:t>sistemlerin</a:t>
            </a:r>
            <a:r>
              <a:rPr lang="en-US" dirty="0"/>
              <a:t> de </a:t>
            </a:r>
            <a:r>
              <a:rPr lang="en-US" dirty="0" err="1"/>
              <a:t>hedef</a:t>
            </a:r>
            <a:r>
              <a:rPr lang="en-US" dirty="0"/>
              <a:t> </a:t>
            </a:r>
            <a:r>
              <a:rPr lang="en-US" dirty="0" err="1"/>
              <a:t>olabileceğini</a:t>
            </a:r>
            <a:r>
              <a:rPr lang="en-US" dirty="0"/>
              <a:t> </a:t>
            </a:r>
            <a:r>
              <a:rPr lang="en-US" dirty="0" err="1"/>
              <a:t>göstermesi</a:t>
            </a:r>
            <a:r>
              <a:rPr lang="en-US" dirty="0"/>
              <a:t> </a:t>
            </a:r>
            <a:r>
              <a:rPr lang="en-US" dirty="0" err="1"/>
              <a:t>açısından</a:t>
            </a:r>
            <a:r>
              <a:rPr lang="en-US" dirty="0"/>
              <a:t> </a:t>
            </a:r>
            <a:r>
              <a:rPr lang="en-US" dirty="0" err="1"/>
              <a:t>siber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konusunda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yere </a:t>
            </a:r>
            <a:r>
              <a:rPr lang="en-US" dirty="0" err="1"/>
              <a:t>sahiptir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https://tr.wikipedia.org/wiki/Stuxnet</a:t>
            </a:r>
          </a:p>
        </p:txBody>
      </p:sp>
    </p:spTree>
    <p:extLst>
      <p:ext uri="{BB962C8B-B14F-4D97-AF65-F5344CB8AC3E}">
        <p14:creationId xmlns:p14="http://schemas.microsoft.com/office/powerpoint/2010/main" val="169550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EC5C-7EC5-4BE8-9FAD-40858996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Sıfırıncı</a:t>
            </a:r>
            <a:r>
              <a:rPr lang="en-US" dirty="0"/>
              <a:t> </a:t>
            </a:r>
            <a:r>
              <a:rPr lang="en-US" dirty="0" err="1"/>
              <a:t>Gün</a:t>
            </a:r>
            <a:r>
              <a:rPr lang="en-US" dirty="0"/>
              <a:t> </a:t>
            </a:r>
            <a:r>
              <a:rPr lang="en-US" dirty="0" err="1"/>
              <a:t>Saldırıları</a:t>
            </a:r>
            <a:r>
              <a:rPr lang="en-US" dirty="0"/>
              <a:t> (Zero Day Attack)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598D1-AE70-4D0A-8EC5-FE5417F37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64130"/>
          </a:xfrm>
        </p:spPr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zayıf</a:t>
            </a:r>
            <a:r>
              <a:rPr lang="en-US" dirty="0"/>
              <a:t> </a:t>
            </a:r>
            <a:r>
              <a:rPr lang="en-US" dirty="0" err="1"/>
              <a:t>noktaları</a:t>
            </a:r>
            <a:r>
              <a:rPr lang="en-US" dirty="0"/>
              <a:t> </a:t>
            </a:r>
            <a:r>
              <a:rPr lang="en-US" dirty="0" err="1"/>
              <a:t>nedeniyle</a:t>
            </a:r>
            <a:r>
              <a:rPr lang="en-US" dirty="0"/>
              <a:t> “ilk” </a:t>
            </a:r>
            <a:r>
              <a:rPr lang="en-US" dirty="0" err="1"/>
              <a:t>defa</a:t>
            </a:r>
            <a:r>
              <a:rPr lang="en-US" dirty="0"/>
              <a:t> </a:t>
            </a:r>
            <a:r>
              <a:rPr lang="en-US" dirty="0" err="1"/>
              <a:t>oluşan</a:t>
            </a:r>
            <a:r>
              <a:rPr lang="en-US" dirty="0"/>
              <a:t> </a:t>
            </a:r>
            <a:r>
              <a:rPr lang="en-US" dirty="0" err="1"/>
              <a:t>saldırılara</a:t>
            </a:r>
            <a:r>
              <a:rPr lang="en-US" dirty="0"/>
              <a:t> “</a:t>
            </a:r>
            <a:r>
              <a:rPr lang="en-US" dirty="0" err="1"/>
              <a:t>sıfırıncı</a:t>
            </a:r>
            <a:r>
              <a:rPr lang="en-US" dirty="0"/>
              <a:t> </a:t>
            </a:r>
            <a:r>
              <a:rPr lang="en-US" dirty="0" err="1"/>
              <a:t>gün</a:t>
            </a:r>
            <a:r>
              <a:rPr lang="en-US" dirty="0"/>
              <a:t>” </a:t>
            </a:r>
            <a:r>
              <a:rPr lang="en-US" dirty="0" err="1"/>
              <a:t>saldırıları</a:t>
            </a:r>
            <a:r>
              <a:rPr lang="en-US" dirty="0"/>
              <a:t> </a:t>
            </a:r>
            <a:r>
              <a:rPr lang="en-US" dirty="0" err="1"/>
              <a:t>denir</a:t>
            </a:r>
            <a:r>
              <a:rPr lang="en-US" dirty="0"/>
              <a:t>.</a:t>
            </a:r>
          </a:p>
          <a:p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edildikten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geliştiriciler</a:t>
            </a:r>
            <a:r>
              <a:rPr lang="en-US" dirty="0"/>
              <a:t> </a:t>
            </a:r>
            <a:r>
              <a:rPr lang="en-US" dirty="0" err="1"/>
              <a:t>tehditi</a:t>
            </a:r>
            <a:r>
              <a:rPr lang="en-US" dirty="0"/>
              <a:t> </a:t>
            </a:r>
            <a:r>
              <a:rPr lang="en-US" dirty="0" err="1"/>
              <a:t>ortadan</a:t>
            </a:r>
            <a:r>
              <a:rPr lang="en-US" dirty="0"/>
              <a:t> </a:t>
            </a:r>
            <a:r>
              <a:rPr lang="en-US" dirty="0" err="1"/>
              <a:t>kaldıracak</a:t>
            </a:r>
            <a:r>
              <a:rPr lang="en-US" dirty="0"/>
              <a:t> </a:t>
            </a:r>
            <a:r>
              <a:rPr lang="en-US" dirty="0" err="1"/>
              <a:t>yama</a:t>
            </a:r>
            <a:r>
              <a:rPr lang="en-US" dirty="0"/>
              <a:t> </a:t>
            </a:r>
            <a:r>
              <a:rPr lang="en-US" dirty="0" err="1"/>
              <a:t>yayınlarlar</a:t>
            </a:r>
            <a:r>
              <a:rPr lang="en-US" dirty="0"/>
              <a:t>.</a:t>
            </a:r>
          </a:p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firmaları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ürünlerindeki</a:t>
            </a:r>
            <a:r>
              <a:rPr lang="en-US" dirty="0"/>
              <a:t> </a:t>
            </a:r>
            <a:r>
              <a:rPr lang="en-US" dirty="0" err="1"/>
              <a:t>zayıflıkları</a:t>
            </a:r>
            <a:r>
              <a:rPr lang="en-US" dirty="0"/>
              <a:t> </a:t>
            </a:r>
            <a:r>
              <a:rPr lang="en-US" dirty="0" err="1"/>
              <a:t>bulmaları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yazılımıcılara</a:t>
            </a:r>
            <a:r>
              <a:rPr lang="en-US" dirty="0"/>
              <a:t> </a:t>
            </a:r>
            <a:r>
              <a:rPr lang="en-US" dirty="0" err="1"/>
              <a:t>ödül</a:t>
            </a:r>
            <a:r>
              <a:rPr lang="en-US" dirty="0"/>
              <a:t> </a:t>
            </a:r>
            <a:r>
              <a:rPr lang="en-US" dirty="0" err="1"/>
              <a:t>vaat</a:t>
            </a:r>
            <a:r>
              <a:rPr lang="en-US" dirty="0"/>
              <a:t> </a:t>
            </a:r>
            <a:r>
              <a:rPr lang="en-US" dirty="0" err="1"/>
              <a:t>ederler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4964A-2B03-4C91-9C52-0BE7D1F9E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102" y="4589755"/>
            <a:ext cx="7506410" cy="170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7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4183-44FF-425E-BC3C-A7DF6F35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Zararlı</a:t>
            </a:r>
            <a:r>
              <a:rPr lang="en-US" dirty="0"/>
              <a:t> </a:t>
            </a:r>
            <a:r>
              <a:rPr lang="en-US" dirty="0" err="1"/>
              <a:t>Yazılımlara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Korunma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18766-CFD0-49DE-8ADD-3DFD92598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323425"/>
          </a:xfrm>
        </p:spPr>
        <p:txBody>
          <a:bodyPr/>
          <a:lstStyle/>
          <a:p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yazılımlar</a:t>
            </a:r>
            <a:r>
              <a:rPr lang="en-US" dirty="0"/>
              <a:t> </a:t>
            </a:r>
            <a:r>
              <a:rPr lang="en-US" dirty="0" err="1"/>
              <a:t>güncel</a:t>
            </a:r>
            <a:r>
              <a:rPr lang="en-US" dirty="0"/>
              <a:t> </a:t>
            </a:r>
            <a:r>
              <a:rPr lang="en-US" dirty="0" err="1"/>
              <a:t>olmalı</a:t>
            </a:r>
            <a:endParaRPr lang="en-US" dirty="0"/>
          </a:p>
          <a:p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Administrator </a:t>
            </a:r>
            <a:r>
              <a:rPr lang="en-US" dirty="0" err="1"/>
              <a:t>veya</a:t>
            </a:r>
            <a:r>
              <a:rPr lang="en-US" dirty="0"/>
              <a:t> root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hesapların</a:t>
            </a:r>
            <a:r>
              <a:rPr lang="en-US" dirty="0"/>
              <a:t> </a:t>
            </a:r>
            <a:r>
              <a:rPr lang="en-US" dirty="0" err="1"/>
              <a:t>kullanımı</a:t>
            </a:r>
            <a:endParaRPr lang="en-US" dirty="0"/>
          </a:p>
          <a:p>
            <a:r>
              <a:rPr lang="en-US" dirty="0" err="1"/>
              <a:t>Koruyucu</a:t>
            </a:r>
            <a:r>
              <a:rPr lang="en-US" dirty="0"/>
              <a:t> </a:t>
            </a:r>
            <a:r>
              <a:rPr lang="en-US" dirty="0" err="1"/>
              <a:t>yazılımların</a:t>
            </a:r>
            <a:r>
              <a:rPr lang="en-US" dirty="0"/>
              <a:t> </a:t>
            </a:r>
            <a:r>
              <a:rPr lang="en-US" dirty="0" err="1"/>
              <a:t>kullanılması</a:t>
            </a:r>
            <a:endParaRPr lang="en-US" dirty="0"/>
          </a:p>
          <a:p>
            <a:r>
              <a:rPr lang="en-US" dirty="0"/>
              <a:t>E-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ekleri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resimleri</a:t>
            </a:r>
            <a:r>
              <a:rPr lang="en-US" dirty="0"/>
              <a:t> </a:t>
            </a:r>
            <a:r>
              <a:rPr lang="en-US" dirty="0" err="1"/>
              <a:t>açarken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dikkatli</a:t>
            </a:r>
            <a:r>
              <a:rPr lang="en-US" dirty="0"/>
              <a:t> </a:t>
            </a:r>
            <a:r>
              <a:rPr lang="en-US" dirty="0" err="1"/>
              <a:t>olunmalı</a:t>
            </a:r>
            <a:endParaRPr lang="en-US" dirty="0"/>
          </a:p>
          <a:p>
            <a:r>
              <a:rPr lang="en-US" dirty="0"/>
              <a:t>Web </a:t>
            </a:r>
            <a:r>
              <a:rPr lang="en-US" dirty="0" err="1"/>
              <a:t>tarayıcısında</a:t>
            </a:r>
            <a:r>
              <a:rPr lang="en-US" dirty="0"/>
              <a:t> </a:t>
            </a:r>
            <a:r>
              <a:rPr lang="en-US" dirty="0" err="1"/>
              <a:t>linklere</a:t>
            </a:r>
            <a:r>
              <a:rPr lang="en-US" dirty="0"/>
              <a:t> </a:t>
            </a:r>
            <a:r>
              <a:rPr lang="en-US" dirty="0" err="1"/>
              <a:t>tıklarken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indirirken</a:t>
            </a:r>
            <a:r>
              <a:rPr lang="en-US" dirty="0"/>
              <a:t> “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kere</a:t>
            </a:r>
            <a:r>
              <a:rPr lang="en-US" dirty="0"/>
              <a:t>” </a:t>
            </a:r>
            <a:r>
              <a:rPr lang="en-US" dirty="0" err="1"/>
              <a:t>düşünülmeli</a:t>
            </a:r>
            <a:r>
              <a:rPr lang="en-US" dirty="0"/>
              <a:t>.</a:t>
            </a:r>
          </a:p>
          <a:p>
            <a:r>
              <a:rPr lang="en-US" dirty="0"/>
              <a:t>Pop-up </a:t>
            </a:r>
            <a:r>
              <a:rPr lang="en-US" dirty="0" err="1"/>
              <a:t>percerelere</a:t>
            </a:r>
            <a:r>
              <a:rPr lang="en-US" dirty="0"/>
              <a:t> </a:t>
            </a:r>
            <a:r>
              <a:rPr lang="en-US" dirty="0" err="1"/>
              <a:t>güvenilmemeli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753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FCD5-5193-45FA-857E-14DC139F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Sosyal</a:t>
            </a:r>
            <a:r>
              <a:rPr lang="en-US" dirty="0"/>
              <a:t> </a:t>
            </a:r>
            <a:r>
              <a:rPr lang="en-US" dirty="0" err="1"/>
              <a:t>Mühendislik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98A4-5067-4B2A-AB4D-A5ED280D1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Bilgi </a:t>
            </a:r>
            <a:r>
              <a:rPr lang="en-US" dirty="0" err="1"/>
              <a:t>güvenliği</a:t>
            </a:r>
            <a:r>
              <a:rPr lang="en-US" dirty="0"/>
              <a:t> </a:t>
            </a:r>
            <a:r>
              <a:rPr lang="en-US" dirty="0" err="1"/>
              <a:t>bağlamında</a:t>
            </a:r>
            <a:r>
              <a:rPr lang="en-US" dirty="0"/>
              <a:t>, </a:t>
            </a:r>
            <a:r>
              <a:rPr lang="en-US" dirty="0" err="1"/>
              <a:t>eylemleri</a:t>
            </a:r>
            <a:r>
              <a:rPr lang="en-US" dirty="0"/>
              <a:t> </a:t>
            </a:r>
            <a:r>
              <a:rPr lang="en-US" dirty="0" err="1"/>
              <a:t>gerçekleştirmeye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gizli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ifşa</a:t>
            </a:r>
            <a:r>
              <a:rPr lang="en-US" dirty="0"/>
              <a:t> </a:t>
            </a:r>
            <a:r>
              <a:rPr lang="en-US" dirty="0" err="1"/>
              <a:t>etmeye</a:t>
            </a:r>
            <a:r>
              <a:rPr lang="en-US" dirty="0"/>
              <a:t>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insanların</a:t>
            </a:r>
            <a:r>
              <a:rPr lang="en-US" dirty="0"/>
              <a:t> </a:t>
            </a:r>
            <a:r>
              <a:rPr lang="en-US" dirty="0" err="1"/>
              <a:t>psikolojik</a:t>
            </a:r>
            <a:r>
              <a:rPr lang="en-US" dirty="0"/>
              <a:t> </a:t>
            </a:r>
            <a:r>
              <a:rPr lang="en-US" dirty="0" err="1"/>
              <a:t>manipülasyonudur</a:t>
            </a:r>
            <a:r>
              <a:rPr lang="en-US" dirty="0"/>
              <a:t>.</a:t>
            </a:r>
          </a:p>
          <a:p>
            <a:r>
              <a:rPr lang="tr-TR" dirty="0"/>
              <a:t>https://tr.wikipedia.org/wiki/Sosyal_m%C3%BChendislik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52336-DCA5-4D4A-9098-157DF9D22463}"/>
              </a:ext>
            </a:extLst>
          </p:cNvPr>
          <p:cNvSpPr txBox="1"/>
          <p:nvPr/>
        </p:nvSpPr>
        <p:spPr>
          <a:xfrm>
            <a:off x="1091954" y="3609727"/>
            <a:ext cx="5980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birisi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gösterim</a:t>
            </a:r>
            <a:r>
              <a:rPr lang="en-US" dirty="0"/>
              <a:t> (Banka </a:t>
            </a:r>
            <a:r>
              <a:rPr lang="en-US" dirty="0" err="1"/>
              <a:t>görevlisi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vb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E-</a:t>
            </a:r>
            <a:r>
              <a:rPr lang="en-US" dirty="0" err="1"/>
              <a:t>dolandırıcılık</a:t>
            </a:r>
            <a:r>
              <a:rPr lang="en-US" dirty="0"/>
              <a:t> (Phishing). </a:t>
            </a:r>
            <a:r>
              <a:rPr lang="en-US" dirty="0" err="1"/>
              <a:t>Kişilerin</a:t>
            </a:r>
            <a:r>
              <a:rPr lang="en-US" dirty="0"/>
              <a:t> </a:t>
            </a:r>
            <a:r>
              <a:rPr lang="en-US" dirty="0" err="1"/>
              <a:t>kimlik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, </a:t>
            </a:r>
            <a:r>
              <a:rPr lang="en-US" dirty="0" err="1"/>
              <a:t>banka</a:t>
            </a:r>
            <a:r>
              <a:rPr lang="en-US" dirty="0"/>
              <a:t> </a:t>
            </a:r>
            <a:r>
              <a:rPr lang="en-US" dirty="0" err="1"/>
              <a:t>hesap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, </a:t>
            </a:r>
            <a:r>
              <a:rPr lang="en-US" dirty="0" err="1"/>
              <a:t>kredi</a:t>
            </a:r>
            <a:r>
              <a:rPr lang="en-US" dirty="0"/>
              <a:t> </a:t>
            </a:r>
            <a:r>
              <a:rPr lang="en-US" dirty="0" err="1"/>
              <a:t>kartı</a:t>
            </a:r>
            <a:r>
              <a:rPr lang="en-US" dirty="0"/>
              <a:t> </a:t>
            </a:r>
            <a:r>
              <a:rPr lang="en-US" dirty="0" err="1"/>
              <a:t>numarası</a:t>
            </a:r>
            <a:r>
              <a:rPr lang="en-US" dirty="0"/>
              <a:t> vb.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geçirmeye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saldırılardır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Kişiyi</a:t>
            </a:r>
            <a:r>
              <a:rPr lang="en-US" dirty="0"/>
              <a:t> </a:t>
            </a:r>
            <a:r>
              <a:rPr lang="en-US" dirty="0" err="1"/>
              <a:t>yakın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izlemek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13E1F8-926C-471D-B68B-7B4371A2D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814" y="3609727"/>
            <a:ext cx="344853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8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7D5A-2C50-4589-BB29-4A0D67F0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Sosyal</a:t>
            </a:r>
            <a:r>
              <a:rPr lang="en-US" dirty="0"/>
              <a:t> </a:t>
            </a:r>
            <a:r>
              <a:rPr lang="en-US" dirty="0" err="1"/>
              <a:t>Mühendislik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Mücadele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11B12-3DC1-4630-A2DB-AE55706C6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907"/>
            <a:ext cx="5615866" cy="3993056"/>
          </a:xfrm>
        </p:spPr>
        <p:txBody>
          <a:bodyPr/>
          <a:lstStyle/>
          <a:p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eğitimi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farkındalık</a:t>
            </a:r>
            <a:r>
              <a:rPr lang="en-US" dirty="0"/>
              <a:t> </a:t>
            </a:r>
            <a:r>
              <a:rPr lang="en-US" dirty="0" err="1"/>
              <a:t>oluşturma</a:t>
            </a:r>
            <a:endParaRPr lang="en-US" dirty="0"/>
          </a:p>
          <a:p>
            <a:r>
              <a:rPr lang="en-US" dirty="0"/>
              <a:t>Her </a:t>
            </a:r>
            <a:r>
              <a:rPr lang="en-US" dirty="0" err="1"/>
              <a:t>söylenene</a:t>
            </a:r>
            <a:r>
              <a:rPr lang="en-US" dirty="0"/>
              <a:t> </a:t>
            </a:r>
            <a:r>
              <a:rPr lang="en-US" dirty="0" err="1"/>
              <a:t>inanmamak</a:t>
            </a:r>
            <a:r>
              <a:rPr lang="en-US" dirty="0"/>
              <a:t>, </a:t>
            </a:r>
            <a:r>
              <a:rPr lang="en-US" dirty="0" err="1"/>
              <a:t>şüpheli</a:t>
            </a:r>
            <a:r>
              <a:rPr lang="en-US" dirty="0"/>
              <a:t> </a:t>
            </a:r>
            <a:r>
              <a:rPr lang="en-US" dirty="0" err="1"/>
              <a:t>yaklaşmak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dikkatli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.</a:t>
            </a:r>
          </a:p>
          <a:p>
            <a:r>
              <a:rPr lang="en-US" dirty="0" err="1"/>
              <a:t>Kimliklerin</a:t>
            </a:r>
            <a:r>
              <a:rPr lang="en-US" dirty="0"/>
              <a:t> </a:t>
            </a:r>
            <a:r>
              <a:rPr lang="en-US" dirty="0" err="1"/>
              <a:t>doğrulanması</a:t>
            </a:r>
            <a:endParaRPr lang="en-US" dirty="0"/>
          </a:p>
          <a:p>
            <a:r>
              <a:rPr lang="en-US" dirty="0"/>
              <a:t>E-</a:t>
            </a:r>
            <a:r>
              <a:rPr lang="en-US" dirty="0" err="1"/>
              <a:t>posta</a:t>
            </a:r>
            <a:r>
              <a:rPr lang="en-US" dirty="0"/>
              <a:t>, </a:t>
            </a:r>
            <a:r>
              <a:rPr lang="en-US" dirty="0" err="1"/>
              <a:t>telefon</a:t>
            </a:r>
            <a:r>
              <a:rPr lang="en-US" dirty="0"/>
              <a:t> </a:t>
            </a:r>
            <a:r>
              <a:rPr lang="en-US" dirty="0" err="1"/>
              <a:t>aramalarına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mesajlara</a:t>
            </a:r>
            <a:r>
              <a:rPr lang="en-US" dirty="0"/>
              <a:t> </a:t>
            </a:r>
            <a:r>
              <a:rPr lang="en-US" dirty="0" err="1"/>
              <a:t>güvenilmemeli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2864C-C285-4A27-A840-E7B668730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425" y="1984443"/>
            <a:ext cx="4477847" cy="343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6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485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7. Hafta</vt:lpstr>
      <vt:lpstr>Ara Sınav </vt:lpstr>
      <vt:lpstr>Fidye Yazılımlar (Ransomware)</vt:lpstr>
      <vt:lpstr>Rootkit</vt:lpstr>
      <vt:lpstr>Endüstriyel Casusluk Yazılımları</vt:lpstr>
      <vt:lpstr>Sıfırıncı Gün Saldırıları (Zero Day Attack)</vt:lpstr>
      <vt:lpstr>Zararlı Yazılımlara Karşı Korunma</vt:lpstr>
      <vt:lpstr>Sosyal Mühendislik</vt:lpstr>
      <vt:lpstr>Sosyal Mühendislik ile Mücadele</vt:lpstr>
      <vt:lpstr>Spam E-posta</vt:lpstr>
      <vt:lpstr>Yanıltıcı E-posta göndericisi</vt:lpstr>
      <vt:lpstr>E-posta Dolandırıcılığı (Phishing)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Hafta</dc:title>
  <dc:creator>Yasar Kucukefe</dc:creator>
  <cp:lastModifiedBy>Yasar Kucukefe</cp:lastModifiedBy>
  <cp:revision>9</cp:revision>
  <dcterms:created xsi:type="dcterms:W3CDTF">2021-11-04T05:44:57Z</dcterms:created>
  <dcterms:modified xsi:type="dcterms:W3CDTF">2021-11-04T08:01:26Z</dcterms:modified>
</cp:coreProperties>
</file>