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F9B-3347-6455-A0DC-2E1A8F80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B83A7-E1DE-5848-5DAD-34038D4E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BE57-2863-5BC6-F17F-0DFF6BF7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F2A3-7D05-F7C6-288E-71E2383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BD33-7FB8-E877-7938-771B40E3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F48B-E2EF-65CB-D010-F5571C5B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2474B-6596-2AA5-FB5E-B768C9C5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C8E5-BB19-1460-26F7-B7F3F2A9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9527-CAAB-457C-AFB8-4CC7281B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12C-5FF9-478F-8B3F-B95F2D40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43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83EAF-393C-8F0C-2CA5-099B1CED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DC81-52AE-2DDA-5864-8871FAD9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A6CC-9633-DAAB-BB49-10670E88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BE93-D489-2FB8-5959-26E4F742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536E-EBF0-7DEC-DE5C-AB616F8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0F0C-F1DA-C73E-6524-80123AAC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C065-DCFB-0277-C7AE-368C8D25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E78D-8A27-D832-FDAE-558DA5C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0862-96EE-F7E1-03BB-6A6DCF14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CF14-F82D-C4F1-6683-6413283E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9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C4CF-FB15-8CC8-23E1-DD8AFE15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BA30-EA78-0692-2AF9-B29F9C3D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D88D-CA39-D8A4-5541-7F213C0D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7344-1660-3C39-4135-DC5FCB6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A0DC-1BA4-1E94-77B2-F4985133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8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64EB-61DC-8037-936B-9E155BF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D13B-1C65-19BC-9A2B-1CE145FC3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2E97-7689-BFDF-25EA-A3D1BC11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C420E-8405-31EF-150E-18EAA9F5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4EDA2-531B-924E-0F3A-7E131765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7FF0-87BA-49F6-F637-96BE138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FE6F-3CBF-9A8B-07B8-5BE4E21B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5765-9DDF-C8FB-C7E2-7B51B87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C532-2193-67CF-71F7-ECE50253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E603-4DBE-0658-487C-D640622BC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26EEE-BA0F-9BAE-4E28-C821F6671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5F839-3A7D-8AB0-B31D-285A1C2B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887FB-3843-EC16-9451-472BF261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8F9E6-37D3-9C83-0CCD-CCD50B0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34E8-3B60-918F-E6AD-BCFC5064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D714-A877-A62D-F9FF-E60C8287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EE9B-9E41-3A26-AD70-946B64AE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0803-3608-1D33-642A-9080B2D5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1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B7F9-E5EC-1621-D006-94698CF7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4A644-9E40-FA44-E310-48B570EC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5C8EB-46B2-AF88-4177-63640A4B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46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ED05-F969-B0F3-D182-B7102576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838F-15E9-5EB6-0CCE-DF98ABFF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E5FAA-4C57-9681-D22E-B639D4B8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FE59-0F12-C15B-87DE-3593CD23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E94B-31FE-AEDE-6EB2-DA24460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E053-582D-DA82-3206-C27D7D30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58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154-92BE-21F9-5CE2-FCBA0A96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270F-726C-0AD8-C382-9A704E52C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C4F3B-1971-BED1-3946-32BF4CCC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5CCD-1167-D282-BC66-0FBE600E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36A21-4DDC-0CC6-A7F9-ED18E1BA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EE95-9E47-A5E0-0B36-8BA12A1A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97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8DF07-1569-7F69-D9EA-627D0A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6334-82D8-B33D-41FC-A2C160F0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B5F1-9EB9-3303-E586-1ED2BBC7A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C0E7-BA18-48B9-9E49-9C41469A4415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AD14-7449-E922-7043-493D6C7D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8A0F-A7A8-77D3-3D16-41142750A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3AFA-70DA-4A9C-8E16-76ACDBE2B3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83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ron.com.tr/aaa-authentication-authorization-accounting-nedi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B558-34BD-DEE5-A044-C8096AAB2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319</a:t>
            </a:r>
            <a:br>
              <a:rPr lang="en-US" dirty="0"/>
            </a:br>
            <a:r>
              <a:rPr lang="en-US" dirty="0"/>
              <a:t>Bilgi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31C7-9220-36FF-0D3F-CEC15BB3D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2.11.2022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069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99646-897F-D4A6-94F5-7F9222B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Tek kullanımlık Link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8BC985-A1B4-E0A4-E4DB-8658AFBA66D5}"/>
              </a:ext>
            </a:extLst>
          </p:cNvPr>
          <p:cNvSpPr txBox="1">
            <a:spLocks/>
          </p:cNvSpPr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Kullanıcının</a:t>
            </a:r>
            <a:r>
              <a:rPr lang="en-US" sz="2000" dirty="0"/>
              <a:t> e-</a:t>
            </a:r>
            <a:r>
              <a:rPr lang="en-US" sz="2000" dirty="0" err="1"/>
              <a:t>posta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(SMS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uygulamama</a:t>
            </a:r>
            <a:r>
              <a:rPr lang="en-US" sz="2000" dirty="0"/>
              <a:t> </a:t>
            </a:r>
            <a:r>
              <a:rPr lang="en-US" sz="2000" dirty="0" err="1"/>
              <a:t>üzerinden</a:t>
            </a:r>
            <a:r>
              <a:rPr lang="en-US" sz="2000" dirty="0"/>
              <a:t>) </a:t>
            </a:r>
            <a:r>
              <a:rPr lang="en-US" sz="2000" dirty="0" err="1"/>
              <a:t>kendisine</a:t>
            </a:r>
            <a:r>
              <a:rPr lang="en-US" sz="2000" dirty="0"/>
              <a:t> </a:t>
            </a:r>
            <a:r>
              <a:rPr lang="en-US" sz="2000" dirty="0" err="1"/>
              <a:t>gönderilen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linki</a:t>
            </a:r>
            <a:r>
              <a:rPr lang="en-US" sz="2000" dirty="0"/>
              <a:t> </a:t>
            </a:r>
            <a:r>
              <a:rPr lang="en-US" sz="2000" dirty="0" err="1"/>
              <a:t>kullanarak</a:t>
            </a:r>
            <a:r>
              <a:rPr lang="en-US" sz="2000" dirty="0"/>
              <a:t> </a:t>
            </a:r>
            <a:r>
              <a:rPr lang="en-US" sz="2000" dirty="0" err="1"/>
              <a:t>sisteme</a:t>
            </a:r>
            <a:r>
              <a:rPr lang="en-US" sz="2000" dirty="0"/>
              <a:t> </a:t>
            </a:r>
            <a:r>
              <a:rPr lang="en-US" sz="2000" dirty="0" err="1"/>
              <a:t>giriş</a:t>
            </a:r>
            <a:r>
              <a:rPr lang="en-US" sz="2000" dirty="0"/>
              <a:t> </a:t>
            </a:r>
            <a:r>
              <a:rPr lang="en-US" sz="2000" dirty="0" err="1"/>
              <a:t>yapmasını</a:t>
            </a:r>
            <a:r>
              <a:rPr lang="en-US" sz="2000" dirty="0"/>
              <a:t> </a:t>
            </a:r>
            <a:r>
              <a:rPr lang="en-US" sz="2000" dirty="0" err="1"/>
              <a:t>sağlar</a:t>
            </a:r>
            <a:r>
              <a:rPr lang="en-US" sz="2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8E1D7-24D9-AC77-151F-BF5FA71D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091366"/>
            <a:ext cx="6894236" cy="11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BE50-0BE9-1231-03B8-289E4CAB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Oauth2 Authentication</a:t>
            </a:r>
          </a:p>
        </p:txBody>
      </p:sp>
      <p:pic>
        <p:nvPicPr>
          <p:cNvPr id="4" name="Picture 2" descr="Open ID Connect Authentication With OAuth2.0 Authorization - DZone Security">
            <a:extLst>
              <a:ext uri="{FF2B5EF4-FFF2-40B4-BE49-F238E27FC236}">
                <a16:creationId xmlns:a16="http://schemas.microsoft.com/office/drawing/2014/main" id="{3E55A6B8-8D51-C7FE-FCB5-68C24B46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8985" y="1343046"/>
            <a:ext cx="8003179" cy="3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D6E52-AC1E-4F07-D7B9-C3BB8AB3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117" y="5239908"/>
            <a:ext cx="6281873" cy="120263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Google, Facebook, LinkedIn </a:t>
            </a:r>
            <a:r>
              <a:rPr lang="en-US" sz="1800" dirty="0" err="1"/>
              <a:t>vb</a:t>
            </a:r>
            <a:r>
              <a:rPr lang="en-US" sz="1800" dirty="0"/>
              <a:t> </a:t>
            </a:r>
            <a:r>
              <a:rPr lang="en-US" sz="1800" dirty="0" err="1"/>
              <a:t>yaygın</a:t>
            </a:r>
            <a:r>
              <a:rPr lang="en-US" sz="1800" dirty="0"/>
              <a:t> platform </a:t>
            </a:r>
            <a:r>
              <a:rPr lang="en-US" sz="1800" dirty="0" err="1"/>
              <a:t>hesapları</a:t>
            </a:r>
            <a:r>
              <a:rPr lang="en-US" sz="1800" dirty="0"/>
              <a:t> </a:t>
            </a:r>
            <a:r>
              <a:rPr lang="en-US" sz="1800" dirty="0" err="1"/>
              <a:t>üzerinden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</a:t>
            </a:r>
            <a:r>
              <a:rPr lang="en-US" sz="1800" dirty="0" err="1"/>
              <a:t>giriş</a:t>
            </a:r>
            <a:r>
              <a:rPr lang="en-US" sz="1800" dirty="0"/>
              <a:t> </a:t>
            </a:r>
            <a:r>
              <a:rPr lang="en-US" sz="1800" dirty="0" err="1"/>
              <a:t>sağlayan</a:t>
            </a:r>
            <a:r>
              <a:rPr lang="en-US" sz="1800" dirty="0"/>
              <a:t> </a:t>
            </a:r>
            <a:r>
              <a:rPr lang="en-US" sz="1800" dirty="0" err="1"/>
              <a:t>yöntemdir</a:t>
            </a:r>
            <a:r>
              <a:rPr lang="en-US" sz="1800" dirty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78647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B990-E0D3-CB23-EA84-B7288BC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 (Identity Proofing)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FE08-6CA0-F774-5ADE-BC471F33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doğrulamasından</a:t>
            </a:r>
            <a:r>
              <a:rPr lang="en-US" dirty="0"/>
              <a:t> </a:t>
            </a:r>
            <a:r>
              <a:rPr lang="en-US" dirty="0" err="1"/>
              <a:t>farklıdır</a:t>
            </a:r>
            <a:r>
              <a:rPr lang="en-US" dirty="0"/>
              <a:t>.</a:t>
            </a:r>
          </a:p>
          <a:p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</a:t>
            </a:r>
            <a:r>
              <a:rPr lang="en-US" dirty="0" err="1"/>
              <a:t>pasaport</a:t>
            </a:r>
            <a:r>
              <a:rPr lang="en-US" dirty="0"/>
              <a:t>, </a:t>
            </a:r>
            <a:r>
              <a:rPr lang="en-US" dirty="0" err="1"/>
              <a:t>sürücü</a:t>
            </a:r>
            <a:r>
              <a:rPr lang="en-US" dirty="0"/>
              <a:t> </a:t>
            </a:r>
            <a:r>
              <a:rPr lang="en-US" dirty="0" err="1"/>
              <a:t>belgesi</a:t>
            </a:r>
            <a:r>
              <a:rPr lang="en-US" dirty="0"/>
              <a:t>, vb.</a:t>
            </a:r>
          </a:p>
          <a:p>
            <a:r>
              <a:rPr lang="en-US" dirty="0"/>
              <a:t>Banka </a:t>
            </a:r>
            <a:r>
              <a:rPr lang="en-US" dirty="0" err="1"/>
              <a:t>hesabı</a:t>
            </a:r>
            <a:r>
              <a:rPr lang="en-US" dirty="0"/>
              <a:t> </a:t>
            </a:r>
            <a:r>
              <a:rPr lang="en-US" dirty="0" err="1"/>
              <a:t>açılması</a:t>
            </a:r>
            <a:r>
              <a:rPr lang="en-US" dirty="0"/>
              <a:t>, blockchain </a:t>
            </a:r>
            <a:r>
              <a:rPr lang="en-US" dirty="0" err="1"/>
              <a:t>işlemleri</a:t>
            </a:r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normal “authentication”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 err="1"/>
              <a:t>Blokeli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bankacılık</a:t>
            </a:r>
            <a:r>
              <a:rPr lang="en-US" dirty="0"/>
              <a:t> </a:t>
            </a:r>
            <a:r>
              <a:rPr lang="en-US" dirty="0" err="1"/>
              <a:t>hesabının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açıklası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86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B10-B257-5280-E47A-5904C86A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0226-B10F-B512-ED31-2874DF9E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8 </a:t>
            </a:r>
            <a:r>
              <a:rPr lang="en-US" dirty="0" err="1"/>
              <a:t>karakterden</a:t>
            </a:r>
            <a:r>
              <a:rPr lang="en-US" dirty="0"/>
              <a:t> </a:t>
            </a:r>
            <a:r>
              <a:rPr lang="en-US" dirty="0" err="1"/>
              <a:t>oluşmalıdır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Rakam</a:t>
            </a:r>
            <a:r>
              <a:rPr lang="en-US" dirty="0"/>
              <a:t>,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harfler</a:t>
            </a:r>
            <a:r>
              <a:rPr lang="en-US" dirty="0"/>
              <a:t> (YaSar_1971)</a:t>
            </a:r>
          </a:p>
          <a:p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kurallarına</a:t>
            </a:r>
            <a:r>
              <a:rPr lang="en-US" dirty="0"/>
              <a:t> </a:t>
            </a:r>
            <a:r>
              <a:rPr lang="en-US" dirty="0" err="1"/>
              <a:t>uymayan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tanımlanmasına</a:t>
            </a:r>
            <a:r>
              <a:rPr lang="en-US" dirty="0"/>
              <a:t> sistem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vermemelidir</a:t>
            </a:r>
            <a:r>
              <a:rPr lang="en-US" dirty="0"/>
              <a:t>.</a:t>
            </a:r>
          </a:p>
          <a:p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kullanmış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şifrelerle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son 6 </a:t>
            </a:r>
            <a:r>
              <a:rPr lang="en-US" dirty="0" err="1"/>
              <a:t>şifre</a:t>
            </a:r>
            <a:r>
              <a:rPr lang="en-US" dirty="0"/>
              <a:t>)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olmamlıdır</a:t>
            </a:r>
            <a:r>
              <a:rPr lang="en-US" dirty="0"/>
              <a:t>.</a:t>
            </a:r>
          </a:p>
          <a:p>
            <a:r>
              <a:rPr lang="en-US" dirty="0" err="1"/>
              <a:t>Şifrelerin</a:t>
            </a:r>
            <a:r>
              <a:rPr lang="en-US" dirty="0"/>
              <a:t> belli </a:t>
            </a:r>
            <a:r>
              <a:rPr lang="en-US" dirty="0" err="1"/>
              <a:t>aralıklarla</a:t>
            </a:r>
            <a:r>
              <a:rPr lang="en-US" dirty="0"/>
              <a:t> (3, 6, 12 ay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değiştirilmesi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dayanmamalıdır</a:t>
            </a:r>
            <a:r>
              <a:rPr lang="en-US" dirty="0"/>
              <a:t>. </a:t>
            </a:r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sayılar</a:t>
            </a:r>
            <a:r>
              <a:rPr lang="en-US" dirty="0"/>
              <a:t> </a:t>
            </a:r>
            <a:r>
              <a:rPr lang="en-US" dirty="0" err="1"/>
              <a:t>olmamalı</a:t>
            </a:r>
            <a:r>
              <a:rPr lang="en-US" dirty="0"/>
              <a:t>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3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B10-B257-5280-E47A-5904C86A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(</a:t>
            </a:r>
            <a:r>
              <a:rPr lang="en-US"/>
              <a:t>önceki</a:t>
            </a:r>
            <a:r>
              <a:rPr lang="en-US" dirty="0"/>
              <a:t> </a:t>
            </a:r>
            <a:r>
              <a:rPr lang="en-US" dirty="0" err="1"/>
              <a:t>sayfadan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0226-B10F-B512-ED31-2874DF9E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Sistem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birbirini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girişleri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5 </a:t>
            </a:r>
            <a:r>
              <a:rPr lang="en-US" dirty="0" err="1"/>
              <a:t>defa</a:t>
            </a:r>
            <a:r>
              <a:rPr lang="en-US" dirty="0"/>
              <a:t>)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hesabı</a:t>
            </a:r>
            <a:r>
              <a:rPr lang="en-US" dirty="0"/>
              <a:t> bloke </a:t>
            </a:r>
            <a:r>
              <a:rPr lang="en-US" dirty="0" err="1"/>
              <a:t>edilmelidir</a:t>
            </a:r>
            <a:r>
              <a:rPr lang="en-US" dirty="0"/>
              <a:t>. </a:t>
            </a:r>
            <a:r>
              <a:rPr lang="en-US" dirty="0" err="1"/>
              <a:t>Kilitlenen</a:t>
            </a:r>
            <a:r>
              <a:rPr lang="en-US" dirty="0"/>
              <a:t> </a:t>
            </a:r>
            <a:r>
              <a:rPr lang="en-US" dirty="0" err="1"/>
              <a:t>hesabı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yollara</a:t>
            </a:r>
            <a:r>
              <a:rPr lang="en-US" dirty="0"/>
              <a:t> </a:t>
            </a:r>
            <a:r>
              <a:rPr lang="en-US" dirty="0" err="1"/>
              <a:t>başvurmalıdır</a:t>
            </a:r>
            <a:r>
              <a:rPr lang="en-US" dirty="0"/>
              <a:t>.</a:t>
            </a:r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değiştirilmelidir</a:t>
            </a:r>
            <a:r>
              <a:rPr lang="en-US" dirty="0"/>
              <a:t>. </a:t>
            </a:r>
            <a:r>
              <a:rPr lang="en-US" dirty="0" err="1"/>
              <a:t>Veya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ilk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2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4F0A-C807-20FC-FC57-C6523D75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CIA Triad</a:t>
            </a:r>
            <a:endParaRPr lang="tr-TR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82DD-C9A0-2F46-1019-B23CCEC3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Gizlilik</a:t>
            </a:r>
            <a:r>
              <a:rPr lang="en-US" sz="4800" dirty="0"/>
              <a:t> (Confidentiality)</a:t>
            </a:r>
          </a:p>
          <a:p>
            <a:r>
              <a:rPr lang="en-US" sz="4800" dirty="0" err="1"/>
              <a:t>Bütünlük</a:t>
            </a:r>
            <a:r>
              <a:rPr lang="en-US" sz="4800" dirty="0"/>
              <a:t> (Integrity)</a:t>
            </a:r>
          </a:p>
          <a:p>
            <a:r>
              <a:rPr lang="en-US" sz="4800" dirty="0" err="1"/>
              <a:t>Erişilebilirlik</a:t>
            </a:r>
            <a:r>
              <a:rPr lang="en-US" sz="4800" dirty="0"/>
              <a:t> (Availability)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30632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3F2A-C067-B6BE-5341-A357DDB0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en-US" dirty="0" err="1"/>
              <a:t>Sistemi</a:t>
            </a:r>
            <a:r>
              <a:rPr lang="en-US" dirty="0"/>
              <a:t> (3A </a:t>
            </a:r>
            <a:r>
              <a:rPr lang="en-US" dirty="0" err="1"/>
              <a:t>Sistemi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EA5C-D2CD-7390-D6F7-E240ABD1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17"/>
            <a:ext cx="10515600" cy="4546946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hlinkClick r:id="rId2"/>
              </a:rPr>
              <a:t>https://kron.com.tr/aaa-authentication-authorization-accounting-nedir</a:t>
            </a:r>
            <a:endParaRPr lang="en-US" dirty="0"/>
          </a:p>
          <a:p>
            <a:r>
              <a:rPr lang="en-US" dirty="0"/>
              <a:t>Authentication (</a:t>
            </a:r>
            <a:r>
              <a:rPr lang="en-US" dirty="0" err="1"/>
              <a:t>Doğrulama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(authentication – </a:t>
            </a:r>
            <a:r>
              <a:rPr lang="en-US" dirty="0" err="1"/>
              <a:t>doğrulama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hesabına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vb. </a:t>
            </a:r>
            <a:r>
              <a:rPr lang="en-US" dirty="0" err="1"/>
              <a:t>servislere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pPr lvl="1"/>
            <a:r>
              <a:rPr lang="en-US" dirty="0"/>
              <a:t>MFA (Multi-factor Authentication):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en-US" dirty="0"/>
          </a:p>
          <a:p>
            <a:r>
              <a:rPr lang="en-US" dirty="0"/>
              <a:t>Authorization (</a:t>
            </a:r>
            <a:r>
              <a:rPr lang="en-US" dirty="0" err="1"/>
              <a:t>Yetkilendirme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Kimin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içeriğe</a:t>
            </a:r>
            <a:r>
              <a:rPr lang="en-US" dirty="0"/>
              <a:t> </a:t>
            </a:r>
            <a:r>
              <a:rPr lang="en-US" dirty="0" err="1"/>
              <a:t>erişebileceği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/>
              <a:t>Accounting (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Sistem </a:t>
            </a:r>
            <a:r>
              <a:rPr lang="en-US" dirty="0" err="1"/>
              <a:t>kayıtlarının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(logging – Kim ne zaman </a:t>
            </a:r>
            <a:r>
              <a:rPr lang="en-US" dirty="0" err="1"/>
              <a:t>hangi</a:t>
            </a:r>
            <a:r>
              <a:rPr lang="en-US" dirty="0"/>
              <a:t> sistem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sağladı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yaptı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vb.)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71A7-CA40-B872-42D3-1EB1954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(Defense in Depth)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EA6E3-16C4-7C67-92DA-2002E005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30" y="1501205"/>
            <a:ext cx="6972170" cy="51222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9F8DCC-F29C-A3CE-CF43-7FCE6E5B2398}"/>
              </a:ext>
            </a:extLst>
          </p:cNvPr>
          <p:cNvSpPr/>
          <p:nvPr/>
        </p:nvSpPr>
        <p:spPr>
          <a:xfrm>
            <a:off x="8637972" y="4119239"/>
            <a:ext cx="1686757" cy="174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4B26B0-546E-EFAE-FE1B-DD9902D87252}"/>
              </a:ext>
            </a:extLst>
          </p:cNvPr>
          <p:cNvSpPr/>
          <p:nvPr/>
        </p:nvSpPr>
        <p:spPr>
          <a:xfrm>
            <a:off x="8788893" y="4802819"/>
            <a:ext cx="1225119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Dahili</a:t>
            </a:r>
            <a:r>
              <a:rPr lang="en-US" sz="1100" dirty="0"/>
              <a:t> </a:t>
            </a:r>
            <a:r>
              <a:rPr lang="en-US" sz="1100" dirty="0" err="1"/>
              <a:t>Ağ</a:t>
            </a:r>
            <a:r>
              <a:rPr lang="en-US" sz="1100" dirty="0"/>
              <a:t> (</a:t>
            </a:r>
            <a:r>
              <a:rPr lang="en-US" sz="1200" dirty="0"/>
              <a:t>Network</a:t>
            </a:r>
            <a:r>
              <a:rPr lang="en-US" sz="1100" dirty="0"/>
              <a:t>)</a:t>
            </a:r>
            <a:endParaRPr lang="tr-TR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F0EE0-2069-4828-BD33-F3ADFD437A0C}"/>
              </a:ext>
            </a:extLst>
          </p:cNvPr>
          <p:cNvSpPr/>
          <p:nvPr/>
        </p:nvSpPr>
        <p:spPr>
          <a:xfrm>
            <a:off x="8300620" y="3577701"/>
            <a:ext cx="2405850" cy="2290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8D8EE-5B8F-1980-3135-FD3DC45927C7}"/>
              </a:ext>
            </a:extLst>
          </p:cNvPr>
          <p:cNvSpPr txBox="1"/>
          <p:nvPr/>
        </p:nvSpPr>
        <p:spPr>
          <a:xfrm>
            <a:off x="9001955" y="4391773"/>
            <a:ext cx="1162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Çevre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Ağı</a:t>
            </a:r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9858E-E935-7360-2BA5-F44E78A7E741}"/>
              </a:ext>
            </a:extLst>
          </p:cNvPr>
          <p:cNvSpPr txBox="1"/>
          <p:nvPr/>
        </p:nvSpPr>
        <p:spPr>
          <a:xfrm>
            <a:off x="8970881" y="3768349"/>
            <a:ext cx="135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Fiziksel</a:t>
            </a:r>
            <a:r>
              <a:rPr lang="en-US" sz="1200" dirty="0"/>
              <a:t> </a:t>
            </a:r>
            <a:r>
              <a:rPr lang="en-US" sz="1200" dirty="0" err="1"/>
              <a:t>Güvenlik</a:t>
            </a:r>
            <a:endParaRPr lang="tr-TR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9A703E-9FEA-2BE1-95F8-CC6DA8B0A572}"/>
              </a:ext>
            </a:extLst>
          </p:cNvPr>
          <p:cNvSpPr/>
          <p:nvPr/>
        </p:nvSpPr>
        <p:spPr>
          <a:xfrm>
            <a:off x="8074089" y="2574524"/>
            <a:ext cx="3106076" cy="3293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F30A6-0D85-F625-C321-7B648FB941E4}"/>
              </a:ext>
            </a:extLst>
          </p:cNvPr>
          <p:cNvSpPr txBox="1"/>
          <p:nvPr/>
        </p:nvSpPr>
        <p:spPr>
          <a:xfrm>
            <a:off x="8906519" y="3011061"/>
            <a:ext cx="162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Güvenlik</a:t>
            </a:r>
            <a:r>
              <a:rPr lang="en-US" sz="1200" dirty="0"/>
              <a:t> </a:t>
            </a:r>
            <a:r>
              <a:rPr lang="en-US" sz="1200" dirty="0" err="1"/>
              <a:t>Prosedürleri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778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016-D869-1434-3C07-854635C0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Privilege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Yetki</a:t>
            </a:r>
            <a:r>
              <a:rPr lang="en-US" dirty="0"/>
              <a:t>) (</a:t>
            </a:r>
            <a:r>
              <a:rPr lang="en-US" dirty="0" err="1"/>
              <a:t>PoLP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34A-6B91-A64D-EC8E-460B4D7A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başlangıçta</a:t>
            </a:r>
            <a:r>
              <a:rPr lang="en-US" dirty="0"/>
              <a:t>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(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)” </a:t>
            </a:r>
            <a:r>
              <a:rPr lang="en-US" dirty="0" err="1"/>
              <a:t>yetki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yetkilendirilmelidir</a:t>
            </a:r>
            <a:r>
              <a:rPr lang="en-US" dirty="0"/>
              <a:t>.</a:t>
            </a:r>
          </a:p>
          <a:p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yetkilerin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verilip</a:t>
            </a:r>
            <a:r>
              <a:rPr lang="en-US" dirty="0"/>
              <a:t> “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olmayanların</a:t>
            </a:r>
            <a:r>
              <a:rPr lang="en-US" dirty="0"/>
              <a:t>”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yetkilerden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“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yetkilerin</a:t>
            </a:r>
            <a:r>
              <a:rPr lang="en-US" dirty="0"/>
              <a:t>” </a:t>
            </a:r>
            <a:r>
              <a:rPr lang="en-US" dirty="0" err="1"/>
              <a:t>sonradan</a:t>
            </a:r>
            <a:r>
              <a:rPr lang="en-US" dirty="0"/>
              <a:t> </a:t>
            </a:r>
            <a:r>
              <a:rPr lang="en-US" dirty="0" err="1"/>
              <a:t>sağlanmasıdır</a:t>
            </a:r>
            <a:r>
              <a:rPr lang="en-US" dirty="0"/>
              <a:t>.</a:t>
            </a:r>
          </a:p>
          <a:p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olandandan</a:t>
            </a:r>
            <a:r>
              <a:rPr lang="en-US" dirty="0"/>
              <a:t> “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yetki</a:t>
            </a:r>
            <a:r>
              <a:rPr lang="en-US" dirty="0"/>
              <a:t> </a:t>
            </a:r>
            <a:r>
              <a:rPr lang="en-US" dirty="0" err="1"/>
              <a:t>verilmemelidir</a:t>
            </a:r>
            <a:r>
              <a:rPr lang="en-US" dirty="0"/>
              <a:t>. </a:t>
            </a:r>
            <a:r>
              <a:rPr lang="en-US" dirty="0" err="1"/>
              <a:t>Sonradan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kalmayan</a:t>
            </a:r>
            <a:r>
              <a:rPr lang="en-US" dirty="0"/>
              <a:t> </a:t>
            </a:r>
            <a:r>
              <a:rPr lang="en-US" dirty="0" err="1"/>
              <a:t>yetkiler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kişilere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yetkiler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olmayıp</a:t>
            </a:r>
            <a:r>
              <a:rPr lang="en-US" dirty="0"/>
              <a:t>,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de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kapsamdadır</a:t>
            </a:r>
            <a:r>
              <a:rPr lang="en-US" dirty="0"/>
              <a:t>.</a:t>
            </a:r>
          </a:p>
          <a:p>
            <a:r>
              <a:rPr lang="en-US" b="1" dirty="0"/>
              <a:t>Principle of Least Privilege (</a:t>
            </a:r>
            <a:r>
              <a:rPr lang="en-US" b="1" dirty="0" err="1"/>
              <a:t>PoLP</a:t>
            </a:r>
            <a:r>
              <a:rPr lang="en-US" b="1" dirty="0"/>
              <a:t>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Hesapların</a:t>
            </a:r>
            <a:r>
              <a:rPr lang="en-US" dirty="0"/>
              <a:t> </a:t>
            </a:r>
            <a:r>
              <a:rPr lang="en-US" dirty="0" err="1"/>
              <a:t>standartlaştırılması</a:t>
            </a:r>
            <a:r>
              <a:rPr lang="en-US" dirty="0"/>
              <a:t> (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yetkilendirme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grupları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883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5E7-3D4F-5AE8-CF9F-B9D804C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Non-repudiation (</a:t>
            </a:r>
            <a:r>
              <a:rPr lang="en-US" dirty="0" err="1"/>
              <a:t>İnkar</a:t>
            </a:r>
            <a:r>
              <a:rPr lang="en-US" dirty="0"/>
              <a:t> </a:t>
            </a:r>
            <a:r>
              <a:rPr lang="en-US" dirty="0" err="1"/>
              <a:t>Etmemek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202-1EE1-3A91-527D-12DB1121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7878"/>
          </a:xfrm>
        </p:spPr>
        <p:txBody>
          <a:bodyPr/>
          <a:lstStyle/>
          <a:p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eylem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(e-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, ERP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 “</a:t>
            </a:r>
            <a:r>
              <a:rPr lang="en-US" dirty="0" err="1"/>
              <a:t>inkar</a:t>
            </a:r>
            <a:r>
              <a:rPr lang="en-US" dirty="0"/>
              <a:t> </a:t>
            </a:r>
            <a:r>
              <a:rPr lang="en-US" dirty="0" err="1"/>
              <a:t>etmenin</a:t>
            </a:r>
            <a:r>
              <a:rPr lang="en-US" dirty="0"/>
              <a:t>”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olmamasıdır</a:t>
            </a:r>
            <a:r>
              <a:rPr lang="en-US" dirty="0"/>
              <a:t> (non-repudiation – </a:t>
            </a:r>
            <a:r>
              <a:rPr lang="en-US" dirty="0" err="1"/>
              <a:t>İnkar</a:t>
            </a:r>
            <a:r>
              <a:rPr lang="en-US" dirty="0"/>
              <a:t> </a:t>
            </a:r>
            <a:r>
              <a:rPr lang="en-US" dirty="0" err="1"/>
              <a:t>Etmemek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76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0F318-32A8-9C28-61D6-4FDFDC07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Implicit Deny (Örtülü Ret)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8F87C4-460B-9961-A0D9-94528DB2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9366D-B4DE-626B-EE97-0DE397A1D25C}"/>
              </a:ext>
            </a:extLst>
          </p:cNvPr>
          <p:cNvSpPr txBox="1"/>
          <p:nvPr/>
        </p:nvSpPr>
        <p:spPr>
          <a:xfrm>
            <a:off x="4691271" y="461175"/>
            <a:ext cx="6122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Eğer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kaynak</a:t>
            </a:r>
            <a:r>
              <a:rPr lang="en-US" sz="2400" dirty="0"/>
              <a:t> </a:t>
            </a:r>
            <a:r>
              <a:rPr lang="en-US" sz="2400" dirty="0" err="1"/>
              <a:t>kullanımı</a:t>
            </a:r>
            <a:r>
              <a:rPr lang="en-US" sz="2400" dirty="0"/>
              <a:t> (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erişim</a:t>
            </a:r>
            <a:r>
              <a:rPr lang="en-US" sz="2400" dirty="0"/>
              <a:t>) </a:t>
            </a:r>
            <a:r>
              <a:rPr lang="en-US" sz="2400" dirty="0" err="1"/>
              <a:t>açık</a:t>
            </a:r>
            <a:r>
              <a:rPr lang="en-US" sz="2400" dirty="0"/>
              <a:t> </a:t>
            </a:r>
            <a:r>
              <a:rPr lang="en-US" sz="2400" dirty="0" err="1"/>
              <a:t>biçimde</a:t>
            </a:r>
            <a:r>
              <a:rPr lang="en-US" sz="2400" dirty="0"/>
              <a:t> </a:t>
            </a:r>
            <a:r>
              <a:rPr lang="en-US" sz="2400" dirty="0" err="1"/>
              <a:t>izin</a:t>
            </a:r>
            <a:r>
              <a:rPr lang="en-US" sz="2400" dirty="0"/>
              <a:t> </a:t>
            </a:r>
            <a:r>
              <a:rPr lang="en-US" sz="2400" dirty="0" err="1"/>
              <a:t>verilmediyse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kaynak</a:t>
            </a:r>
            <a:r>
              <a:rPr lang="en-US" sz="2400" dirty="0"/>
              <a:t> “</a:t>
            </a:r>
            <a:r>
              <a:rPr lang="en-US" sz="2400" dirty="0" err="1"/>
              <a:t>izin</a:t>
            </a:r>
            <a:r>
              <a:rPr lang="en-US" sz="2400" dirty="0"/>
              <a:t> </a:t>
            </a:r>
            <a:r>
              <a:rPr lang="en-US" sz="2400" dirty="0" err="1"/>
              <a:t>verilmeyen</a:t>
            </a:r>
            <a:r>
              <a:rPr lang="en-US" sz="2400" dirty="0"/>
              <a:t>”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kaynaktır</a:t>
            </a:r>
            <a:r>
              <a:rPr lang="en-US" sz="2400" dirty="0"/>
              <a:t> (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erişim</a:t>
            </a:r>
            <a:r>
              <a:rPr lang="en-US" sz="2400" dirty="0"/>
              <a:t>)</a:t>
            </a:r>
            <a:endParaRPr lang="tr-T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24FF6-63A2-7F05-8C92-BA5E78414755}"/>
              </a:ext>
            </a:extLst>
          </p:cNvPr>
          <p:cNvSpPr txBox="1"/>
          <p:nvPr/>
        </p:nvSpPr>
        <p:spPr>
          <a:xfrm>
            <a:off x="4134678" y="5406887"/>
            <a:ext cx="635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Nelerin</a:t>
            </a:r>
            <a:r>
              <a:rPr lang="en-US" dirty="0"/>
              <a:t> </a:t>
            </a:r>
            <a:r>
              <a:rPr lang="en-US" dirty="0" err="1"/>
              <a:t>yasak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listelemek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nelerin</a:t>
            </a:r>
            <a:r>
              <a:rPr lang="en-US" dirty="0"/>
              <a:t> </a:t>
            </a:r>
            <a:r>
              <a:rPr lang="en-US" dirty="0" err="1"/>
              <a:t>izinli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931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1C0C-73AF-F07E-18B7-447C7A39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Yönetimi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1179-6AEB-EA72-3176-6E6781FC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7035" cy="4351338"/>
          </a:xfrm>
        </p:spPr>
        <p:txBody>
          <a:bodyPr/>
          <a:lstStyle/>
          <a:p>
            <a:r>
              <a:rPr lang="en-US" dirty="0"/>
              <a:t>ISO 27001 </a:t>
            </a:r>
            <a:r>
              <a:rPr lang="en-US" dirty="0" err="1"/>
              <a:t>uluslararası</a:t>
            </a:r>
            <a:r>
              <a:rPr lang="en-US" dirty="0"/>
              <a:t> standard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organizasyonda</a:t>
            </a:r>
            <a:r>
              <a:rPr lang="en-US" dirty="0"/>
              <a:t> </a:t>
            </a: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yönetileceğini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dirty="0" err="1"/>
              <a:t>Politikalar</a:t>
            </a:r>
            <a:r>
              <a:rPr lang="en-US" dirty="0"/>
              <a:t> (Policy), </a:t>
            </a:r>
            <a:r>
              <a:rPr lang="en-US" dirty="0" err="1"/>
              <a:t>prosedürler</a:t>
            </a:r>
            <a:r>
              <a:rPr lang="en-US" dirty="0"/>
              <a:t>, roller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sorumluluklar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organizasyonun</a:t>
            </a:r>
            <a:r>
              <a:rPr lang="en-US" dirty="0"/>
              <a:t> 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aktiviteleri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stratejik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hedeflerinin</a:t>
            </a:r>
            <a:r>
              <a:rPr lang="en-US" dirty="0"/>
              <a:t> </a:t>
            </a:r>
            <a:r>
              <a:rPr lang="en-US" dirty="0" err="1"/>
              <a:t>gerçekleştirilmesini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</a:p>
          <a:p>
            <a:r>
              <a:rPr lang="en-US" b="1" dirty="0" err="1"/>
              <a:t>Etkin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IT (BT) </a:t>
            </a:r>
            <a:r>
              <a:rPr lang="en-US" b="1" dirty="0" err="1"/>
              <a:t>güvenliği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b="1" dirty="0"/>
              <a:t> </a:t>
            </a:r>
            <a:r>
              <a:rPr lang="en-US" b="1" dirty="0" err="1"/>
              <a:t>üst</a:t>
            </a:r>
            <a:r>
              <a:rPr lang="en-US" b="1" dirty="0"/>
              <a:t> </a:t>
            </a:r>
            <a:r>
              <a:rPr lang="en-US" b="1" dirty="0" err="1"/>
              <a:t>yönetimin</a:t>
            </a:r>
            <a:r>
              <a:rPr lang="en-US" b="1" dirty="0"/>
              <a:t> </a:t>
            </a:r>
            <a:r>
              <a:rPr lang="en-US" b="1" dirty="0" err="1"/>
              <a:t>desteği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kurulabilir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7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1622-F1BF-1160-D6C1-F51E49EE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Adı </a:t>
            </a:r>
            <a:r>
              <a:rPr lang="en-US" dirty="0" err="1"/>
              <a:t>Doğrulama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F7CA-C873-8835-C35F-450A520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+ MFA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RSA Token </a:t>
            </a:r>
            <a:r>
              <a:rPr lang="en-US" dirty="0" err="1"/>
              <a:t>kullanımı</a:t>
            </a:r>
            <a:r>
              <a:rPr lang="en-US" dirty="0"/>
              <a:t> (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üreten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)</a:t>
            </a:r>
          </a:p>
          <a:p>
            <a:r>
              <a:rPr lang="en-US" dirty="0" err="1"/>
              <a:t>Biometrik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(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, </a:t>
            </a:r>
            <a:r>
              <a:rPr lang="en-US" dirty="0" err="1"/>
              <a:t>parmak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,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retinası</a:t>
            </a:r>
            <a:r>
              <a:rPr lang="en-US" dirty="0"/>
              <a:t> vs).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korunması</a:t>
            </a:r>
            <a:r>
              <a:rPr lang="en-US" dirty="0"/>
              <a:t> </a:t>
            </a:r>
            <a:r>
              <a:rPr lang="en-US" dirty="0" err="1"/>
              <a:t>kanunu</a:t>
            </a:r>
            <a:r>
              <a:rPr lang="en-US" dirty="0"/>
              <a:t> </a:t>
            </a:r>
            <a:r>
              <a:rPr lang="en-US" dirty="0" err="1"/>
              <a:t>kapsamıonda</a:t>
            </a:r>
            <a:r>
              <a:rPr lang="en-US" dirty="0"/>
              <a:t> </a:t>
            </a:r>
            <a:r>
              <a:rPr lang="en-US" dirty="0" err="1"/>
              <a:t>biometrik</a:t>
            </a:r>
            <a:r>
              <a:rPr lang="en-US" dirty="0"/>
              <a:t> </a:t>
            </a:r>
            <a:r>
              <a:rPr lang="en-US" dirty="0" err="1"/>
              <a:t>yöntemlerin</a:t>
            </a:r>
            <a:r>
              <a:rPr lang="en-US" dirty="0"/>
              <a:t> </a:t>
            </a:r>
            <a:r>
              <a:rPr lang="en-US" dirty="0" err="1"/>
              <a:t>yaygınlığı</a:t>
            </a:r>
            <a:r>
              <a:rPr lang="en-US" dirty="0"/>
              <a:t> </a:t>
            </a:r>
            <a:r>
              <a:rPr lang="en-US" dirty="0" err="1"/>
              <a:t>azalmaktadır</a:t>
            </a:r>
            <a:r>
              <a:rPr lang="en-US" dirty="0"/>
              <a:t>.</a:t>
            </a:r>
          </a:p>
          <a:p>
            <a:r>
              <a:rPr lang="en-US" dirty="0"/>
              <a:t>MFA: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(SMS, Authenticator)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92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644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319 Bilgi Sistemleri Güvenliği </vt:lpstr>
      <vt:lpstr>CIA Triad</vt:lpstr>
      <vt:lpstr>AAA Sistemi (3A Sistemi)</vt:lpstr>
      <vt:lpstr>Güvenlik Katmanları (Defense in Depth)</vt:lpstr>
      <vt:lpstr>Least Privilege (En Düşük Yetki) (PoLP)</vt:lpstr>
      <vt:lpstr>Non-repudiation (İnkar Etmemek)</vt:lpstr>
      <vt:lpstr>Implicit Deny (Örtülü Ret)</vt:lpstr>
      <vt:lpstr>Bilgi Güvenliği Yönetimi</vt:lpstr>
      <vt:lpstr>Kullanıcı Adı Doğrulama</vt:lpstr>
      <vt:lpstr>Tek kullanımlık Link</vt:lpstr>
      <vt:lpstr>Oauth2 Authentication</vt:lpstr>
      <vt:lpstr>Kimlik Doğrulaması (Identity Proofing)</vt:lpstr>
      <vt:lpstr>Genel Şifre Kuralları</vt:lpstr>
      <vt:lpstr>Genel Şifre Kuralları (önceki sayfadan devam)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6</cp:revision>
  <dcterms:created xsi:type="dcterms:W3CDTF">2022-11-02T11:43:11Z</dcterms:created>
  <dcterms:modified xsi:type="dcterms:W3CDTF">2022-11-02T14:13:59Z</dcterms:modified>
</cp:coreProperties>
</file>