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51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21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vzuat.gov.tr/mevzuat?MevzuatNo=16925&amp;MevzuatTur=7&amp;MevzuatTertip=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.wikipedia.org/wiki/Risk_y%C3%B6netim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4497CF-96FD-87C1-454A-B15EB66C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94254-BFA9-7BF2-45F2-2E117135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/>
              <a:t>YBS-319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B506B-29F6-DD76-C6A5-CC869774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09.11.2022</a:t>
            </a:r>
          </a:p>
        </p:txBody>
      </p:sp>
    </p:spTree>
    <p:extLst>
      <p:ext uri="{BB962C8B-B14F-4D97-AF65-F5344CB8AC3E}">
        <p14:creationId xmlns:p14="http://schemas.microsoft.com/office/powerpoint/2010/main" val="33816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EDEF-68FA-5006-F11F-F581C63D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Yönetmeliği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E395-7CCE-512F-09C6-C697F613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6603"/>
            <a:ext cx="10521377" cy="5862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https://www.mevzuat.gov.tr/mevzuat?MevzuatNo=16925&amp;MevzuatTur=7&amp;MevzuatTertip=5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FD9-854B-6A9C-1677-309417B7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Cevabı</a:t>
            </a:r>
            <a:r>
              <a:rPr lang="en-US" dirty="0"/>
              <a:t> (Risk Response) </a:t>
            </a:r>
            <a:r>
              <a:rPr lang="en-US" dirty="0" err="1"/>
              <a:t>Kategorileri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0FB2-A9FC-F11F-FC27-496CF810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708"/>
            <a:ext cx="7923406" cy="3732903"/>
          </a:xfrm>
        </p:spPr>
        <p:txBody>
          <a:bodyPr/>
          <a:lstStyle/>
          <a:p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(avoidance):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kaldıracak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uygulanmalıdır</a:t>
            </a:r>
            <a:r>
              <a:rPr lang="en-US" dirty="0"/>
              <a:t>.</a:t>
            </a:r>
          </a:p>
          <a:p>
            <a:r>
              <a:rPr lang="en-US" dirty="0" err="1"/>
              <a:t>Riski</a:t>
            </a:r>
            <a:r>
              <a:rPr lang="en-US" dirty="0"/>
              <a:t> Kabul </a:t>
            </a:r>
            <a:r>
              <a:rPr lang="en-US" dirty="0" err="1"/>
              <a:t>etmek</a:t>
            </a:r>
            <a:r>
              <a:rPr lang="en-US" dirty="0"/>
              <a:t> (acceptance): Kabul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risk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değerlendirip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düzeltici</a:t>
            </a:r>
            <a:r>
              <a:rPr lang="en-US" dirty="0"/>
              <a:t> </a:t>
            </a:r>
            <a:r>
              <a:rPr lang="en-US" dirty="0" err="1"/>
              <a:t>faaliyet</a:t>
            </a:r>
            <a:r>
              <a:rPr lang="en-US" dirty="0"/>
              <a:t> </a:t>
            </a:r>
            <a:r>
              <a:rPr lang="en-US" dirty="0" err="1"/>
              <a:t>yapmamak</a:t>
            </a:r>
            <a:r>
              <a:rPr lang="en-US" dirty="0"/>
              <a:t>.</a:t>
            </a:r>
          </a:p>
          <a:p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(mitigation):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etkiyi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olasılığını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.</a:t>
            </a:r>
          </a:p>
          <a:p>
            <a:r>
              <a:rPr lang="en-US" dirty="0" err="1"/>
              <a:t>Riski</a:t>
            </a:r>
            <a:r>
              <a:rPr lang="en-US" dirty="0"/>
              <a:t> transfer </a:t>
            </a:r>
            <a:r>
              <a:rPr lang="en-US" dirty="0" err="1"/>
              <a:t>etmek</a:t>
            </a:r>
            <a:r>
              <a:rPr lang="en-US" dirty="0"/>
              <a:t>: Riskin </a:t>
            </a:r>
            <a:r>
              <a:rPr lang="en-US" dirty="0" err="1"/>
              <a:t>gerçekleşmesi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sorumluluğu</a:t>
            </a:r>
            <a:r>
              <a:rPr lang="en-US" dirty="0"/>
              <a:t> </a:t>
            </a:r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taraflara</a:t>
            </a:r>
            <a:r>
              <a:rPr lang="en-US" dirty="0"/>
              <a:t> </a:t>
            </a:r>
            <a:r>
              <a:rPr lang="en-US" dirty="0" err="1"/>
              <a:t>aktarmak</a:t>
            </a:r>
            <a:r>
              <a:rPr lang="en-US" dirty="0"/>
              <a:t> (</a:t>
            </a:r>
            <a:r>
              <a:rPr lang="en-US" dirty="0" err="1"/>
              <a:t>sigorta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A2FC-3D56-0C70-9CA9-7EBCAB80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Varlıklar</a:t>
            </a:r>
            <a:r>
              <a:rPr lang="en-US" dirty="0"/>
              <a:t> (Assets)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D6D2-5513-2142-BDE1-BD4CC07D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kaynağı</a:t>
            </a:r>
            <a:endParaRPr lang="en-US" dirty="0"/>
          </a:p>
          <a:p>
            <a:r>
              <a:rPr lang="en-US" dirty="0" err="1"/>
              <a:t>Ofis</a:t>
            </a:r>
            <a:r>
              <a:rPr lang="en-US" dirty="0"/>
              <a:t> </a:t>
            </a:r>
            <a:r>
              <a:rPr lang="en-US" dirty="0" err="1"/>
              <a:t>eşyaları</a:t>
            </a:r>
            <a:endParaRPr lang="en-US" dirty="0"/>
          </a:p>
          <a:p>
            <a:r>
              <a:rPr lang="en-US" dirty="0"/>
              <a:t>IT </a:t>
            </a:r>
            <a:r>
              <a:rPr lang="en-US" dirty="0" err="1"/>
              <a:t>sistemi</a:t>
            </a:r>
            <a:endParaRPr lang="en-US" dirty="0"/>
          </a:p>
          <a:p>
            <a:r>
              <a:rPr lang="en-US" dirty="0" err="1"/>
              <a:t>Binalar</a:t>
            </a:r>
            <a:endParaRPr lang="en-US" dirty="0"/>
          </a:p>
          <a:p>
            <a:r>
              <a:rPr lang="en-US" dirty="0"/>
              <a:t>Bilgi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Bir “</a:t>
            </a:r>
            <a:r>
              <a:rPr lang="en-US" dirty="0" err="1"/>
              <a:t>değeri</a:t>
            </a:r>
            <a:r>
              <a:rPr lang="en-US" dirty="0"/>
              <a:t>” </a:t>
            </a:r>
            <a:r>
              <a:rPr lang="en-US" dirty="0" err="1"/>
              <a:t>olan</a:t>
            </a:r>
            <a:r>
              <a:rPr lang="en-US" dirty="0"/>
              <a:t> her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varlığıdır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35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37AC-27B3-7DC3-97BF-287DA0B7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Tehdit</a:t>
            </a:r>
            <a:r>
              <a:rPr lang="en-US" dirty="0"/>
              <a:t> (treat)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6389-595C-EF59-7822-C4A6EE64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2156908"/>
          </a:xfrm>
        </p:spPr>
        <p:txBody>
          <a:bodyPr/>
          <a:lstStyle/>
          <a:p>
            <a:r>
              <a:rPr lang="en-US"/>
              <a:t>Şirketin varlıklarına bilerek veya bilmeyerek zarar verme, çalma, yok etme gibi sonuçlar doğurabilecek her şey “tehdit” olarak değerlendirilir.</a:t>
            </a:r>
          </a:p>
          <a:p>
            <a:r>
              <a:rPr lang="en-US"/>
              <a:t>Tehditler sistemde var olan bir “güvenlik açığı” (vulnerability) sonucu veya bu güvenlik açığının kötü niyetli kişiler tarafında kullanılması ile ortaya çıkabilir.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7A9BC-7B3E-BA59-BCB4-4893BEFAA94A}"/>
              </a:ext>
            </a:extLst>
          </p:cNvPr>
          <p:cNvSpPr txBox="1"/>
          <p:nvPr/>
        </p:nvSpPr>
        <p:spPr>
          <a:xfrm>
            <a:off x="6786730" y="4330877"/>
            <a:ext cx="4804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GÜVENLİK AÇIĞI (ISO-27005)</a:t>
            </a:r>
          </a:p>
          <a:p>
            <a:r>
              <a:rPr lang="en-US" i="1" dirty="0">
                <a:latin typeface="Arial" panose="020B0604020202020204" pitchFamily="34" charset="0"/>
              </a:rPr>
              <a:t>Bir </a:t>
            </a:r>
            <a:r>
              <a:rPr lang="en-US" i="1" dirty="0" err="1">
                <a:latin typeface="Arial" panose="020B0604020202020204" pitchFamily="34" charset="0"/>
              </a:rPr>
              <a:t>varlığın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veya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varlık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grubunun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bir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veya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daha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fazla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tehdit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tarafından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zarar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vermek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amacıyla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kullanılabilecek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</a:rPr>
              <a:t>zayıflığıdır</a:t>
            </a:r>
            <a:r>
              <a:rPr lang="en-US" i="1" dirty="0">
                <a:latin typeface="Arial" panose="020B0604020202020204" pitchFamily="34" charset="0"/>
              </a:rPr>
              <a:t>.</a:t>
            </a:r>
            <a:endParaRPr lang="en-US" b="0" i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3BE85-235B-3C15-4E9E-789FDB30BBFD}"/>
              </a:ext>
            </a:extLst>
          </p:cNvPr>
          <p:cNvSpPr txBox="1"/>
          <p:nvPr/>
        </p:nvSpPr>
        <p:spPr>
          <a:xfrm>
            <a:off x="1818490" y="4429489"/>
            <a:ext cx="4804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ISO-27005</a:t>
            </a:r>
          </a:p>
          <a:p>
            <a:r>
              <a:rPr lang="en-US" b="0" i="1" dirty="0">
                <a:effectLst/>
                <a:latin typeface="Arial" panose="020B0604020202020204" pitchFamily="34" charset="0"/>
              </a:rPr>
              <a:t>A weakness of an asset or group of assets that can be exploited by one or more threats,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where an </a:t>
            </a:r>
            <a:r>
              <a:rPr lang="en-US" b="0" i="1" dirty="0">
                <a:effectLst/>
                <a:latin typeface="Arial" panose="020B0604020202020204" pitchFamily="34" charset="0"/>
              </a:rPr>
              <a:t>asset is anything that has value to the organization, its business operations, and their continuity, including information resources that support the organization's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9C71-A686-939B-7613-DD046251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r>
              <a:rPr lang="en-US" dirty="0"/>
              <a:t> (WEB)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BC22-552E-7CAD-735E-2E496229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SQL </a:t>
            </a:r>
            <a:r>
              <a:rPr lang="en-US" dirty="0" err="1"/>
              <a:t>Enjeksiyonu</a:t>
            </a:r>
            <a:r>
              <a:rPr lang="en-US" dirty="0"/>
              <a:t> (SQL Injection)</a:t>
            </a:r>
          </a:p>
          <a:p>
            <a:pPr marL="342900" indent="-342900">
              <a:buAutoNum type="arabicPeriod"/>
            </a:pPr>
            <a:r>
              <a:rPr lang="en-US" dirty="0"/>
              <a:t>XSS (Cross Site Scripting – </a:t>
            </a:r>
            <a:r>
              <a:rPr lang="en-US" dirty="0" err="1"/>
              <a:t>Siteler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oturum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geçirilmesi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referansları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https://www.smartmind.com.tr/web-dunyasindaki-en-yaygin-10-guvenlik-acigi-1-i-956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F8DA-270B-0F99-BDB0-BCE86F5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9B33-6C32-860B-E53A-0A0A8CF3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varlıklarına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zayıflıklar</a:t>
            </a:r>
            <a:r>
              <a:rPr lang="en-US" dirty="0"/>
              <a:t> </a:t>
            </a:r>
            <a:r>
              <a:rPr lang="en-US" dirty="0" err="1"/>
              <a:t>olara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560070" lvl="1" indent="-285750">
              <a:buFontTx/>
              <a:buChar char="-"/>
            </a:pP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Kaynaklı</a:t>
            </a:r>
            <a:endParaRPr lang="en-US" dirty="0"/>
          </a:p>
          <a:p>
            <a:pPr marL="560070" lvl="1" indent="-285750">
              <a:buFontTx/>
              <a:buChar char="-"/>
            </a:pP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Kaynaklı</a:t>
            </a:r>
            <a:endParaRPr lang="en-US" dirty="0"/>
          </a:p>
          <a:p>
            <a:pPr marL="560070" lvl="1" indent="-285750">
              <a:buFontTx/>
              <a:buChar char="-"/>
            </a:pPr>
            <a:r>
              <a:rPr lang="en-US" dirty="0"/>
              <a:t>Sistem </a:t>
            </a:r>
            <a:r>
              <a:rPr lang="en-US" dirty="0" err="1"/>
              <a:t>Kaynaklı</a:t>
            </a:r>
            <a:endParaRPr lang="en-US" dirty="0"/>
          </a:p>
          <a:p>
            <a:pPr lvl="1"/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3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599-6C7D-B65F-1517-9F7C7E4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RİSK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41A8-682E-84B0-0E38-1D12B7B0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varlıklarının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, </a:t>
            </a:r>
            <a:r>
              <a:rPr lang="en-US" dirty="0" err="1"/>
              <a:t>kaybedilme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yok </a:t>
            </a:r>
            <a:r>
              <a:rPr lang="en-US" dirty="0" err="1"/>
              <a:t>edilme</a:t>
            </a:r>
            <a:r>
              <a:rPr lang="en-US" dirty="0"/>
              <a:t> </a:t>
            </a:r>
            <a:r>
              <a:rPr lang="en-US" dirty="0" err="1"/>
              <a:t>potansiyelidir</a:t>
            </a:r>
            <a:r>
              <a:rPr lang="en-US" dirty="0"/>
              <a:t> (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ihtimali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durum).</a:t>
            </a:r>
          </a:p>
          <a:p>
            <a:endParaRPr lang="en-US" dirty="0"/>
          </a:p>
          <a:p>
            <a:r>
              <a:rPr lang="en-US" sz="3600" dirty="0"/>
              <a:t>RİSK = </a:t>
            </a:r>
            <a:r>
              <a:rPr lang="en-US" sz="3600" dirty="0" err="1"/>
              <a:t>Tehditler</a:t>
            </a:r>
            <a:r>
              <a:rPr lang="en-US" sz="3600" dirty="0"/>
              <a:t> x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Açığı</a:t>
            </a:r>
            <a:endParaRPr lang="en-US" sz="3600" dirty="0"/>
          </a:p>
          <a:p>
            <a:r>
              <a:rPr lang="en-US" sz="3600" dirty="0"/>
              <a:t>RİSK = Treat x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40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366-1604-0E0A-F5A1-C40B3BED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RİSK YÖNETİMİ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669-9E05-6E0A-FD0C-239B0537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873"/>
            <a:ext cx="8596668" cy="4637489"/>
          </a:xfrm>
        </p:spPr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yönetimi</a:t>
            </a:r>
            <a:r>
              <a:rPr lang="en-US" dirty="0"/>
              <a:t>, </a:t>
            </a:r>
            <a:r>
              <a:rPr lang="en-US" dirty="0" err="1"/>
              <a:t>işletmelerin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ayrıntıları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tanımlanıp</a:t>
            </a:r>
            <a:r>
              <a:rPr lang="en-US" dirty="0"/>
              <a:t> </a:t>
            </a:r>
            <a:r>
              <a:rPr lang="en-US" dirty="0" err="1"/>
              <a:t>değerlendirilmesi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minimize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kaldıracak</a:t>
            </a:r>
            <a:r>
              <a:rPr lang="en-US" dirty="0"/>
              <a:t> </a:t>
            </a:r>
            <a:r>
              <a:rPr lang="en-US" dirty="0" err="1"/>
              <a:t>önlemlerin</a:t>
            </a:r>
            <a:r>
              <a:rPr lang="en-US" dirty="0"/>
              <a:t> </a:t>
            </a:r>
            <a:r>
              <a:rPr lang="en-US" dirty="0" err="1"/>
              <a:t>alınmasıdır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https://tr.wikipedia.org/wiki/Risk_y%C3%B6netimi</a:t>
            </a:r>
            <a:endParaRPr lang="en-US" dirty="0"/>
          </a:p>
          <a:p>
            <a:r>
              <a:rPr lang="en-US" dirty="0"/>
              <a:t>Risk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,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işletme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Kabul </a:t>
            </a:r>
            <a:r>
              <a:rPr lang="en-US" dirty="0" err="1"/>
              <a:t>edilebililir</a:t>
            </a:r>
            <a:r>
              <a:rPr lang="en-US" dirty="0"/>
              <a:t> </a:t>
            </a:r>
            <a:r>
              <a:rPr lang="en-US" dirty="0" err="1"/>
              <a:t>düzeye</a:t>
            </a:r>
            <a:r>
              <a:rPr lang="en-US" dirty="0"/>
              <a:t> </a:t>
            </a:r>
            <a:r>
              <a:rPr lang="en-US" dirty="0" err="1"/>
              <a:t>indirme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0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CC59-D197-CFCE-B218-C3CC1AC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Değerlendirmesi</a:t>
            </a:r>
            <a:r>
              <a:rPr lang="en-US" dirty="0"/>
              <a:t> (Risk Assessment)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081-8A91-F12C-9F00-201C1733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4347033"/>
          </a:xfrm>
        </p:spPr>
        <p:txBody>
          <a:bodyPr/>
          <a:lstStyle/>
          <a:p>
            <a:r>
              <a:rPr lang="en-US" dirty="0"/>
              <a:t>“Risk </a:t>
            </a:r>
            <a:r>
              <a:rPr lang="en-US" dirty="0" err="1"/>
              <a:t>Değerlendirmesi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işletmede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değerlendirilmesi</a:t>
            </a:r>
            <a:r>
              <a:rPr lang="en-US" dirty="0"/>
              <a:t> </a:t>
            </a:r>
            <a:r>
              <a:rPr lang="en-US" dirty="0" err="1"/>
              <a:t>işidir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ilk </a:t>
            </a:r>
            <a:r>
              <a:rPr lang="en-US" dirty="0" err="1"/>
              <a:t>adımıdır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Risk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  <a:p>
            <a:pPr>
              <a:buAutoNum type="arabicPeriod"/>
            </a:pP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riskin</a:t>
            </a:r>
            <a:r>
              <a:rPr lang="en-US" dirty="0"/>
              <a:t>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etkisinin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buna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öncelik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pPr>
              <a:buAutoNum type="arabicPeriod"/>
            </a:pP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risk </a:t>
            </a:r>
            <a:r>
              <a:rPr lang="en-US" dirty="0" err="1"/>
              <a:t>azaltıcı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B9D1-2C3B-4F0F-B677-975E99B9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Tablosu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D8ACA-3D69-C319-9079-CF06101C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60" y="1416131"/>
            <a:ext cx="5751052" cy="46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5477E-6096-2545-5D7A-075204D33D50}"/>
              </a:ext>
            </a:extLst>
          </p:cNvPr>
          <p:cNvSpPr txBox="1"/>
          <p:nvPr/>
        </p:nvSpPr>
        <p:spPr>
          <a:xfrm>
            <a:off x="7187928" y="2278082"/>
            <a:ext cx="3612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riskin</a:t>
            </a:r>
            <a:r>
              <a:rPr lang="en-US" dirty="0"/>
              <a:t> 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ihtimali</a:t>
            </a:r>
            <a:r>
              <a:rPr lang="en-US" dirty="0"/>
              <a:t> (1…5)</a:t>
            </a:r>
          </a:p>
          <a:p>
            <a:endParaRPr lang="en-US" dirty="0"/>
          </a:p>
          <a:p>
            <a:r>
              <a:rPr lang="en-US" dirty="0" err="1"/>
              <a:t>Etki</a:t>
            </a:r>
            <a:r>
              <a:rPr lang="en-US" dirty="0"/>
              <a:t> (</a:t>
            </a:r>
            <a:r>
              <a:rPr lang="en-US" dirty="0" err="1"/>
              <a:t>Şiddet</a:t>
            </a:r>
            <a:r>
              <a:rPr lang="en-US" dirty="0"/>
              <a:t>): Riskin </a:t>
            </a:r>
            <a:r>
              <a:rPr lang="en-US" dirty="0" err="1"/>
              <a:t>gerçekleşmesi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çıkacak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sonucun</a:t>
            </a:r>
            <a:r>
              <a:rPr lang="en-US" dirty="0"/>
              <a:t> </a:t>
            </a:r>
            <a:r>
              <a:rPr lang="en-US" dirty="0" err="1"/>
              <a:t>etkisi</a:t>
            </a:r>
            <a:endParaRPr lang="en-US" dirty="0"/>
          </a:p>
          <a:p>
            <a:endParaRPr lang="en-US" dirty="0"/>
          </a:p>
          <a:p>
            <a:r>
              <a:rPr lang="en-US" dirty="0"/>
              <a:t>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atanan</a:t>
            </a:r>
            <a:r>
              <a:rPr lang="en-US" dirty="0"/>
              <a:t> </a:t>
            </a:r>
            <a:r>
              <a:rPr lang="en-US" dirty="0" err="1"/>
              <a:t>rakamlar</a:t>
            </a:r>
            <a:r>
              <a:rPr lang="en-US" dirty="0"/>
              <a:t> </a:t>
            </a:r>
            <a:r>
              <a:rPr lang="en-US" dirty="0" err="1"/>
              <a:t>çarpılarak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Hesaplanan</a:t>
            </a:r>
            <a:r>
              <a:rPr lang="en-US" dirty="0"/>
              <a:t> 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skoruna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“risk </a:t>
            </a:r>
            <a:r>
              <a:rPr lang="en-US" dirty="0" err="1"/>
              <a:t>cevabı</a:t>
            </a:r>
            <a:r>
              <a:rPr lang="en-US" dirty="0"/>
              <a:t>” (risk response)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309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520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YBS-319</vt:lpstr>
      <vt:lpstr>Varlıklar (Assets)</vt:lpstr>
      <vt:lpstr>Tehdit (treat)</vt:lpstr>
      <vt:lpstr>Yaygın güvenlik açıkları (WEB)</vt:lpstr>
      <vt:lpstr>Güvenlik açıkları</vt:lpstr>
      <vt:lpstr>RİSK</vt:lpstr>
      <vt:lpstr>RİSK YÖNETİMİ</vt:lpstr>
      <vt:lpstr>Risk Değerlendirmesi (Risk Assessment)</vt:lpstr>
      <vt:lpstr>Risk Değerlendirme Tablosu</vt:lpstr>
      <vt:lpstr>Risk Değerlendirme Yönetmeliği</vt:lpstr>
      <vt:lpstr>Risk Cevabı (Risk Response) Kategorileri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YBS-319</dc:title>
  <dc:creator>Yasar Kucukefe</dc:creator>
  <cp:lastModifiedBy>Yasar Kucukefe</cp:lastModifiedBy>
  <cp:revision>4</cp:revision>
  <dcterms:created xsi:type="dcterms:W3CDTF">2022-11-09T11:37:46Z</dcterms:created>
  <dcterms:modified xsi:type="dcterms:W3CDTF">2022-11-09T13:56:31Z</dcterms:modified>
</cp:coreProperties>
</file>