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717-0098-4661-9921-BDE18D28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2DFF-5CFE-4EB0-89D6-6551E25F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0A2A-A70E-4CC8-83C6-8F5285C0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2F81-2D29-41E5-81F6-5274FC27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5FCD-7501-4749-8926-EDD9AE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97A7-B0EF-4C2C-AB49-1AF810F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E61C-B0BB-4B68-AC2A-324F8E78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BB6A-B273-447E-A314-41FE89DF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9A2F-FACC-4309-9B58-229B1586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CA41-5D3B-4256-A6E1-C2D7B51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6E33E-8326-4F39-949C-907D7FCB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D40E-1AC2-4587-A710-683E5AEA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0BC9-ADC5-4285-87DA-C3931081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27F-DBC7-4441-A1BE-862733A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47C8-2A3C-4132-8FC3-DE434D87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BA3A-D898-47BB-9398-3DA5E6DD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29B3-0DC6-4411-919C-58CF5876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7C7A-F1DD-4673-892E-F758E299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09F5-1B5C-4FB5-B17C-DD0BF5AE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C339-F694-44F9-8BDC-02E0978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563B-C549-47CF-AA31-6432E58F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6F55-3B26-4981-BA2F-4F9BE6E1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750-96E0-437B-9173-3228A5FD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CF17-DDC2-4FDE-A7E6-31AEA83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FE93-6EAE-4E69-9998-D838278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F37E-7013-4FA1-A722-F60D0A58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A1BB-BFC8-4DE7-836C-C3EB86B5B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040B3-F749-4F4E-AFDB-BFBF8E42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EDF1-4E2E-4953-B769-366953B4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7A43-1FAF-4939-8D83-EA297D4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FE1A-117B-4463-B35A-59A77D2A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B222-80F8-4B8B-88A8-2C7FC0D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8B1B-0179-46DF-93C8-C8F27178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9357-02B6-4888-8967-FFFF625C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709A9-C316-4F32-A11C-FDE7BF94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A49B-80D9-4E3F-9CE5-AE4F99AE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0729A-E66B-4FF8-9A8E-883E2771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E4300-DC02-47BE-BD55-E742CF52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303A8-B4FB-4ACE-BA5E-3CD39D15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A0BA-9FAE-48C9-BBC7-54AA9DB0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B75B9-2B6A-4E25-9498-7D044A39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6177D-64F8-4592-8652-80CB791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6ABC4-7EB4-477F-8356-3348104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49780-42EA-464B-A945-8B34AC2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5B984-14DF-4A6F-8A12-9FBB315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6E26-609F-4C47-BC16-F0E3C3C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21A-38DD-4EBF-84B5-ED6B34BD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80D9-7CC5-4A08-9E19-178222E6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17AB-4221-4576-96DA-2CE453FE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255C-D51E-4521-8AE0-F91FBF37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A02A-2C5B-4B97-B08A-FCDE3C2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742DF-83EF-4ADF-A865-D71153AC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DCCC-84A9-44F4-9DAF-041139BC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819B9-2D7A-4227-9449-FEA77CAE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7723-5617-4EE1-BE87-2C3F344C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A50E-1461-47E4-9378-06DBC3EE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3433-3FB7-4740-B92D-571DC7C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AFA-CE40-42CC-A984-F27F7C6B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2D703-1767-41A5-9394-C310148E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DB65-D938-4D08-8176-3A0C26B0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ECB7-CD85-421E-8483-79C619050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8AA1-ED2C-4323-B83F-8CA500EFE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7B23-54DE-42C6-BDF2-3257D7D9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enic mountain landscape with stars in the sky">
            <a:extLst>
              <a:ext uri="{FF2B5EF4-FFF2-40B4-BE49-F238E27FC236}">
                <a16:creationId xmlns:a16="http://schemas.microsoft.com/office/drawing/2014/main" id="{4E6313EF-06BF-4633-9887-9DF91D163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999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EC1D8-51FB-4032-BC81-7379CF37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12. Hafta</a:t>
            </a:r>
            <a:endParaRPr lang="tr-TR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052C-DF99-4FA0-86D1-03EAD2B7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9 </a:t>
            </a:r>
            <a:r>
              <a:rPr lang="en-US" sz="3200" dirty="0" err="1"/>
              <a:t>Aralık</a:t>
            </a:r>
            <a:r>
              <a:rPr lang="en-US" sz="3200" dirty="0"/>
              <a:t> 2021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1327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048-7334-48BD-A702-C06970D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CF23-CEF5-4E7D-B4A9-F38E0D4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veriyi</a:t>
            </a:r>
            <a:r>
              <a:rPr lang="en-US" dirty="0"/>
              <a:t> “</a:t>
            </a:r>
            <a:r>
              <a:rPr lang="en-US" dirty="0" err="1"/>
              <a:t>tek-yönlü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r>
              <a:rPr lang="en-US" dirty="0"/>
              <a:t>Hashing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uzunluktaki</a:t>
            </a:r>
            <a:r>
              <a:rPr lang="en-US" dirty="0"/>
              <a:t>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“</a:t>
            </a:r>
            <a:r>
              <a:rPr lang="en-US" dirty="0" err="1"/>
              <a:t>şifresiz</a:t>
            </a:r>
            <a:r>
              <a:rPr lang="en-US" dirty="0"/>
              <a:t> </a:t>
            </a:r>
            <a:r>
              <a:rPr lang="en-US" dirty="0" err="1"/>
              <a:t>metin”i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</a:t>
            </a:r>
          </a:p>
          <a:p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password’lerin</a:t>
            </a:r>
            <a:r>
              <a:rPr lang="en-US" dirty="0"/>
              <a:t> </a:t>
            </a:r>
            <a:r>
              <a:rPr lang="en-US" dirty="0" err="1"/>
              <a:t>saklanmasında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değiştirilmediğinden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377392-72E3-4EF3-AB9F-3C65EFAA4500}"/>
              </a:ext>
            </a:extLst>
          </p:cNvPr>
          <p:cNvSpPr/>
          <p:nvPr/>
        </p:nvSpPr>
        <p:spPr>
          <a:xfrm>
            <a:off x="1900362" y="4238044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C5F48F-7D5E-40F5-83FE-A4B5B77AD49B}"/>
              </a:ext>
            </a:extLst>
          </p:cNvPr>
          <p:cNvSpPr/>
          <p:nvPr/>
        </p:nvSpPr>
        <p:spPr>
          <a:xfrm>
            <a:off x="4452732" y="4238042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</a:t>
            </a:r>
            <a:r>
              <a:rPr lang="en-US" dirty="0" err="1"/>
              <a:t>Fonksiyonu</a:t>
            </a:r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788E59-BD58-414D-BA80-C8DCB53C9E75}"/>
              </a:ext>
            </a:extLst>
          </p:cNvPr>
          <p:cNvSpPr/>
          <p:nvPr/>
        </p:nvSpPr>
        <p:spPr>
          <a:xfrm>
            <a:off x="7182679" y="4238043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Benzersiz</a:t>
            </a:r>
            <a:r>
              <a:rPr lang="en-US" dirty="0"/>
              <a:t> Hash </a:t>
            </a:r>
            <a:r>
              <a:rPr lang="en-US" dirty="0" err="1"/>
              <a:t>değeri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7293F-87A3-4BEC-B78D-DD6D5D63E94A}"/>
              </a:ext>
            </a:extLst>
          </p:cNvPr>
          <p:cNvSpPr txBox="1"/>
          <p:nvPr/>
        </p:nvSpPr>
        <p:spPr>
          <a:xfrm>
            <a:off x="3739765" y="4406032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8D0CF-888E-4E9D-AC3B-B335EA82E5F3}"/>
              </a:ext>
            </a:extLst>
          </p:cNvPr>
          <p:cNvSpPr txBox="1"/>
          <p:nvPr/>
        </p:nvSpPr>
        <p:spPr>
          <a:xfrm>
            <a:off x="6541274" y="4406032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9F0A5-3E2B-44C3-878F-730A0DC53688}"/>
              </a:ext>
            </a:extLst>
          </p:cNvPr>
          <p:cNvSpPr txBox="1"/>
          <p:nvPr/>
        </p:nvSpPr>
        <p:spPr>
          <a:xfrm>
            <a:off x="1233116" y="608095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https://en.wikipedia.org/wiki/Hash_function</a:t>
            </a:r>
          </a:p>
        </p:txBody>
      </p:sp>
    </p:spTree>
    <p:extLst>
      <p:ext uri="{BB962C8B-B14F-4D97-AF65-F5344CB8AC3E}">
        <p14:creationId xmlns:p14="http://schemas.microsoft.com/office/powerpoint/2010/main" val="41391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454-D206-4938-AA34-74B0D0F1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/ TLS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A406-C381-4672-8DE4-39B3D4A7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/ TLS,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ağında</a:t>
            </a:r>
            <a:r>
              <a:rPr lang="en-US" dirty="0"/>
              <a:t> (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internet)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kriptrografi</a:t>
            </a:r>
            <a:r>
              <a:rPr lang="en-US" dirty="0"/>
              <a:t> </a:t>
            </a:r>
            <a:r>
              <a:rPr lang="en-US" dirty="0" err="1"/>
              <a:t>protokolleridir</a:t>
            </a:r>
            <a:r>
              <a:rPr lang="en-US" dirty="0"/>
              <a:t>.</a:t>
            </a:r>
          </a:p>
          <a:p>
            <a:r>
              <a:rPr lang="en-US" dirty="0"/>
              <a:t>SSL (Secure Sockets Layer)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kullanılmamaktadır</a:t>
            </a:r>
            <a:r>
              <a:rPr lang="en-US" dirty="0"/>
              <a:t>. </a:t>
            </a:r>
            <a:r>
              <a:rPr lang="en-US" dirty="0" err="1"/>
              <a:t>Yerini</a:t>
            </a:r>
            <a:r>
              <a:rPr lang="en-US" dirty="0"/>
              <a:t> TLS (Transport Layer Security) </a:t>
            </a:r>
            <a:r>
              <a:rPr lang="en-US" dirty="0" err="1"/>
              <a:t>almıştır</a:t>
            </a:r>
            <a:r>
              <a:rPr lang="en-US" dirty="0"/>
              <a:t>.</a:t>
            </a:r>
          </a:p>
          <a:p>
            <a:r>
              <a:rPr lang="en-US" dirty="0"/>
              <a:t>TLS ilk </a:t>
            </a:r>
            <a:r>
              <a:rPr lang="en-US" dirty="0" err="1"/>
              <a:t>olarak</a:t>
            </a:r>
            <a:r>
              <a:rPr lang="en-US" dirty="0"/>
              <a:t> 1999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r>
              <a:rPr lang="en-US" dirty="0"/>
              <a:t>.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TLS 1.3 (</a:t>
            </a:r>
            <a:r>
              <a:rPr lang="en-US" dirty="0" err="1"/>
              <a:t>Ağustos</a:t>
            </a:r>
            <a:r>
              <a:rPr lang="en-US" dirty="0"/>
              <a:t> 2018)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SSL 1.0 =&gt; SSL 2.0 =&gt; TLS 1.0 =&gt; TLS 1.1 </a:t>
            </a:r>
            <a:r>
              <a:rPr lang="en-US" dirty="0"/>
              <a:t>=&gt; TLS 1.2 =&gt; TLS 1.3</a:t>
            </a:r>
          </a:p>
          <a:p>
            <a:r>
              <a:rPr lang="en-US" dirty="0"/>
              <a:t>TLS 1.2 </a:t>
            </a:r>
            <a:r>
              <a:rPr lang="en-US" dirty="0" err="1"/>
              <a:t>ve</a:t>
            </a:r>
            <a:r>
              <a:rPr lang="en-US" dirty="0"/>
              <a:t> TLS 1.3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sürümler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kullanılmamatadır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3A77F-9F63-4C75-BB4F-275407B54570}"/>
              </a:ext>
            </a:extLst>
          </p:cNvPr>
          <p:cNvSpPr txBox="1"/>
          <p:nvPr/>
        </p:nvSpPr>
        <p:spPr>
          <a:xfrm>
            <a:off x="2093181" y="567544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https://en.wikipedia.org/wiki/Transport_Layer_Security</a:t>
            </a:r>
          </a:p>
        </p:txBody>
      </p:sp>
    </p:spTree>
    <p:extLst>
      <p:ext uri="{BB962C8B-B14F-4D97-AF65-F5344CB8AC3E}">
        <p14:creationId xmlns:p14="http://schemas.microsoft.com/office/powerpoint/2010/main" val="6569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80B7F-8745-45C2-A349-6EDE85EB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Dijital Sertifikalar</a:t>
            </a:r>
            <a:endParaRPr lang="tr-T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BA33-D668-473D-8752-8993A629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Bir dijital sertifika bir web sunucusunu ve açık anahtarını doğrulamak için kullanılır.</a:t>
            </a:r>
          </a:p>
          <a:p>
            <a:endParaRPr lang="tr-TR" sz="20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6D530C-8788-4A61-8180-8C2DFB6E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3127"/>
            <a:ext cx="4087387" cy="5431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4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885C-C9D3-413E-8154-C9693A3B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 (Cryptography)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F41-B08D-492B-BEA0-9F204FED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Krypto: </a:t>
            </a:r>
            <a:r>
              <a:rPr lang="en-US" dirty="0" err="1"/>
              <a:t>Gizli</a:t>
            </a:r>
            <a:endParaRPr lang="en-US" dirty="0"/>
          </a:p>
          <a:p>
            <a:r>
              <a:rPr lang="en-US" dirty="0" err="1"/>
              <a:t>Kriptografi’nin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Gizlilik</a:t>
            </a:r>
            <a:r>
              <a:rPr lang="en-US" dirty="0"/>
              <a:t> (Confidentiality): Bilgi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(disclosure)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Bütünlük</a:t>
            </a:r>
            <a:r>
              <a:rPr lang="en-US" dirty="0"/>
              <a:t> (Integrity): Bilgi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değiştirilmemesini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Doğrulama</a:t>
            </a:r>
            <a:r>
              <a:rPr lang="en-US" dirty="0"/>
              <a:t> (Authentication):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imza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gönderenin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 </a:t>
            </a:r>
            <a:r>
              <a:rPr lang="en-US" dirty="0" err="1"/>
              <a:t>doğrulanır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İnkar</a:t>
            </a:r>
            <a:r>
              <a:rPr lang="en-US" dirty="0"/>
              <a:t> </a:t>
            </a:r>
            <a:r>
              <a:rPr lang="en-US" dirty="0" err="1"/>
              <a:t>etmeme</a:t>
            </a:r>
            <a:r>
              <a:rPr lang="en-US" dirty="0"/>
              <a:t> (non-repudiation):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imzalar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“</a:t>
            </a:r>
            <a:r>
              <a:rPr lang="en-US" dirty="0" err="1"/>
              <a:t>inkar</a:t>
            </a:r>
            <a:r>
              <a:rPr lang="en-US" dirty="0"/>
              <a:t> </a:t>
            </a:r>
            <a:r>
              <a:rPr lang="en-US" dirty="0" err="1"/>
              <a:t>etmeme</a:t>
            </a:r>
            <a:r>
              <a:rPr lang="en-US" dirty="0"/>
              <a:t>” </a:t>
            </a:r>
            <a:r>
              <a:rPr lang="en-US" dirty="0" err="1"/>
              <a:t>sağlanır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7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99C-DD60-4967-84E0-97C6992F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Kriptografi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C42-4203-42B5-BD8E-A945958C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8579" cy="234881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: </a:t>
            </a:r>
            <a:r>
              <a:rPr lang="en-US" dirty="0" err="1"/>
              <a:t>Şifrelenmemiş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(</a:t>
            </a:r>
            <a:r>
              <a:rPr lang="en-US" dirty="0" err="1"/>
              <a:t>mesajın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)</a:t>
            </a:r>
          </a:p>
          <a:p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: </a:t>
            </a:r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(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)</a:t>
            </a:r>
          </a:p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(Cipher):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şifrelemek</a:t>
            </a:r>
            <a:r>
              <a:rPr lang="en-US" dirty="0"/>
              <a:t> (encrypt)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(decrypt)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endParaRPr lang="en-US" dirty="0"/>
          </a:p>
          <a:p>
            <a:r>
              <a:rPr lang="en-US" dirty="0" err="1"/>
              <a:t>Anahtar</a:t>
            </a:r>
            <a:r>
              <a:rPr lang="en-US" dirty="0"/>
              <a:t>: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</a:t>
            </a:r>
            <a:r>
              <a:rPr lang="en-US" dirty="0" err="1"/>
              <a:t>şifrelemek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anahtar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16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706-8F77-4AEE-AD9A-840A79DE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(encrypt)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Çözme</a:t>
            </a:r>
            <a:r>
              <a:rPr lang="en-US" dirty="0"/>
              <a:t> (decrypt)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BD4C39-295F-426D-9F54-4AC20CB68222}"/>
              </a:ext>
            </a:extLst>
          </p:cNvPr>
          <p:cNvSpPr/>
          <p:nvPr/>
        </p:nvSpPr>
        <p:spPr>
          <a:xfrm>
            <a:off x="2608028" y="2337682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D9D71-66A6-4F73-8BAC-BF5A64593A51}"/>
              </a:ext>
            </a:extLst>
          </p:cNvPr>
          <p:cNvSpPr/>
          <p:nvPr/>
        </p:nvSpPr>
        <p:spPr>
          <a:xfrm>
            <a:off x="5160398" y="2337680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+ </a:t>
            </a:r>
            <a:r>
              <a:rPr lang="en-US" dirty="0" err="1"/>
              <a:t>Anahtar</a:t>
            </a:r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A827A-BAD0-4BA4-92B5-F9485298C5CA}"/>
              </a:ext>
            </a:extLst>
          </p:cNvPr>
          <p:cNvSpPr/>
          <p:nvPr/>
        </p:nvSpPr>
        <p:spPr>
          <a:xfrm>
            <a:off x="7890345" y="2337681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9F8EB-F43E-4BE9-85B1-EFEF831E63FE}"/>
              </a:ext>
            </a:extLst>
          </p:cNvPr>
          <p:cNvSpPr txBox="1"/>
          <p:nvPr/>
        </p:nvSpPr>
        <p:spPr>
          <a:xfrm>
            <a:off x="4447431" y="2505670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43E1-DDFF-45B9-A9C4-A21C2347DAF9}"/>
              </a:ext>
            </a:extLst>
          </p:cNvPr>
          <p:cNvSpPr txBox="1"/>
          <p:nvPr/>
        </p:nvSpPr>
        <p:spPr>
          <a:xfrm>
            <a:off x="7248940" y="2505670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8517C9-EAFB-43B8-8820-4DBA74E59FF4}"/>
              </a:ext>
            </a:extLst>
          </p:cNvPr>
          <p:cNvSpPr/>
          <p:nvPr/>
        </p:nvSpPr>
        <p:spPr>
          <a:xfrm>
            <a:off x="5351230" y="4259882"/>
            <a:ext cx="2016980" cy="139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+ </a:t>
            </a:r>
            <a:r>
              <a:rPr lang="en-US" dirty="0" err="1"/>
              <a:t>Anahtar</a:t>
            </a:r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946A9-4969-4710-A97B-F4D2794AA458}"/>
              </a:ext>
            </a:extLst>
          </p:cNvPr>
          <p:cNvSpPr/>
          <p:nvPr/>
        </p:nvSpPr>
        <p:spPr>
          <a:xfrm>
            <a:off x="2608028" y="4259882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B4E48-5722-4C89-A13D-4A4E54D91169}"/>
              </a:ext>
            </a:extLst>
          </p:cNvPr>
          <p:cNvSpPr txBox="1"/>
          <p:nvPr/>
        </p:nvSpPr>
        <p:spPr>
          <a:xfrm>
            <a:off x="4553450" y="4497931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tr-TR" sz="5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7EE05-C2FB-48A2-BBC3-8D155635EA64}"/>
              </a:ext>
            </a:extLst>
          </p:cNvPr>
          <p:cNvSpPr txBox="1"/>
          <p:nvPr/>
        </p:nvSpPr>
        <p:spPr>
          <a:xfrm>
            <a:off x="7625302" y="4497931"/>
            <a:ext cx="54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tr-TR" sz="5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8CF70A-E53D-49CB-934E-6F2C76D081CE}"/>
              </a:ext>
            </a:extLst>
          </p:cNvPr>
          <p:cNvSpPr/>
          <p:nvPr/>
        </p:nvSpPr>
        <p:spPr>
          <a:xfrm>
            <a:off x="8309113" y="4259881"/>
            <a:ext cx="1693627" cy="139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Metin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812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C9FD-324B-41D2-95DC-230234A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(Symmetric Encryption)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FF8C-9B73-4476-84F3-7FF6A171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Şifreyi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“</a:t>
            </a:r>
            <a:r>
              <a:rPr lang="en-US" dirty="0" err="1"/>
              <a:t>anahtar”ı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çözer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28000-786F-4092-9402-DCA45978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4" y="3563937"/>
            <a:ext cx="838317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11FC-F9E6-4B53-840F-DF238733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5C9C-A0B7-48FA-A6AE-9D6C7CDD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  <a:p>
            <a:pPr lvl="1"/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/>
              <a:t>3DES</a:t>
            </a:r>
          </a:p>
          <a:p>
            <a:pPr lvl="1"/>
            <a:r>
              <a:rPr lang="en-US" dirty="0" err="1"/>
              <a:t>DES’e</a:t>
            </a:r>
            <a:r>
              <a:rPr lang="en-US" dirty="0"/>
              <a:t> </a:t>
            </a:r>
            <a:r>
              <a:rPr lang="en-US" dirty="0" err="1"/>
              <a:t>kıyasla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yükse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(CPU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)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AES’ye</a:t>
            </a:r>
            <a:r>
              <a:rPr lang="en-US" dirty="0"/>
              <a:t> </a:t>
            </a:r>
            <a:r>
              <a:rPr lang="en-US" dirty="0" err="1"/>
              <a:t>bırakmıştır</a:t>
            </a:r>
            <a:r>
              <a:rPr lang="en-US" dirty="0"/>
              <a:t>.</a:t>
            </a:r>
          </a:p>
          <a:p>
            <a:r>
              <a:rPr lang="en-US" dirty="0"/>
              <a:t>AES</a:t>
            </a:r>
          </a:p>
          <a:p>
            <a:pPr lvl="1"/>
            <a:r>
              <a:rPr lang="en-US" dirty="0"/>
              <a:t>Advanced Encryption Standard (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Standard)</a:t>
            </a:r>
          </a:p>
          <a:p>
            <a:pPr lvl="1"/>
            <a:r>
              <a:rPr lang="en-US" dirty="0"/>
              <a:t>Bir 128-bit AES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olmada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imkansızdır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karakter</a:t>
            </a:r>
            <a:r>
              <a:rPr lang="en-US" dirty="0"/>
              <a:t> = 1 byte = 8 bit =&gt; 128-Bit = 16 </a:t>
            </a:r>
            <a:r>
              <a:rPr lang="en-US" dirty="0" err="1"/>
              <a:t>karakter</a:t>
            </a:r>
            <a:r>
              <a:rPr lang="en-US" dirty="0"/>
              <a:t>, 256-Bit = 32 </a:t>
            </a:r>
            <a:r>
              <a:rPr lang="en-US" dirty="0" err="1"/>
              <a:t>karakter</a:t>
            </a:r>
            <a:endParaRPr lang="en-US" dirty="0"/>
          </a:p>
          <a:p>
            <a:pPr lvl="1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77D7-4B32-4E78-83D0-4A0E39BDE8CD}"/>
              </a:ext>
            </a:extLst>
          </p:cNvPr>
          <p:cNvSpPr txBox="1"/>
          <p:nvPr/>
        </p:nvSpPr>
        <p:spPr>
          <a:xfrm>
            <a:off x="2164742" y="5751632"/>
            <a:ext cx="814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https://www.devglan.com/online-tools/aes-encryption-decryption</a:t>
            </a:r>
          </a:p>
        </p:txBody>
      </p:sp>
    </p:spTree>
    <p:extLst>
      <p:ext uri="{BB962C8B-B14F-4D97-AF65-F5344CB8AC3E}">
        <p14:creationId xmlns:p14="http://schemas.microsoft.com/office/powerpoint/2010/main" val="22389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9ECD-7A97-46E9-A2C4-1930D05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Şifreleme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B7CB-63A3-43CD-96C5-09C29FA6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6719"/>
          </a:xfrm>
        </p:spPr>
        <p:txBody>
          <a:bodyPr/>
          <a:lstStyle/>
          <a:p>
            <a:r>
              <a:rPr lang="en-US" dirty="0" err="1"/>
              <a:t>Orjinal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: “</a:t>
            </a:r>
            <a:r>
              <a:rPr lang="en-US" dirty="0" err="1"/>
              <a:t>Bugünkü</a:t>
            </a:r>
            <a:r>
              <a:rPr lang="en-US" dirty="0"/>
              <a:t> </a:t>
            </a:r>
            <a:r>
              <a:rPr lang="en-US" dirty="0" err="1"/>
              <a:t>dersimizin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kriptografidir</a:t>
            </a:r>
            <a:r>
              <a:rPr lang="en-US" dirty="0"/>
              <a:t>.”</a:t>
            </a:r>
          </a:p>
          <a:p>
            <a:r>
              <a:rPr lang="en-US" dirty="0"/>
              <a:t>128-Bit </a:t>
            </a:r>
            <a:r>
              <a:rPr lang="en-US" dirty="0" err="1"/>
              <a:t>Anahtar</a:t>
            </a:r>
            <a:r>
              <a:rPr lang="en-US" dirty="0"/>
              <a:t>: “1234564812345648”</a:t>
            </a:r>
          </a:p>
          <a:p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: “CqV9rZfYmgNxZ2HfRg1XLEHV1+P6rtXgUahhPtux6TlqZFSQ9k2vQxTxvSRCT5oS”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732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0C4-D95B-4224-A302-454C4D19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(Asymmetric Encryption)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293F-382E-4003-A3E2-8BD833DD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634"/>
          </a:xfrm>
        </p:spPr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(private key):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/>
              <a:t>paylaşılmaz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(public key):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paylaşılır</a:t>
            </a:r>
            <a:r>
              <a:rPr lang="en-US" dirty="0"/>
              <a:t>.</a:t>
            </a:r>
          </a:p>
          <a:p>
            <a:r>
              <a:rPr lang="en-US" dirty="0"/>
              <a:t>PKI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kısaltılır</a:t>
            </a:r>
            <a:r>
              <a:rPr lang="en-US" dirty="0"/>
              <a:t>. Public Key Infrastructure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B074C-55AF-411D-837B-CEC0C806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14" y="3915742"/>
            <a:ext cx="8893616" cy="24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6CF0-8770-4DB8-8855-3C3C8C5E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173-CDF3-4D95-963C-FA1D73B7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4351338"/>
          </a:xfrm>
        </p:spPr>
        <p:txBody>
          <a:bodyPr/>
          <a:lstStyle/>
          <a:p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metinler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81D0-1C11-4D11-B578-3440A115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20" y="1690688"/>
            <a:ext cx="3734321" cy="4248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E6F6-3107-4F1C-A2DC-74B867EABA79}"/>
              </a:ext>
            </a:extLst>
          </p:cNvPr>
          <p:cNvSpPr txBox="1"/>
          <p:nvPr/>
        </p:nvSpPr>
        <p:spPr>
          <a:xfrm>
            <a:off x="985962" y="4001294"/>
            <a:ext cx="561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</a:t>
            </a:r>
            <a:r>
              <a:rPr lang="en-US" dirty="0" err="1"/>
              <a:t>ortamındaki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 </a:t>
            </a:r>
            <a:r>
              <a:rPr lang="en-US" dirty="0" err="1"/>
              <a:t>kullanırılır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Adım</a:t>
            </a:r>
            <a:r>
              <a:rPr lang="en-US" dirty="0"/>
              <a:t>: </a:t>
            </a:r>
            <a:r>
              <a:rPr lang="en-US" dirty="0" err="1"/>
              <a:t>Asimetrik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Adım</a:t>
            </a:r>
            <a:r>
              <a:rPr lang="en-US" dirty="0"/>
              <a:t>: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Simetrik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4AA3B-2101-4E77-BCE4-268607753276}"/>
              </a:ext>
            </a:extLst>
          </p:cNvPr>
          <p:cNvSpPr txBox="1"/>
          <p:nvPr/>
        </p:nvSpPr>
        <p:spPr>
          <a:xfrm>
            <a:off x="1083364" y="6155947"/>
            <a:ext cx="792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https://en.wikipedia.org/wiki/Diffie%E2%80%93Hellman_key_exchange</a:t>
            </a:r>
          </a:p>
        </p:txBody>
      </p:sp>
    </p:spTree>
    <p:extLst>
      <p:ext uri="{BB962C8B-B14F-4D97-AF65-F5344CB8AC3E}">
        <p14:creationId xmlns:p14="http://schemas.microsoft.com/office/powerpoint/2010/main" val="16162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588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12. Hafta</vt:lpstr>
      <vt:lpstr>Kriptografi (Cryptography)</vt:lpstr>
      <vt:lpstr>Kriptografi </vt:lpstr>
      <vt:lpstr>Şifreleme (encrypt) ve Şifre Çözme (decrypt)</vt:lpstr>
      <vt:lpstr>Simetrik Şifreleme (Symmetric Encryption)</vt:lpstr>
      <vt:lpstr>Şifreleme Algoritmaları</vt:lpstr>
      <vt:lpstr>AES Algoritması ile Şifreleme</vt:lpstr>
      <vt:lpstr>Asimetrik Şifreleme (Asymmetric Encryption)</vt:lpstr>
      <vt:lpstr>Simetrik ve Asimetrik Şifreleme</vt:lpstr>
      <vt:lpstr>Hashing</vt:lpstr>
      <vt:lpstr>SSL / TLS</vt:lpstr>
      <vt:lpstr>Dijital Sertifikalar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Hafta</dc:title>
  <dc:creator>Yasar Kucukefe</dc:creator>
  <cp:lastModifiedBy>Yasar Kucukefe</cp:lastModifiedBy>
  <cp:revision>3</cp:revision>
  <dcterms:created xsi:type="dcterms:W3CDTF">2021-12-09T05:51:15Z</dcterms:created>
  <dcterms:modified xsi:type="dcterms:W3CDTF">2021-12-09T08:35:07Z</dcterms:modified>
</cp:coreProperties>
</file>