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8C399-8881-44B3-A09D-CE36DF71F6E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B5620C-D403-47A3-ACFE-3D7A2053353A}">
      <dgm:prSet/>
      <dgm:spPr/>
      <dgm:t>
        <a:bodyPr/>
        <a:lstStyle/>
        <a:p>
          <a:r>
            <a:rPr lang="en-US" dirty="0" err="1"/>
            <a:t>Gizlilik</a:t>
          </a:r>
          <a:r>
            <a:rPr lang="en-US" dirty="0"/>
            <a:t> (Confidentiality)</a:t>
          </a:r>
        </a:p>
      </dgm:t>
    </dgm:pt>
    <dgm:pt modelId="{F8C02319-A064-4C76-A3A9-BF05E3AD1FF7}" type="parTrans" cxnId="{A5F1F1EB-95ED-471F-B6B5-583B8ABD451B}">
      <dgm:prSet/>
      <dgm:spPr/>
      <dgm:t>
        <a:bodyPr/>
        <a:lstStyle/>
        <a:p>
          <a:endParaRPr lang="en-US"/>
        </a:p>
      </dgm:t>
    </dgm:pt>
    <dgm:pt modelId="{74CA5956-9CF4-4E45-9B63-0F7DA404AADE}" type="sibTrans" cxnId="{A5F1F1EB-95ED-471F-B6B5-583B8ABD451B}">
      <dgm:prSet/>
      <dgm:spPr/>
      <dgm:t>
        <a:bodyPr/>
        <a:lstStyle/>
        <a:p>
          <a:endParaRPr lang="en-US"/>
        </a:p>
      </dgm:t>
    </dgm:pt>
    <dgm:pt modelId="{2C20670E-035E-426F-9F2B-73FDE98230C5}">
      <dgm:prSet/>
      <dgm:spPr/>
      <dgm:t>
        <a:bodyPr/>
        <a:lstStyle/>
        <a:p>
          <a:r>
            <a:rPr lang="en-US" dirty="0" err="1"/>
            <a:t>Bütünlük</a:t>
          </a:r>
          <a:r>
            <a:rPr lang="en-US" dirty="0"/>
            <a:t> (Integrity)</a:t>
          </a:r>
        </a:p>
      </dgm:t>
    </dgm:pt>
    <dgm:pt modelId="{71A86E83-0413-43F4-ABBC-D8673945220D}" type="parTrans" cxnId="{B88DADE9-A89B-4796-BB32-6DA1EF478D6C}">
      <dgm:prSet/>
      <dgm:spPr/>
      <dgm:t>
        <a:bodyPr/>
        <a:lstStyle/>
        <a:p>
          <a:endParaRPr lang="en-US"/>
        </a:p>
      </dgm:t>
    </dgm:pt>
    <dgm:pt modelId="{B1FE2072-AF1F-486A-98B1-3DE4768C0C69}" type="sibTrans" cxnId="{B88DADE9-A89B-4796-BB32-6DA1EF478D6C}">
      <dgm:prSet/>
      <dgm:spPr/>
      <dgm:t>
        <a:bodyPr/>
        <a:lstStyle/>
        <a:p>
          <a:endParaRPr lang="en-US"/>
        </a:p>
      </dgm:t>
    </dgm:pt>
    <dgm:pt modelId="{D391B504-4B12-4079-8FBF-C59EBC770D9D}">
      <dgm:prSet/>
      <dgm:spPr/>
      <dgm:t>
        <a:bodyPr/>
        <a:lstStyle/>
        <a:p>
          <a:r>
            <a:rPr lang="en-US"/>
            <a:t>Erişilebilirlik (Availability)</a:t>
          </a:r>
        </a:p>
      </dgm:t>
    </dgm:pt>
    <dgm:pt modelId="{EB19911A-8FD2-4F56-B383-EFD61FFFFA1C}" type="parTrans" cxnId="{2018162C-F3F9-4FF5-B194-7EF80B92A0BA}">
      <dgm:prSet/>
      <dgm:spPr/>
      <dgm:t>
        <a:bodyPr/>
        <a:lstStyle/>
        <a:p>
          <a:endParaRPr lang="en-US"/>
        </a:p>
      </dgm:t>
    </dgm:pt>
    <dgm:pt modelId="{90FD3FED-A30E-42E8-A740-3A82F45D523D}" type="sibTrans" cxnId="{2018162C-F3F9-4FF5-B194-7EF80B92A0BA}">
      <dgm:prSet/>
      <dgm:spPr/>
      <dgm:t>
        <a:bodyPr/>
        <a:lstStyle/>
        <a:p>
          <a:endParaRPr lang="en-US"/>
        </a:p>
      </dgm:t>
    </dgm:pt>
    <dgm:pt modelId="{5B694C2A-8F3C-4953-945F-2524451EC20A}" type="pres">
      <dgm:prSet presAssocID="{4838C399-8881-44B3-A09D-CE36DF71F6EB}" presName="linear" presStyleCnt="0">
        <dgm:presLayoutVars>
          <dgm:dir/>
          <dgm:animLvl val="lvl"/>
          <dgm:resizeHandles val="exact"/>
        </dgm:presLayoutVars>
      </dgm:prSet>
      <dgm:spPr/>
    </dgm:pt>
    <dgm:pt modelId="{A88E69FF-FCAD-4EBC-A36C-2377782E6551}" type="pres">
      <dgm:prSet presAssocID="{8EB5620C-D403-47A3-ACFE-3D7A2053353A}" presName="parentLin" presStyleCnt="0"/>
      <dgm:spPr/>
    </dgm:pt>
    <dgm:pt modelId="{59A16B44-FB90-48A1-8867-E5CAD3E23D71}" type="pres">
      <dgm:prSet presAssocID="{8EB5620C-D403-47A3-ACFE-3D7A2053353A}" presName="parentLeftMargin" presStyleLbl="node1" presStyleIdx="0" presStyleCnt="3"/>
      <dgm:spPr/>
    </dgm:pt>
    <dgm:pt modelId="{32BCFB7F-1F7B-4066-BFC7-DA6FDD6B9930}" type="pres">
      <dgm:prSet presAssocID="{8EB5620C-D403-47A3-ACFE-3D7A205335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A94ACD-CD24-4352-8902-799E36AC4A0A}" type="pres">
      <dgm:prSet presAssocID="{8EB5620C-D403-47A3-ACFE-3D7A2053353A}" presName="negativeSpace" presStyleCnt="0"/>
      <dgm:spPr/>
    </dgm:pt>
    <dgm:pt modelId="{78647740-5DC2-4FB6-96B8-D9751FE2C43E}" type="pres">
      <dgm:prSet presAssocID="{8EB5620C-D403-47A3-ACFE-3D7A2053353A}" presName="childText" presStyleLbl="conFgAcc1" presStyleIdx="0" presStyleCnt="3">
        <dgm:presLayoutVars>
          <dgm:bulletEnabled val="1"/>
        </dgm:presLayoutVars>
      </dgm:prSet>
      <dgm:spPr/>
    </dgm:pt>
    <dgm:pt modelId="{3BCE60E9-B3D2-4DC8-9543-8BA7CBA4D58B}" type="pres">
      <dgm:prSet presAssocID="{74CA5956-9CF4-4E45-9B63-0F7DA404AADE}" presName="spaceBetweenRectangles" presStyleCnt="0"/>
      <dgm:spPr/>
    </dgm:pt>
    <dgm:pt modelId="{16F1D4F9-7E92-4892-A355-F2C90944CB59}" type="pres">
      <dgm:prSet presAssocID="{2C20670E-035E-426F-9F2B-73FDE98230C5}" presName="parentLin" presStyleCnt="0"/>
      <dgm:spPr/>
    </dgm:pt>
    <dgm:pt modelId="{AACD42CF-0ED5-4EEE-97D2-4AB50C140B3B}" type="pres">
      <dgm:prSet presAssocID="{2C20670E-035E-426F-9F2B-73FDE98230C5}" presName="parentLeftMargin" presStyleLbl="node1" presStyleIdx="0" presStyleCnt="3"/>
      <dgm:spPr/>
    </dgm:pt>
    <dgm:pt modelId="{F7AA0A95-457D-4814-8FC9-A21F940C9205}" type="pres">
      <dgm:prSet presAssocID="{2C20670E-035E-426F-9F2B-73FDE98230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B80061-B5B5-4CDA-81FE-9241103FF0B9}" type="pres">
      <dgm:prSet presAssocID="{2C20670E-035E-426F-9F2B-73FDE98230C5}" presName="negativeSpace" presStyleCnt="0"/>
      <dgm:spPr/>
    </dgm:pt>
    <dgm:pt modelId="{AB9545F1-F24A-43D9-99B2-ABE807CD87A9}" type="pres">
      <dgm:prSet presAssocID="{2C20670E-035E-426F-9F2B-73FDE98230C5}" presName="childText" presStyleLbl="conFgAcc1" presStyleIdx="1" presStyleCnt="3">
        <dgm:presLayoutVars>
          <dgm:bulletEnabled val="1"/>
        </dgm:presLayoutVars>
      </dgm:prSet>
      <dgm:spPr/>
    </dgm:pt>
    <dgm:pt modelId="{C5A92C84-5779-407D-B5B1-F12BF3D85397}" type="pres">
      <dgm:prSet presAssocID="{B1FE2072-AF1F-486A-98B1-3DE4768C0C69}" presName="spaceBetweenRectangles" presStyleCnt="0"/>
      <dgm:spPr/>
    </dgm:pt>
    <dgm:pt modelId="{F23B387E-DCF1-4EBD-9E42-941726525B89}" type="pres">
      <dgm:prSet presAssocID="{D391B504-4B12-4079-8FBF-C59EBC770D9D}" presName="parentLin" presStyleCnt="0"/>
      <dgm:spPr/>
    </dgm:pt>
    <dgm:pt modelId="{7CEEEAAE-6818-4260-9058-34998F0E9FE0}" type="pres">
      <dgm:prSet presAssocID="{D391B504-4B12-4079-8FBF-C59EBC770D9D}" presName="parentLeftMargin" presStyleLbl="node1" presStyleIdx="1" presStyleCnt="3"/>
      <dgm:spPr/>
    </dgm:pt>
    <dgm:pt modelId="{EFDF0F5C-FAF6-4B9A-81D4-7EB7ECAA3C47}" type="pres">
      <dgm:prSet presAssocID="{D391B504-4B12-4079-8FBF-C59EBC770D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F7CD49-B3FD-47FD-903A-84E15C0402CD}" type="pres">
      <dgm:prSet presAssocID="{D391B504-4B12-4079-8FBF-C59EBC770D9D}" presName="negativeSpace" presStyleCnt="0"/>
      <dgm:spPr/>
    </dgm:pt>
    <dgm:pt modelId="{39E286E2-A20E-4D71-B16E-BC0627316234}" type="pres">
      <dgm:prSet presAssocID="{D391B504-4B12-4079-8FBF-C59EBC770D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331919-76A4-4266-B0B3-8FA3E4774D44}" type="presOf" srcId="{8EB5620C-D403-47A3-ACFE-3D7A2053353A}" destId="{59A16B44-FB90-48A1-8867-E5CAD3E23D71}" srcOrd="0" destOrd="0" presId="urn:microsoft.com/office/officeart/2005/8/layout/list1"/>
    <dgm:cxn modelId="{2018162C-F3F9-4FF5-B194-7EF80B92A0BA}" srcId="{4838C399-8881-44B3-A09D-CE36DF71F6EB}" destId="{D391B504-4B12-4079-8FBF-C59EBC770D9D}" srcOrd="2" destOrd="0" parTransId="{EB19911A-8FD2-4F56-B383-EFD61FFFFA1C}" sibTransId="{90FD3FED-A30E-42E8-A740-3A82F45D523D}"/>
    <dgm:cxn modelId="{48927552-61AA-498E-AA14-C7A50B1CC79A}" type="presOf" srcId="{4838C399-8881-44B3-A09D-CE36DF71F6EB}" destId="{5B694C2A-8F3C-4953-945F-2524451EC20A}" srcOrd="0" destOrd="0" presId="urn:microsoft.com/office/officeart/2005/8/layout/list1"/>
    <dgm:cxn modelId="{15B23588-D945-4BAC-B942-808BE6F7B970}" type="presOf" srcId="{2C20670E-035E-426F-9F2B-73FDE98230C5}" destId="{F7AA0A95-457D-4814-8FC9-A21F940C9205}" srcOrd="1" destOrd="0" presId="urn:microsoft.com/office/officeart/2005/8/layout/list1"/>
    <dgm:cxn modelId="{D834D0AC-3FC3-4DCA-A4E5-D77F967E6CF2}" type="presOf" srcId="{8EB5620C-D403-47A3-ACFE-3D7A2053353A}" destId="{32BCFB7F-1F7B-4066-BFC7-DA6FDD6B9930}" srcOrd="1" destOrd="0" presId="urn:microsoft.com/office/officeart/2005/8/layout/list1"/>
    <dgm:cxn modelId="{3BAD9DAE-B5D5-410B-BD8A-2AB2ABACA2F3}" type="presOf" srcId="{2C20670E-035E-426F-9F2B-73FDE98230C5}" destId="{AACD42CF-0ED5-4EEE-97D2-4AB50C140B3B}" srcOrd="0" destOrd="0" presId="urn:microsoft.com/office/officeart/2005/8/layout/list1"/>
    <dgm:cxn modelId="{B88DADE9-A89B-4796-BB32-6DA1EF478D6C}" srcId="{4838C399-8881-44B3-A09D-CE36DF71F6EB}" destId="{2C20670E-035E-426F-9F2B-73FDE98230C5}" srcOrd="1" destOrd="0" parTransId="{71A86E83-0413-43F4-ABBC-D8673945220D}" sibTransId="{B1FE2072-AF1F-486A-98B1-3DE4768C0C69}"/>
    <dgm:cxn modelId="{A5F1F1EB-95ED-471F-B6B5-583B8ABD451B}" srcId="{4838C399-8881-44B3-A09D-CE36DF71F6EB}" destId="{8EB5620C-D403-47A3-ACFE-3D7A2053353A}" srcOrd="0" destOrd="0" parTransId="{F8C02319-A064-4C76-A3A9-BF05E3AD1FF7}" sibTransId="{74CA5956-9CF4-4E45-9B63-0F7DA404AADE}"/>
    <dgm:cxn modelId="{FC7479F6-5CC6-4EBD-8170-AC834523586D}" type="presOf" srcId="{D391B504-4B12-4079-8FBF-C59EBC770D9D}" destId="{EFDF0F5C-FAF6-4B9A-81D4-7EB7ECAA3C47}" srcOrd="1" destOrd="0" presId="urn:microsoft.com/office/officeart/2005/8/layout/list1"/>
    <dgm:cxn modelId="{1880E6FA-98B0-4530-BA04-30F3A8873FB0}" type="presOf" srcId="{D391B504-4B12-4079-8FBF-C59EBC770D9D}" destId="{7CEEEAAE-6818-4260-9058-34998F0E9FE0}" srcOrd="0" destOrd="0" presId="urn:microsoft.com/office/officeart/2005/8/layout/list1"/>
    <dgm:cxn modelId="{5519A4D7-07FE-4F18-AC96-3C3D41F48323}" type="presParOf" srcId="{5B694C2A-8F3C-4953-945F-2524451EC20A}" destId="{A88E69FF-FCAD-4EBC-A36C-2377782E6551}" srcOrd="0" destOrd="0" presId="urn:microsoft.com/office/officeart/2005/8/layout/list1"/>
    <dgm:cxn modelId="{32540943-1F4D-4B37-A3C7-2A6C250B9C9C}" type="presParOf" srcId="{A88E69FF-FCAD-4EBC-A36C-2377782E6551}" destId="{59A16B44-FB90-48A1-8867-E5CAD3E23D71}" srcOrd="0" destOrd="0" presId="urn:microsoft.com/office/officeart/2005/8/layout/list1"/>
    <dgm:cxn modelId="{8524B2D9-BD9C-41A4-A0E4-8960BA8AC3E0}" type="presParOf" srcId="{A88E69FF-FCAD-4EBC-A36C-2377782E6551}" destId="{32BCFB7F-1F7B-4066-BFC7-DA6FDD6B9930}" srcOrd="1" destOrd="0" presId="urn:microsoft.com/office/officeart/2005/8/layout/list1"/>
    <dgm:cxn modelId="{7FDA7E63-3401-4CD0-9DA5-9B878962E305}" type="presParOf" srcId="{5B694C2A-8F3C-4953-945F-2524451EC20A}" destId="{77A94ACD-CD24-4352-8902-799E36AC4A0A}" srcOrd="1" destOrd="0" presId="urn:microsoft.com/office/officeart/2005/8/layout/list1"/>
    <dgm:cxn modelId="{1E8FE129-8927-440B-A0E0-C47D98E5EC97}" type="presParOf" srcId="{5B694C2A-8F3C-4953-945F-2524451EC20A}" destId="{78647740-5DC2-4FB6-96B8-D9751FE2C43E}" srcOrd="2" destOrd="0" presId="urn:microsoft.com/office/officeart/2005/8/layout/list1"/>
    <dgm:cxn modelId="{D1BDA25F-0143-4DEC-A322-A9BCA1B3672D}" type="presParOf" srcId="{5B694C2A-8F3C-4953-945F-2524451EC20A}" destId="{3BCE60E9-B3D2-4DC8-9543-8BA7CBA4D58B}" srcOrd="3" destOrd="0" presId="urn:microsoft.com/office/officeart/2005/8/layout/list1"/>
    <dgm:cxn modelId="{DB6B876A-325C-4908-8672-05A5F8B243F8}" type="presParOf" srcId="{5B694C2A-8F3C-4953-945F-2524451EC20A}" destId="{16F1D4F9-7E92-4892-A355-F2C90944CB59}" srcOrd="4" destOrd="0" presId="urn:microsoft.com/office/officeart/2005/8/layout/list1"/>
    <dgm:cxn modelId="{49944513-4665-48F6-B2A4-66350CE0DA28}" type="presParOf" srcId="{16F1D4F9-7E92-4892-A355-F2C90944CB59}" destId="{AACD42CF-0ED5-4EEE-97D2-4AB50C140B3B}" srcOrd="0" destOrd="0" presId="urn:microsoft.com/office/officeart/2005/8/layout/list1"/>
    <dgm:cxn modelId="{228D0491-C898-47D9-8BF2-B7FB86CCF5BD}" type="presParOf" srcId="{16F1D4F9-7E92-4892-A355-F2C90944CB59}" destId="{F7AA0A95-457D-4814-8FC9-A21F940C9205}" srcOrd="1" destOrd="0" presId="urn:microsoft.com/office/officeart/2005/8/layout/list1"/>
    <dgm:cxn modelId="{8034DD35-0EA3-43F6-87AC-1E87594DDFEF}" type="presParOf" srcId="{5B694C2A-8F3C-4953-945F-2524451EC20A}" destId="{62B80061-B5B5-4CDA-81FE-9241103FF0B9}" srcOrd="5" destOrd="0" presId="urn:microsoft.com/office/officeart/2005/8/layout/list1"/>
    <dgm:cxn modelId="{ADC134CE-4204-4B26-9883-4D8BF63A748A}" type="presParOf" srcId="{5B694C2A-8F3C-4953-945F-2524451EC20A}" destId="{AB9545F1-F24A-43D9-99B2-ABE807CD87A9}" srcOrd="6" destOrd="0" presId="urn:microsoft.com/office/officeart/2005/8/layout/list1"/>
    <dgm:cxn modelId="{59211BDE-E47F-4285-8B5A-5778D47AA635}" type="presParOf" srcId="{5B694C2A-8F3C-4953-945F-2524451EC20A}" destId="{C5A92C84-5779-407D-B5B1-F12BF3D85397}" srcOrd="7" destOrd="0" presId="urn:microsoft.com/office/officeart/2005/8/layout/list1"/>
    <dgm:cxn modelId="{0BD3D825-231D-4A71-8C2E-9974B99B7A58}" type="presParOf" srcId="{5B694C2A-8F3C-4953-945F-2524451EC20A}" destId="{F23B387E-DCF1-4EBD-9E42-941726525B89}" srcOrd="8" destOrd="0" presId="urn:microsoft.com/office/officeart/2005/8/layout/list1"/>
    <dgm:cxn modelId="{449D6EA9-F1D5-4BB4-8A93-5912B284B23F}" type="presParOf" srcId="{F23B387E-DCF1-4EBD-9E42-941726525B89}" destId="{7CEEEAAE-6818-4260-9058-34998F0E9FE0}" srcOrd="0" destOrd="0" presId="urn:microsoft.com/office/officeart/2005/8/layout/list1"/>
    <dgm:cxn modelId="{0F6CFAA2-4D5C-440E-8F17-9548D8069C4B}" type="presParOf" srcId="{F23B387E-DCF1-4EBD-9E42-941726525B89}" destId="{EFDF0F5C-FAF6-4B9A-81D4-7EB7ECAA3C47}" srcOrd="1" destOrd="0" presId="urn:microsoft.com/office/officeart/2005/8/layout/list1"/>
    <dgm:cxn modelId="{7947FB12-BE9B-41AF-A06C-238B37950898}" type="presParOf" srcId="{5B694C2A-8F3C-4953-945F-2524451EC20A}" destId="{03F7CD49-B3FD-47FD-903A-84E15C0402CD}" srcOrd="9" destOrd="0" presId="urn:microsoft.com/office/officeart/2005/8/layout/list1"/>
    <dgm:cxn modelId="{CBD82DE0-A4B4-4B51-A852-6B2BBF5C9620}" type="presParOf" srcId="{5B694C2A-8F3C-4953-945F-2524451EC20A}" destId="{39E286E2-A20E-4D71-B16E-BC06273162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47740-5DC2-4FB6-96B8-D9751FE2C43E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CFB7F-1F7B-4066-BFC7-DA6FDD6B9930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Gizlilik</a:t>
          </a:r>
          <a:r>
            <a:rPr lang="en-US" sz="3300" kern="1200" dirty="0"/>
            <a:t> (Confidentiality)</a:t>
          </a:r>
        </a:p>
      </dsp:txBody>
      <dsp:txXfrm>
        <a:off x="573335" y="67003"/>
        <a:ext cx="7265810" cy="879050"/>
      </dsp:txXfrm>
    </dsp:sp>
    <dsp:sp modelId="{AB9545F1-F24A-43D9-99B2-ABE807CD87A9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A0A95-457D-4814-8FC9-A21F940C9205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Bütünlük</a:t>
          </a:r>
          <a:r>
            <a:rPr lang="en-US" sz="3300" kern="1200" dirty="0"/>
            <a:t> (Integrity)</a:t>
          </a:r>
        </a:p>
      </dsp:txBody>
      <dsp:txXfrm>
        <a:off x="573335" y="1563884"/>
        <a:ext cx="7265810" cy="879050"/>
      </dsp:txXfrm>
    </dsp:sp>
    <dsp:sp modelId="{39E286E2-A20E-4D71-B16E-BC0627316234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F0F5C-FAF6-4B9A-81D4-7EB7ECAA3C47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Erişilebilirlik (Availability)</a:t>
          </a: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981B-2619-4081-979B-A0E545D8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844F4-797F-46B6-8586-6F8B8B523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0A93-6322-4B0D-BBE5-3CC6BBED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7E3D-F149-40EB-860E-D547362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74CF-33A4-4F16-B6BE-1472BFE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FA2A-4C2E-423B-A643-B11576D9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B7854-B44F-4442-A323-032FE0090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1A610-943C-4EF6-B3BA-7F2CA278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0479-7AE4-47DE-A76E-12BC28D2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03AE-0FF4-45C4-9572-10DED44C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2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85B68-CC69-4095-AA2A-58EDFA7A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B0362-1B8E-4AFC-99BB-FE53BA4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F6ED-F916-4200-9381-06DA805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7303-6C8C-4EED-AB16-6F65EED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527E-15FE-4010-AEF7-3BB004D7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60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FD2-E8DD-4FA9-911A-EEA1D79B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F49A-4FFB-4B2C-BA65-CC5044AF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7433-11DD-4C7B-B0F2-86E5C049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F0BA-3634-4774-9EBC-0A49180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6E06-A5BF-446F-9D3C-AA0636BB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51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6019-0B44-4039-8059-4992D805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8FBA-8820-46F2-91E6-6C56B446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7900-8B74-41C0-8E94-D0571EA0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6519-D4D2-4557-9292-6588D9A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3925-F772-4DD0-BDC7-E698B040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3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C23C-04C2-4901-931C-41C23DC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850-B21C-4340-B89F-162B6DD1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A732-D1F2-44EE-A506-709B98F9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B24F-665B-4612-947E-1B7A9FD0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990E-163E-4E92-9EA8-2012B162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A3EE-0A18-4464-A8E9-6DFF0466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0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9DE-0208-4F79-BC61-79F953F8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353F-B0FA-4826-8A42-29798602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D3F82-8484-46C8-99DD-A2D099FE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DF50B-2B43-4E4C-A1B3-D2C7AE19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62A6F-BECE-408B-AC66-196425B6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6B079-2423-47DE-A686-6B999BB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AF0D-0A54-458C-B5A4-97229F59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40FC6-B967-43EB-88B5-FE7CB01A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57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CB4C-ACAB-49B9-9A11-C3A7A04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A80C7-0CEE-49F2-8767-1B7D68F4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FEC0F-355D-4B52-8DF7-BF222E27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CFDA7-F51B-4222-A235-166D735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2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80945-FC21-4EAB-91C9-04BB389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F053E-3EA1-4672-90AB-8E057F33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4BCF-78C2-464C-95DD-4F81F335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68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29B6-8400-4DF8-B263-34D8A11E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299E-7E80-45E7-B4DE-CD62C60C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21BDB-4C07-4E6B-9B60-F0298E97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15FF6-A855-4D9A-BA23-33EABD82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86C2-D583-47E4-B9BA-4762CC0A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4C24-DD81-4AC4-86EE-FA462A45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3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234-F206-41A0-A0C7-FC236325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3CEA1-E3B4-4C92-89D1-64F0192D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3660-33DD-4492-9515-DE1C6C88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0E35E-4288-485B-8B04-A3A14B88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9686E-8ECB-48DC-B70D-FAD35BF0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5AB1-B5A0-4055-AF32-6D775D7E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49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FE235-88E1-4C86-B367-13EE3069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EA4B-3E11-476D-9B7A-279EF8CB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2F36-F697-4E45-AFED-F1DE279C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F87F-4952-4B07-93E0-3DC77E489459}" type="datetimeFigureOut">
              <a:rPr lang="tr-TR" smtClean="0"/>
              <a:t>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A866-3358-4E7B-B8F1-3C3E0E0B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0921-BE6E-45D9-A85F-6E88629B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A7AC-56B6-41FE-9226-3C46E0373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78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D76C-6E48-4C47-BAEE-593D8FB1F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BİLGİ SİSTEMLERİ GÜVENLİĞİ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62886-DF18-40A0-837F-568F4D5E5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 Hafta</a:t>
            </a:r>
          </a:p>
          <a:p>
            <a:r>
              <a:rPr lang="en-US" dirty="0"/>
              <a:t>4.10.2021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744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BAF2-7D33-4B99-85FE-10C9D722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8787-089F-4679-8BF6-3FFECA33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2907"/>
          </a:xfrm>
        </p:spPr>
        <p:txBody>
          <a:bodyPr/>
          <a:lstStyle/>
          <a:p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arttırmak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 (</a:t>
            </a:r>
            <a:r>
              <a:rPr lang="en-US" dirty="0" err="1"/>
              <a:t>Bankalar</a:t>
            </a:r>
            <a:r>
              <a:rPr lang="en-US" dirty="0"/>
              <a:t>, </a:t>
            </a:r>
            <a:r>
              <a:rPr lang="en-US" dirty="0" err="1"/>
              <a:t>sosyal</a:t>
            </a:r>
            <a:r>
              <a:rPr lang="en-US" dirty="0"/>
              <a:t> media,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SMS </a:t>
            </a:r>
            <a:r>
              <a:rPr lang="en-US" dirty="0" err="1"/>
              <a:t>doğrulama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Mobil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onay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üretme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(RSA token)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880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A6E4-55EC-4096-9021-D723BEB7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391"/>
            <a:ext cx="11057878" cy="1325563"/>
          </a:xfrm>
        </p:spPr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Kullanımlık</a:t>
            </a:r>
            <a:r>
              <a:rPr lang="en-US" dirty="0"/>
              <a:t> Link (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/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dizini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2241-0D4F-45D3-8CBE-F1A1535C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/>
              <a:t>Kullanıcının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(SMS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uygulamama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)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linki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3DE4D-F0F7-4D2C-BFE6-F661F60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19" y="3863395"/>
            <a:ext cx="460121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24998F-DF17-4DD7-A74E-19610C34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Oauth2</a:t>
            </a:r>
            <a:endParaRPr lang="tr-TR" sz="400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Open ID Connect Authentication With OAuth2.0 Authorization - DZone Security">
            <a:extLst>
              <a:ext uri="{FF2B5EF4-FFF2-40B4-BE49-F238E27FC236}">
                <a16:creationId xmlns:a16="http://schemas.microsoft.com/office/drawing/2014/main" id="{43BBC9C5-69D4-4AB4-84A4-DBFDA56C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2914" y="384386"/>
            <a:ext cx="7186538" cy="40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A8D7-FF77-44EC-978C-26A777EC1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Google, Facebook, LinkedIn vb yaygın platform hesapları üzerinden bir sisteme giriş sağlayan yöntemdir.</a:t>
            </a:r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993920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3674-BE58-4E14-9E63-80E28143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98A4-7B60-4512-8CA4-C025FA91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082"/>
          </a:xfrm>
        </p:spPr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doğrulamasından</a:t>
            </a:r>
            <a:r>
              <a:rPr lang="en-US" dirty="0"/>
              <a:t> </a:t>
            </a:r>
            <a:r>
              <a:rPr lang="en-US" dirty="0" err="1"/>
              <a:t>farklıdır</a:t>
            </a:r>
            <a:r>
              <a:rPr lang="en-US" dirty="0"/>
              <a:t>.</a:t>
            </a:r>
          </a:p>
          <a:p>
            <a:r>
              <a:rPr lang="en-US" dirty="0"/>
              <a:t>“Identity Proofing”</a:t>
            </a:r>
          </a:p>
          <a:p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, </a:t>
            </a:r>
            <a:r>
              <a:rPr lang="en-US" dirty="0" err="1"/>
              <a:t>pasaport</a:t>
            </a:r>
            <a:r>
              <a:rPr lang="en-US" dirty="0"/>
              <a:t>, </a:t>
            </a:r>
            <a:r>
              <a:rPr lang="en-US" dirty="0" err="1"/>
              <a:t>sürücü</a:t>
            </a:r>
            <a:r>
              <a:rPr lang="en-US" dirty="0"/>
              <a:t> </a:t>
            </a:r>
            <a:r>
              <a:rPr lang="en-US" dirty="0" err="1"/>
              <a:t>belgesi</a:t>
            </a:r>
            <a:r>
              <a:rPr lang="en-US" dirty="0"/>
              <a:t> vs.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816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5A2A-8BE6-4D0E-9679-3CB6266C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78F7-2750-4537-A6FF-F0B04316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8 </a:t>
            </a:r>
            <a:r>
              <a:rPr lang="en-US" dirty="0" err="1"/>
              <a:t>karakterden</a:t>
            </a:r>
            <a:r>
              <a:rPr lang="en-US" dirty="0"/>
              <a:t> </a:t>
            </a:r>
            <a:r>
              <a:rPr lang="en-US" dirty="0" err="1"/>
              <a:t>oluşmalıdır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Rakam</a:t>
            </a:r>
            <a:r>
              <a:rPr lang="en-US" dirty="0"/>
              <a:t>,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karakterler</a:t>
            </a:r>
            <a:r>
              <a:rPr lang="en-US" dirty="0"/>
              <a:t>,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harflerden</a:t>
            </a:r>
            <a:r>
              <a:rPr lang="en-US" dirty="0"/>
              <a:t> </a:t>
            </a:r>
            <a:r>
              <a:rPr lang="en-US" dirty="0" err="1"/>
              <a:t>oluşmalıdır</a:t>
            </a:r>
            <a:r>
              <a:rPr lang="en-US" dirty="0"/>
              <a:t>.</a:t>
            </a:r>
          </a:p>
          <a:p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kurallarına</a:t>
            </a:r>
            <a:r>
              <a:rPr lang="en-US" dirty="0"/>
              <a:t> </a:t>
            </a:r>
            <a:r>
              <a:rPr lang="en-US" dirty="0" err="1"/>
              <a:t>uymayan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tanımlanmasına</a:t>
            </a:r>
            <a:r>
              <a:rPr lang="en-US" dirty="0"/>
              <a:t> sistem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vermemelidir</a:t>
            </a:r>
            <a:r>
              <a:rPr lang="en-US" dirty="0"/>
              <a:t>.</a:t>
            </a:r>
          </a:p>
          <a:p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kullanmış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şifrelerle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son 6 </a:t>
            </a:r>
            <a:r>
              <a:rPr lang="en-US" dirty="0" err="1"/>
              <a:t>şifre</a:t>
            </a:r>
            <a:r>
              <a:rPr lang="en-US" dirty="0"/>
              <a:t>)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r>
              <a:rPr lang="en-US" dirty="0" err="1"/>
              <a:t>Şifrelerin</a:t>
            </a:r>
            <a:r>
              <a:rPr lang="en-US" dirty="0"/>
              <a:t> belli </a:t>
            </a:r>
            <a:r>
              <a:rPr lang="en-US" dirty="0" err="1"/>
              <a:t>aralıklarla</a:t>
            </a:r>
            <a:r>
              <a:rPr lang="en-US" dirty="0"/>
              <a:t> (3 ay, 6 ay, 12 ay) </a:t>
            </a:r>
            <a:r>
              <a:rPr lang="en-US" dirty="0" err="1"/>
              <a:t>değiştirilmesi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başkaları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paylaşılmamalıdır</a:t>
            </a:r>
            <a:r>
              <a:rPr lang="en-US" dirty="0"/>
              <a:t>.</a:t>
            </a:r>
          </a:p>
          <a:p>
            <a:r>
              <a:rPr lang="en-US" dirty="0" err="1"/>
              <a:t>Şifrelerin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hatırlamak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“</a:t>
            </a:r>
            <a:r>
              <a:rPr lang="en-US" dirty="0" err="1"/>
              <a:t>yazılmaması</a:t>
            </a:r>
            <a:r>
              <a:rPr lang="en-US" dirty="0"/>
              <a:t>”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64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181A-7A0A-4078-8CE8-1085CDE2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(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sayfadan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E1D2-3155-4E30-89F9-81A060BF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Sistem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birbirini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girişleri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3 </a:t>
            </a:r>
            <a:r>
              <a:rPr lang="en-US" dirty="0" err="1"/>
              <a:t>defa</a:t>
            </a:r>
            <a:r>
              <a:rPr lang="en-US" dirty="0"/>
              <a:t>)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hesabını</a:t>
            </a:r>
            <a:r>
              <a:rPr lang="en-US" dirty="0"/>
              <a:t> </a:t>
            </a:r>
            <a:r>
              <a:rPr lang="en-US" dirty="0" err="1"/>
              <a:t>kilitmelidir</a:t>
            </a:r>
            <a:r>
              <a:rPr lang="en-US" dirty="0"/>
              <a:t>. </a:t>
            </a:r>
            <a:r>
              <a:rPr lang="en-US" dirty="0" err="1"/>
              <a:t>Kilitlenen</a:t>
            </a:r>
            <a:r>
              <a:rPr lang="en-US" dirty="0"/>
              <a:t> </a:t>
            </a:r>
            <a:r>
              <a:rPr lang="en-US" dirty="0" err="1"/>
              <a:t>hesabını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yollara</a:t>
            </a:r>
            <a:r>
              <a:rPr lang="en-US" dirty="0"/>
              <a:t> </a:t>
            </a:r>
            <a:r>
              <a:rPr lang="en-US" dirty="0" err="1"/>
              <a:t>başvurmalıdır</a:t>
            </a:r>
            <a:r>
              <a:rPr lang="en-US" dirty="0"/>
              <a:t>.</a:t>
            </a:r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şifreler</a:t>
            </a:r>
            <a:r>
              <a:rPr lang="en-US" dirty="0"/>
              <a:t> </a:t>
            </a:r>
            <a:r>
              <a:rPr lang="en-US" dirty="0" err="1"/>
              <a:t>değiştirilmelidir</a:t>
            </a:r>
            <a:r>
              <a:rPr lang="en-US" dirty="0"/>
              <a:t>. </a:t>
            </a:r>
            <a:r>
              <a:rPr lang="en-US" dirty="0" err="1"/>
              <a:t>Veya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ilk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62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571CF-6C8E-47AC-8FC7-F28E1FF8D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905FF-B11B-4DC4-B4DF-C6ED2C3A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CIA Üçlüsü (tekrar)</a:t>
            </a:r>
            <a:endParaRPr lang="tr-TR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83858-3BE6-4D9F-A943-CC5677FD3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56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09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7D62-B9BF-4604-85E3-AD0B6D0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en-US" dirty="0" err="1"/>
              <a:t>Sistemi</a:t>
            </a:r>
            <a:r>
              <a:rPr lang="en-US" dirty="0"/>
              <a:t> (3A </a:t>
            </a:r>
            <a:r>
              <a:rPr lang="en-US" dirty="0" err="1"/>
              <a:t>sistemi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E917-FD73-4032-AC5D-C7382080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7250"/>
          </a:xfrm>
        </p:spPr>
        <p:txBody>
          <a:bodyPr/>
          <a:lstStyle/>
          <a:p>
            <a:r>
              <a:rPr lang="en-US" dirty="0"/>
              <a:t>Authentication (</a:t>
            </a:r>
            <a:r>
              <a:rPr lang="en-US" dirty="0" err="1"/>
              <a:t>Doğrulama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(authentication)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(E-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hesabına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MFA (Multi-factor Authentication):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Faktörlü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en-US" dirty="0"/>
          </a:p>
          <a:p>
            <a:r>
              <a:rPr lang="en-US" dirty="0"/>
              <a:t>Authorization (</a:t>
            </a:r>
            <a:r>
              <a:rPr lang="en-US" dirty="0" err="1"/>
              <a:t>Yetkilendirme</a:t>
            </a:r>
            <a:r>
              <a:rPr lang="en-US" dirty="0"/>
              <a:t>) (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Kimin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erişebileceğini</a:t>
            </a:r>
            <a:r>
              <a:rPr lang="en-US" dirty="0"/>
              <a:t> </a:t>
            </a:r>
            <a:r>
              <a:rPr lang="en-US" dirty="0" err="1"/>
              <a:t>belirler</a:t>
            </a:r>
            <a:endParaRPr lang="en-US" dirty="0"/>
          </a:p>
          <a:p>
            <a:r>
              <a:rPr lang="en-US" dirty="0"/>
              <a:t>Accounting (</a:t>
            </a:r>
            <a:r>
              <a:rPr lang="en-US" dirty="0" err="1"/>
              <a:t>Kayıtların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Sistem </a:t>
            </a:r>
            <a:r>
              <a:rPr lang="en-US" dirty="0" err="1"/>
              <a:t>loglarının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(Kim ne zaman </a:t>
            </a:r>
            <a:r>
              <a:rPr lang="en-US" dirty="0" err="1"/>
              <a:t>hangi</a:t>
            </a:r>
            <a:r>
              <a:rPr lang="en-US" dirty="0"/>
              <a:t> sistem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yaptı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9D27-C440-42E8-A779-967CC53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(Defense in Depth)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39813-2350-41A5-A8B1-479B148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5" y="1501205"/>
            <a:ext cx="6171886" cy="45342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6B489A-D3D9-4C0A-87BE-2CCCC1078DCA}"/>
              </a:ext>
            </a:extLst>
          </p:cNvPr>
          <p:cNvSpPr/>
          <p:nvPr/>
        </p:nvSpPr>
        <p:spPr>
          <a:xfrm>
            <a:off x="8637972" y="4119239"/>
            <a:ext cx="1686757" cy="174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DBD75-5330-43BB-A6B0-2DAB7D8FE5FB}"/>
              </a:ext>
            </a:extLst>
          </p:cNvPr>
          <p:cNvSpPr/>
          <p:nvPr/>
        </p:nvSpPr>
        <p:spPr>
          <a:xfrm>
            <a:off x="8788893" y="4802819"/>
            <a:ext cx="1225119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Dahili</a:t>
            </a:r>
            <a:r>
              <a:rPr lang="en-US" sz="1100" dirty="0"/>
              <a:t> </a:t>
            </a:r>
            <a:r>
              <a:rPr lang="en-US" sz="1100" dirty="0" err="1"/>
              <a:t>Ağ</a:t>
            </a:r>
            <a:r>
              <a:rPr lang="en-US" sz="1100" dirty="0"/>
              <a:t> (</a:t>
            </a:r>
            <a:r>
              <a:rPr lang="en-US" sz="1200" dirty="0"/>
              <a:t>Network</a:t>
            </a:r>
            <a:r>
              <a:rPr lang="en-US" sz="1100" dirty="0"/>
              <a:t>)</a:t>
            </a:r>
            <a:endParaRPr lang="tr-TR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412A42-8C7C-4928-AEE6-CADD6CCCCA0B}"/>
              </a:ext>
            </a:extLst>
          </p:cNvPr>
          <p:cNvSpPr/>
          <p:nvPr/>
        </p:nvSpPr>
        <p:spPr>
          <a:xfrm>
            <a:off x="8300620" y="3577701"/>
            <a:ext cx="2405850" cy="2290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5BE92-101B-4F68-B2F5-B57FB566459B}"/>
              </a:ext>
            </a:extLst>
          </p:cNvPr>
          <p:cNvSpPr txBox="1"/>
          <p:nvPr/>
        </p:nvSpPr>
        <p:spPr>
          <a:xfrm>
            <a:off x="9001955" y="4391773"/>
            <a:ext cx="1162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Çevre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Ağı</a:t>
            </a:r>
            <a:endParaRPr lang="tr-TR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82905-8DC9-4BE0-B9AD-4263293B50AF}"/>
              </a:ext>
            </a:extLst>
          </p:cNvPr>
          <p:cNvSpPr txBox="1"/>
          <p:nvPr/>
        </p:nvSpPr>
        <p:spPr>
          <a:xfrm>
            <a:off x="8970881" y="3768349"/>
            <a:ext cx="135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Fiziksel</a:t>
            </a:r>
            <a:r>
              <a:rPr lang="en-US" sz="1200" dirty="0"/>
              <a:t> </a:t>
            </a:r>
            <a:r>
              <a:rPr lang="en-US" sz="1200" dirty="0" err="1"/>
              <a:t>Güvenlik</a:t>
            </a:r>
            <a:endParaRPr lang="tr-TR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377EEB-54E6-4B6C-96C4-8DD2753F9705}"/>
              </a:ext>
            </a:extLst>
          </p:cNvPr>
          <p:cNvSpPr/>
          <p:nvPr/>
        </p:nvSpPr>
        <p:spPr>
          <a:xfrm>
            <a:off x="8074089" y="2574524"/>
            <a:ext cx="3106076" cy="3293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681EB-3FB7-408A-932A-E77D7D8FB6B0}"/>
              </a:ext>
            </a:extLst>
          </p:cNvPr>
          <p:cNvSpPr txBox="1"/>
          <p:nvPr/>
        </p:nvSpPr>
        <p:spPr>
          <a:xfrm>
            <a:off x="8906519" y="3011061"/>
            <a:ext cx="162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Güvenlik</a:t>
            </a:r>
            <a:r>
              <a:rPr lang="en-US" sz="1200" dirty="0"/>
              <a:t> </a:t>
            </a:r>
            <a:r>
              <a:rPr lang="en-US" sz="1200" dirty="0" err="1"/>
              <a:t>Prosedürleri</a:t>
            </a:r>
            <a:endParaRPr lang="tr-T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FB53E-4C65-4630-91A0-87C4670BAA4D}"/>
              </a:ext>
            </a:extLst>
          </p:cNvPr>
          <p:cNvSpPr txBox="1"/>
          <p:nvPr/>
        </p:nvSpPr>
        <p:spPr>
          <a:xfrm>
            <a:off x="1118586" y="5972237"/>
            <a:ext cx="97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Bilgi </a:t>
            </a:r>
            <a:r>
              <a:rPr lang="en-US" b="1" dirty="0" err="1"/>
              <a:t>sistemleri</a:t>
            </a:r>
            <a:r>
              <a:rPr lang="en-US" b="1" dirty="0"/>
              <a:t> </a:t>
            </a:r>
            <a:r>
              <a:rPr lang="en-US" b="1" dirty="0" err="1"/>
              <a:t>güvenliği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birden</a:t>
            </a:r>
            <a:r>
              <a:rPr lang="en-US" b="1" dirty="0"/>
              <a:t> </a:t>
            </a:r>
            <a:r>
              <a:rPr lang="en-US" b="1" dirty="0" err="1"/>
              <a:t>fazla</a:t>
            </a:r>
            <a:r>
              <a:rPr lang="en-US" b="1" dirty="0"/>
              <a:t> </a:t>
            </a: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katmanı</a:t>
            </a:r>
            <a:r>
              <a:rPr lang="en-US" b="1" dirty="0"/>
              <a:t> </a:t>
            </a:r>
            <a:r>
              <a:rPr lang="en-US" b="1" dirty="0" err="1"/>
              <a:t>kullanılmalıdır</a:t>
            </a:r>
            <a:r>
              <a:rPr lang="en-US" b="1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9461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0965-2ACE-4A5C-B2DD-1A5442E6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Yetki</a:t>
            </a:r>
            <a:r>
              <a:rPr lang="en-US" dirty="0"/>
              <a:t> (Least Privilege) (</a:t>
            </a:r>
            <a:r>
              <a:rPr lang="en-US" dirty="0" err="1"/>
              <a:t>PoLP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9A0A-6113-4D8D-9AA9-23EEA8C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başlangıçta</a:t>
            </a:r>
            <a:r>
              <a:rPr lang="en-US" dirty="0"/>
              <a:t>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(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)” </a:t>
            </a:r>
            <a:r>
              <a:rPr lang="en-US" dirty="0" err="1"/>
              <a:t>yetki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yetkilendirilmesidir</a:t>
            </a:r>
            <a:r>
              <a:rPr lang="en-US" dirty="0"/>
              <a:t>.</a:t>
            </a:r>
          </a:p>
          <a:p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yetkilerin</a:t>
            </a:r>
            <a:r>
              <a:rPr lang="en-US" dirty="0"/>
              <a:t> </a:t>
            </a:r>
            <a:r>
              <a:rPr lang="en-US" dirty="0" err="1"/>
              <a:t>verilip</a:t>
            </a:r>
            <a:r>
              <a:rPr lang="en-US" dirty="0"/>
              <a:t> “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olmayanların</a:t>
            </a:r>
            <a:r>
              <a:rPr lang="en-US" dirty="0"/>
              <a:t>”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yetkilerden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“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yetkilerin</a:t>
            </a:r>
            <a:r>
              <a:rPr lang="en-US" dirty="0"/>
              <a:t>” </a:t>
            </a:r>
            <a:r>
              <a:rPr lang="en-US" dirty="0" err="1"/>
              <a:t>sonradan</a:t>
            </a:r>
            <a:r>
              <a:rPr lang="en-US" dirty="0"/>
              <a:t> </a:t>
            </a:r>
            <a:r>
              <a:rPr lang="en-US" dirty="0" err="1"/>
              <a:t>sağmasıdır</a:t>
            </a:r>
            <a:r>
              <a:rPr lang="en-US" dirty="0"/>
              <a:t>.</a:t>
            </a:r>
          </a:p>
          <a:p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</a:t>
            </a:r>
            <a:r>
              <a:rPr lang="en-US" dirty="0" err="1"/>
              <a:t>olandan</a:t>
            </a:r>
            <a:r>
              <a:rPr lang="en-US" dirty="0"/>
              <a:t> “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yetki</a:t>
            </a:r>
            <a:r>
              <a:rPr lang="en-US" dirty="0"/>
              <a:t> </a:t>
            </a:r>
            <a:r>
              <a:rPr lang="en-US" dirty="0" err="1"/>
              <a:t>verilmemelidir</a:t>
            </a:r>
            <a:r>
              <a:rPr lang="en-US" dirty="0"/>
              <a:t>.</a:t>
            </a:r>
          </a:p>
          <a:p>
            <a:r>
              <a:rPr lang="en-US" b="1" i="1" dirty="0"/>
              <a:t>Principle</a:t>
            </a:r>
            <a:r>
              <a:rPr lang="en-US" i="1" dirty="0"/>
              <a:t> of Least Privilege </a:t>
            </a:r>
            <a:r>
              <a:rPr lang="en-US" dirty="0"/>
              <a:t>(</a:t>
            </a:r>
            <a:r>
              <a:rPr lang="en-US" dirty="0" err="1"/>
              <a:t>PoLP</a:t>
            </a:r>
            <a:r>
              <a:rPr lang="en-US" dirty="0"/>
              <a:t>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grupları</a:t>
            </a:r>
            <a:endParaRPr lang="en-US" dirty="0"/>
          </a:p>
          <a:p>
            <a:pPr lvl="1"/>
            <a:r>
              <a:rPr lang="en-US" dirty="0" err="1"/>
              <a:t>Hesapların</a:t>
            </a:r>
            <a:r>
              <a:rPr lang="en-US" dirty="0"/>
              <a:t> </a:t>
            </a:r>
            <a:r>
              <a:rPr lang="en-US" dirty="0" err="1"/>
              <a:t>standartlaştırılması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26292-33E3-44B2-BA77-2492A0E6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dirty="0" err="1"/>
              <a:t>İnkar</a:t>
            </a:r>
            <a:r>
              <a:rPr lang="en-US" sz="4000" dirty="0"/>
              <a:t> </a:t>
            </a:r>
            <a:r>
              <a:rPr lang="en-US" sz="4000" dirty="0" err="1"/>
              <a:t>Etmeme</a:t>
            </a:r>
            <a:r>
              <a:rPr lang="en-US" sz="4000" dirty="0"/>
              <a:t> (Non-repudiation)</a:t>
            </a:r>
            <a:endParaRPr lang="tr-TR" sz="4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7F3AE28-F17F-4056-A0F4-0EC31787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1817"/>
            <a:ext cx="10914060" cy="26193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1867-FFC7-4376-AD3B-6CE017C0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Gerçekleşen bir eylem için (e-posta gönderimi, ERP sisteminde verilen bir onay, vb) “inkar etmenin” engellenmesidir.</a:t>
            </a:r>
          </a:p>
          <a:p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197065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CC0D-A66F-45C0-BC1E-1CCC5CE4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Örtülü</a:t>
            </a:r>
            <a:r>
              <a:rPr lang="en-US" dirty="0"/>
              <a:t> Ret (Implicit Deny)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167F-EE77-4E77-B361-9FC2B8FF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)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verilmediyse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“Kabul </a:t>
            </a:r>
            <a:r>
              <a:rPr lang="en-US" dirty="0" err="1"/>
              <a:t>edilmeyen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kaynaktır</a:t>
            </a:r>
            <a:r>
              <a:rPr lang="en-US" dirty="0"/>
              <a:t>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Nelerin</a:t>
            </a:r>
            <a:r>
              <a:rPr lang="en-US" dirty="0"/>
              <a:t> </a:t>
            </a:r>
            <a:r>
              <a:rPr lang="en-US" dirty="0" err="1"/>
              <a:t>yasak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listelemek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nelerin</a:t>
            </a:r>
            <a:r>
              <a:rPr lang="en-US" dirty="0"/>
              <a:t> </a:t>
            </a:r>
            <a:r>
              <a:rPr lang="en-US" dirty="0" err="1"/>
              <a:t>izinli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E7196-0923-44C1-870A-F4DDC03D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22" y="3151187"/>
            <a:ext cx="698279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C72C-CBF8-453D-B295-36A50C59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Bilgi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Yönetimi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C42A-2DCC-4879-A7A9-1BB4945F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organizasyonun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politikalar</a:t>
            </a:r>
            <a:r>
              <a:rPr lang="en-US" dirty="0"/>
              <a:t>, </a:t>
            </a:r>
            <a:r>
              <a:rPr lang="en-US" dirty="0" err="1"/>
              <a:t>prosedürler</a:t>
            </a:r>
            <a:r>
              <a:rPr lang="en-US" dirty="0"/>
              <a:t>, roller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sorumluluklar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yönetmesidir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aktiviteleri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stratejik</a:t>
            </a:r>
            <a:r>
              <a:rPr lang="en-US" dirty="0"/>
              <a:t> </a:t>
            </a:r>
            <a:r>
              <a:rPr lang="en-US" dirty="0" err="1"/>
              <a:t>yön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hedeflerinin</a:t>
            </a:r>
            <a:r>
              <a:rPr lang="en-US" dirty="0"/>
              <a:t> </a:t>
            </a:r>
            <a:r>
              <a:rPr lang="en-US" dirty="0" err="1"/>
              <a:t>gerçekleştirilmesini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kılar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” </a:t>
            </a:r>
            <a:r>
              <a:rPr lang="en-US" dirty="0" err="1"/>
              <a:t>seviyesini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r>
              <a:rPr lang="en-US" b="1" dirty="0"/>
              <a:t>ISO 27001 </a:t>
            </a:r>
            <a:r>
              <a:rPr lang="en-US" dirty="0" err="1"/>
              <a:t>uluslararası</a:t>
            </a:r>
            <a:r>
              <a:rPr lang="en-US" dirty="0"/>
              <a:t> standard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organizasyonda</a:t>
            </a:r>
            <a:r>
              <a:rPr lang="en-US" dirty="0"/>
              <a:t> </a:t>
            </a: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yönetileceğini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9FB-155B-49AC-B429-1D3C30537DD4}"/>
              </a:ext>
            </a:extLst>
          </p:cNvPr>
          <p:cNvSpPr txBox="1"/>
          <p:nvPr/>
        </p:nvSpPr>
        <p:spPr>
          <a:xfrm>
            <a:off x="838200" y="5070921"/>
            <a:ext cx="1067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Etkili</a:t>
            </a:r>
            <a:r>
              <a:rPr lang="en-US" sz="2400" b="1" i="1" dirty="0"/>
              <a:t> </a:t>
            </a:r>
            <a:r>
              <a:rPr lang="en-US" sz="2400" b="1" i="1" dirty="0" err="1"/>
              <a:t>bir</a:t>
            </a:r>
            <a:r>
              <a:rPr lang="en-US" sz="2400" b="1" i="1" dirty="0"/>
              <a:t> </a:t>
            </a:r>
            <a:r>
              <a:rPr lang="en-US" sz="2400" b="1" i="1" dirty="0" err="1"/>
              <a:t>bilgi</a:t>
            </a:r>
            <a:r>
              <a:rPr lang="en-US" sz="2400" b="1" i="1" dirty="0"/>
              <a:t> </a:t>
            </a:r>
            <a:r>
              <a:rPr lang="en-US" sz="2400" b="1" i="1" dirty="0" err="1"/>
              <a:t>teknolojileri</a:t>
            </a:r>
            <a:r>
              <a:rPr lang="en-US" sz="2400" b="1" i="1" dirty="0"/>
              <a:t> (BT) </a:t>
            </a:r>
            <a:r>
              <a:rPr lang="en-US" sz="2400" b="1" i="1" dirty="0" err="1"/>
              <a:t>güvenliği</a:t>
            </a:r>
            <a:r>
              <a:rPr lang="en-US" sz="2400" b="1" i="1" dirty="0"/>
              <a:t> </a:t>
            </a:r>
            <a:r>
              <a:rPr lang="en-US" sz="2400" b="1" i="1" dirty="0" err="1"/>
              <a:t>yönetimi</a:t>
            </a:r>
            <a:r>
              <a:rPr lang="en-US" sz="2400" b="1" i="1" dirty="0"/>
              <a:t> </a:t>
            </a:r>
            <a:r>
              <a:rPr lang="en-US" sz="2400" b="1" i="1" dirty="0" err="1"/>
              <a:t>üst</a:t>
            </a:r>
            <a:r>
              <a:rPr lang="en-US" sz="2400" b="1" i="1" dirty="0"/>
              <a:t> </a:t>
            </a:r>
            <a:r>
              <a:rPr lang="en-US" sz="2400" b="1" i="1" dirty="0" err="1"/>
              <a:t>yönetimin</a:t>
            </a:r>
            <a:r>
              <a:rPr lang="en-US" sz="2400" b="1" i="1" dirty="0"/>
              <a:t> </a:t>
            </a:r>
            <a:r>
              <a:rPr lang="en-US" sz="2400" b="1" i="1" dirty="0" err="1"/>
              <a:t>desteği</a:t>
            </a:r>
            <a:r>
              <a:rPr lang="en-US" sz="2400" b="1" i="1" dirty="0"/>
              <a:t> </a:t>
            </a:r>
            <a:r>
              <a:rPr lang="en-US" sz="2400" b="1" i="1" dirty="0" err="1"/>
              <a:t>ile</a:t>
            </a:r>
            <a:r>
              <a:rPr lang="en-US" sz="2400" b="1" i="1" dirty="0"/>
              <a:t> </a:t>
            </a:r>
            <a:r>
              <a:rPr lang="en-US" sz="2400" b="1" i="1" dirty="0" err="1"/>
              <a:t>kurulabilir</a:t>
            </a:r>
            <a:r>
              <a:rPr lang="en-US" sz="2400" b="1" i="1" dirty="0"/>
              <a:t>.</a:t>
            </a:r>
            <a:endParaRPr lang="tr-TR" sz="2400" b="1" i="1" dirty="0"/>
          </a:p>
        </p:txBody>
      </p:sp>
    </p:spTree>
    <p:extLst>
      <p:ext uri="{BB962C8B-B14F-4D97-AF65-F5344CB8AC3E}">
        <p14:creationId xmlns:p14="http://schemas.microsoft.com/office/powerpoint/2010/main" val="310925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A40F-DFBB-4E0C-8965-91026901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B792-DF1D-4B89-AFF9-DE1ABBA4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168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/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b="1" dirty="0" err="1"/>
              <a:t>sadece</a:t>
            </a:r>
            <a:r>
              <a:rPr lang="en-US" dirty="0"/>
              <a:t> “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”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bilinmelidir</a:t>
            </a:r>
            <a:r>
              <a:rPr lang="en-US" dirty="0"/>
              <a:t>.</a:t>
            </a:r>
          </a:p>
          <a:p>
            <a:r>
              <a:rPr lang="en-US" dirty="0"/>
              <a:t>Smart kart </a:t>
            </a:r>
            <a:r>
              <a:rPr lang="en-US" dirty="0" err="1"/>
              <a:t>veya</a:t>
            </a:r>
            <a:r>
              <a:rPr lang="en-US" dirty="0"/>
              <a:t> RSA token (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üretilmiş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)</a:t>
            </a:r>
          </a:p>
          <a:p>
            <a:r>
              <a:rPr lang="en-US" dirty="0" err="1"/>
              <a:t>Biometrik</a:t>
            </a:r>
            <a:r>
              <a:rPr lang="en-US" dirty="0"/>
              <a:t> </a:t>
            </a:r>
            <a:r>
              <a:rPr lang="en-US" dirty="0" err="1"/>
              <a:t>teknikler</a:t>
            </a:r>
            <a:r>
              <a:rPr lang="en-US" dirty="0"/>
              <a:t> (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, </a:t>
            </a:r>
            <a:r>
              <a:rPr lang="en-US" dirty="0" err="1"/>
              <a:t>parmak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,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retinası</a:t>
            </a:r>
            <a:r>
              <a:rPr lang="en-US" dirty="0"/>
              <a:t> vs). 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korunması</a:t>
            </a:r>
            <a:r>
              <a:rPr lang="en-US" dirty="0"/>
              <a:t> </a:t>
            </a:r>
            <a:r>
              <a:rPr lang="en-US" dirty="0" err="1"/>
              <a:t>kanunu</a:t>
            </a:r>
            <a:r>
              <a:rPr lang="en-US" dirty="0"/>
              <a:t> </a:t>
            </a:r>
            <a:r>
              <a:rPr lang="en-US" dirty="0" err="1"/>
              <a:t>çerçevesinde</a:t>
            </a:r>
            <a:r>
              <a:rPr lang="en-US" dirty="0"/>
              <a:t> </a:t>
            </a:r>
            <a:r>
              <a:rPr lang="en-US" dirty="0" err="1"/>
              <a:t>biometrik</a:t>
            </a:r>
            <a:r>
              <a:rPr lang="en-US" dirty="0"/>
              <a:t> </a:t>
            </a:r>
            <a:r>
              <a:rPr lang="en-US" dirty="0" err="1"/>
              <a:t>yöntemlerin</a:t>
            </a:r>
            <a:r>
              <a:rPr lang="en-US" dirty="0"/>
              <a:t> </a:t>
            </a:r>
            <a:r>
              <a:rPr lang="en-US" dirty="0" err="1"/>
              <a:t>yaygınlığı</a:t>
            </a:r>
            <a:r>
              <a:rPr lang="en-US" dirty="0"/>
              <a:t> </a:t>
            </a:r>
            <a:r>
              <a:rPr lang="en-US" dirty="0" err="1"/>
              <a:t>azalmaktadır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568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BİLGİ SİSTEMLERİ GÜVENLİĞİ</vt:lpstr>
      <vt:lpstr>CIA Üçlüsü (tekrar)</vt:lpstr>
      <vt:lpstr>AAA Sistemi (3A sistemi)</vt:lpstr>
      <vt:lpstr>Güvenlik Katmanları (Defense in Depth)</vt:lpstr>
      <vt:lpstr>En Düşük Yetki (Least Privilege) (PoLP)</vt:lpstr>
      <vt:lpstr>İnkar Etmeme (Non-repudiation)</vt:lpstr>
      <vt:lpstr>Örtülü Ret (Implicit Deny)</vt:lpstr>
      <vt:lpstr>Bilgi Güvenliği Yönetimi</vt:lpstr>
      <vt:lpstr>Kullanıcı Adı Doğrulama </vt:lpstr>
      <vt:lpstr>İki Faktörlü Doğrulama</vt:lpstr>
      <vt:lpstr>Tek Kullanımlık Link (Uzun sayı/karakter dizini)</vt:lpstr>
      <vt:lpstr>Oauth2</vt:lpstr>
      <vt:lpstr>Kimlik Doğrulaması</vt:lpstr>
      <vt:lpstr>Genel Şifre Kuralları</vt:lpstr>
      <vt:lpstr>Genel Şifre Kuralları (Önceki sayfadan devam)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BİLGİ SİSTEMLERİ GÜVENLİĞİ</dc:title>
  <dc:creator>Yasar Kucukefe</dc:creator>
  <cp:lastModifiedBy>Yasar Kucukefe</cp:lastModifiedBy>
  <cp:revision>3</cp:revision>
  <dcterms:created xsi:type="dcterms:W3CDTF">2021-10-04T06:42:16Z</dcterms:created>
  <dcterms:modified xsi:type="dcterms:W3CDTF">2021-10-04T09:30:38Z</dcterms:modified>
</cp:coreProperties>
</file>