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0156-74F1-44F8-BE69-FA6D2E093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CD5CF-AAEF-40DA-BA4B-96C7D9D6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947A-3ADF-4CFF-AE86-AA39D1FB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FA2-687D-4430-AB7D-7827A9603DC2}" type="datetimeFigureOut">
              <a:rPr lang="tr-TR" smtClean="0"/>
              <a:t>25.11.2021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8694-063C-464C-8108-393C8720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D12B-1422-468E-AF32-47202934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6713-AB8D-498C-BF5A-32665B055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44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44E2-853B-47F4-8A50-00AECEC5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5EE72-DBAD-4FE1-9675-F4997CB7B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E2B3-3726-475C-A6D3-D4E5068B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FA2-687D-4430-AB7D-7827A9603DC2}" type="datetimeFigureOut">
              <a:rPr lang="tr-TR" smtClean="0"/>
              <a:t>25.11.2021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F30B-5065-4B74-B5BE-0F150BFD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5A28-3CCD-4AD0-96FC-FCE01E74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6713-AB8D-498C-BF5A-32665B055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62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2CCC3-786C-45DD-8B4E-176F0BC17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16A3E-5E1A-40A1-9D6E-35B7B3553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5AE19-A65B-48DE-BA09-CD1F96BA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FA2-687D-4430-AB7D-7827A9603DC2}" type="datetimeFigureOut">
              <a:rPr lang="tr-TR" smtClean="0"/>
              <a:t>25.11.2021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47FA-0AE6-4BF0-A058-DF4CD5B8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36A1-E0E1-4815-A4BB-A7D7C089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6713-AB8D-498C-BF5A-32665B055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88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FD7A-28E1-4F94-B475-F9400AC8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DA317-CD78-4BC3-9238-C01CE9EE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5B65-EA9C-4E13-B8FB-C7E2E312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FA2-687D-4430-AB7D-7827A9603DC2}" type="datetimeFigureOut">
              <a:rPr lang="tr-TR" smtClean="0"/>
              <a:t>25.11.2021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320D-7FC4-473F-A384-9551047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9126-6066-4F97-8A2A-221F0D50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6713-AB8D-498C-BF5A-32665B055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0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9DC7-2D68-44E8-88E9-660C76C8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12E49-91E6-436D-A8A9-A1C479F61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65FD3-4868-44F9-929D-F40D876E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FA2-687D-4430-AB7D-7827A9603DC2}" type="datetimeFigureOut">
              <a:rPr lang="tr-TR" smtClean="0"/>
              <a:t>25.11.2021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26A51-139A-421A-A4A1-E8CBB417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CCA2D-9DC5-4CAB-9B20-9F4A0CF6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6713-AB8D-498C-BF5A-32665B055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7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5726-0343-4DFF-86AF-F6F7ABA3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F4D9-590E-4205-84BC-4C1BD8928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1B4CB-5A44-4B77-9A47-73A4E9A91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4F9B-FA1C-435A-93BA-C35F04A6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FA2-687D-4430-AB7D-7827A9603DC2}" type="datetimeFigureOut">
              <a:rPr lang="tr-TR" smtClean="0"/>
              <a:t>25.11.2021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0F2C6-455A-49D9-8738-48C52147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5213D-550B-4675-A973-3ADC8EB8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6713-AB8D-498C-BF5A-32665B055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938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8454-3A78-4E14-B9C1-59ECA07A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5399F-B735-4DB8-8A03-7E4101E3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449D9-6983-47E0-AA7C-82D1A9BB4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9B015-51CE-4A55-8113-1A5DDE55F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85B4F-4787-4F5C-B2D9-9E722F174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D0B49-D989-4529-9024-D21F98D1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FA2-687D-4430-AB7D-7827A9603DC2}" type="datetimeFigureOut">
              <a:rPr lang="tr-TR" smtClean="0"/>
              <a:t>25.11.2021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34E62-2C88-40CE-9378-E652A2F6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5AF23-59DF-4EAB-B510-DFF95E8E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6713-AB8D-498C-BF5A-32665B055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635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CA07-D22D-40E9-861F-4B697868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FDF29-99B8-4694-B006-389FAD20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FA2-687D-4430-AB7D-7827A9603DC2}" type="datetimeFigureOut">
              <a:rPr lang="tr-TR" smtClean="0"/>
              <a:t>25.11.2021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8B23D-04A1-44D5-B941-92270D7E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299FA-A925-47E8-840A-28F394C7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6713-AB8D-498C-BF5A-32665B055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085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37D95-AEF2-4457-947C-2291B71F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FA2-687D-4430-AB7D-7827A9603DC2}" type="datetimeFigureOut">
              <a:rPr lang="tr-TR" smtClean="0"/>
              <a:t>25.11.2021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B7C9E-A550-4484-9E8B-CDF296EF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2E0A5-BB7C-40C9-95D1-4B8E1834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6713-AB8D-498C-BF5A-32665B055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57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39BB-9F0C-4A74-B90A-3D9CBF18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7882-5CD8-4C26-AA09-695F4C3C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3B142-A913-414F-B5D1-4691C3901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DE4BC-C6DD-438A-91A7-5B2BB05B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FA2-687D-4430-AB7D-7827A9603DC2}" type="datetimeFigureOut">
              <a:rPr lang="tr-TR" smtClean="0"/>
              <a:t>25.11.2021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4CE31-D5FA-4CAB-A8A2-28C48FB2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0939A-031C-445E-A98E-DC7004BD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6713-AB8D-498C-BF5A-32665B055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532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6F7A-68F6-46A6-8257-BC88AC98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5BE2D-90FF-4E79-8686-590352D63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5277E-C31D-4C87-932C-E65ED249A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0037B-0F15-47A2-8EB1-C95AADD7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0FA2-687D-4430-AB7D-7827A9603DC2}" type="datetimeFigureOut">
              <a:rPr lang="tr-TR" smtClean="0"/>
              <a:t>25.11.2021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7BA42-7E63-4766-820A-03E6E029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1843-E987-4BD9-93EF-4EACF2ED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6713-AB8D-498C-BF5A-32665B055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63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26C9C-B994-40AA-BB9A-D3163F32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A8F2-6CF1-4FE1-9AD1-0B5E2F6A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C0C9-7CFA-4C0B-9DDE-DE176430E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50FA2-687D-4430-AB7D-7827A9603DC2}" type="datetimeFigureOut">
              <a:rPr lang="tr-TR" smtClean="0"/>
              <a:t>25.11.2021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EF127-79F1-482E-B559-56BBD044C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CC690-EFDF-432E-8D72-450D911F9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F6713-AB8D-498C-BF5A-32665B0552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5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erqnet.com/blog/kablosuz-ag-guvenlig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h4WURZoR98" TargetMode="External"/><Relationship Id="rId2" Type="http://schemas.openxmlformats.org/officeDocument/2006/relationships/hyperlink" Target="https://www.krackattack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80A4-F32B-4FF3-8847-BC25239EC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AFA91-6C2C-4BC5-B0BA-6988B0FD9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25.11.2021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142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93AA-17C2-4F48-963E-A6F657AC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WPA3: Wi-Fi Protected Access 3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356C-73DE-4E0B-A476-A604E330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2018 </a:t>
            </a:r>
            <a:r>
              <a:rPr lang="en-US" dirty="0" err="1"/>
              <a:t>Ocak</a:t>
            </a:r>
            <a:r>
              <a:rPr lang="en-US" dirty="0"/>
              <a:t> </a:t>
            </a:r>
            <a:r>
              <a:rPr lang="en-US" dirty="0" err="1"/>
              <a:t>ayında</a:t>
            </a:r>
            <a:r>
              <a:rPr lang="en-US" dirty="0"/>
              <a:t> Wi-Fi Alliance </a:t>
            </a:r>
            <a:r>
              <a:rPr lang="en-US" dirty="0" err="1"/>
              <a:t>tarafından</a:t>
            </a:r>
            <a:r>
              <a:rPr lang="en-US" dirty="0"/>
              <a:t> WPA2’nin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duyuruldu</a:t>
            </a:r>
            <a:r>
              <a:rPr lang="en-US" dirty="0"/>
              <a:t>.</a:t>
            </a:r>
          </a:p>
          <a:p>
            <a:r>
              <a:rPr lang="en-US" dirty="0" err="1"/>
              <a:t>Haziran</a:t>
            </a:r>
            <a:r>
              <a:rPr lang="en-US" dirty="0"/>
              <a:t> 2020’den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üretilecek</a:t>
            </a:r>
            <a:r>
              <a:rPr lang="en-US" dirty="0"/>
              <a:t> Wi-Fi </a:t>
            </a:r>
            <a:r>
              <a:rPr lang="en-US" dirty="0" err="1"/>
              <a:t>cihazları</a:t>
            </a:r>
            <a:r>
              <a:rPr lang="en-US" dirty="0"/>
              <a:t> </a:t>
            </a:r>
            <a:r>
              <a:rPr lang="en-US" dirty="0" err="1"/>
              <a:t>sertifikalandırması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WPA3 </a:t>
            </a:r>
            <a:r>
              <a:rPr lang="en-US" dirty="0" err="1"/>
              <a:t>destekleme</a:t>
            </a:r>
            <a:r>
              <a:rPr lang="en-US" dirty="0"/>
              <a:t> </a:t>
            </a:r>
            <a:r>
              <a:rPr lang="en-US" dirty="0" err="1"/>
              <a:t>şartını</a:t>
            </a:r>
            <a:r>
              <a:rPr lang="en-US" dirty="0"/>
              <a:t> </a:t>
            </a:r>
            <a:r>
              <a:rPr lang="en-US" dirty="0" err="1"/>
              <a:t>getirdi</a:t>
            </a:r>
            <a:r>
              <a:rPr lang="en-US" dirty="0"/>
              <a:t>.</a:t>
            </a:r>
          </a:p>
          <a:p>
            <a:r>
              <a:rPr lang="en-US" dirty="0"/>
              <a:t>WPA3’ünde KRACK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edildi</a:t>
            </a:r>
            <a:r>
              <a:rPr lang="en-US" dirty="0"/>
              <a:t>. </a:t>
            </a:r>
            <a:r>
              <a:rPr lang="en-US" dirty="0" err="1"/>
              <a:t>Üretici</a:t>
            </a:r>
            <a:r>
              <a:rPr lang="en-US" dirty="0"/>
              <a:t> </a:t>
            </a:r>
            <a:r>
              <a:rPr lang="en-US" dirty="0" err="1"/>
              <a:t>firmalar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konuda</a:t>
            </a:r>
            <a:r>
              <a:rPr lang="en-US" dirty="0"/>
              <a:t> firmware </a:t>
            </a:r>
            <a:r>
              <a:rPr lang="en-US" dirty="0" err="1"/>
              <a:t>güncellemesi</a:t>
            </a:r>
            <a:r>
              <a:rPr lang="en-US" dirty="0"/>
              <a:t> </a:t>
            </a:r>
            <a:r>
              <a:rPr lang="en-US" dirty="0" err="1"/>
              <a:t>yayınladılar</a:t>
            </a:r>
            <a:r>
              <a:rPr lang="en-US" dirty="0"/>
              <a:t>.</a:t>
            </a:r>
          </a:p>
          <a:p>
            <a:r>
              <a:rPr lang="en-US" dirty="0"/>
              <a:t>WPA3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edilmelidir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43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801A-8874-4721-B098-E1304511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WPA2 </a:t>
            </a:r>
            <a:r>
              <a:rPr lang="en-US" dirty="0" err="1"/>
              <a:t>mod’ları</a:t>
            </a:r>
            <a:r>
              <a:rPr lang="en-US" dirty="0"/>
              <a:t> (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6A6F-9CD5-499E-9ABC-F4B31236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6921"/>
          </a:xfrm>
        </p:spPr>
        <p:txBody>
          <a:bodyPr/>
          <a:lstStyle/>
          <a:p>
            <a:r>
              <a:rPr lang="en-US" dirty="0" err="1"/>
              <a:t>Kişisel</a:t>
            </a:r>
            <a:r>
              <a:rPr lang="en-US" dirty="0"/>
              <a:t> (Personal)</a:t>
            </a:r>
          </a:p>
          <a:p>
            <a:pPr lvl="1"/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“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paylaşılmış</a:t>
            </a:r>
            <a:r>
              <a:rPr lang="en-US" dirty="0"/>
              <a:t> </a:t>
            </a:r>
            <a:r>
              <a:rPr lang="en-US" dirty="0" err="1"/>
              <a:t>anahtarlar</a:t>
            </a:r>
            <a:r>
              <a:rPr lang="en-US" dirty="0"/>
              <a:t>” (pre-shared keys)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paylaşılmış</a:t>
            </a:r>
            <a:r>
              <a:rPr lang="en-US" dirty="0"/>
              <a:t> </a:t>
            </a:r>
            <a:r>
              <a:rPr lang="en-US" dirty="0" err="1"/>
              <a:t>anahtarlar</a:t>
            </a:r>
            <a:r>
              <a:rPr lang="en-US" dirty="0"/>
              <a:t>” = </a:t>
            </a:r>
            <a:r>
              <a:rPr lang="en-US" dirty="0" err="1"/>
              <a:t>şifre</a:t>
            </a:r>
            <a:endParaRPr lang="en-US" dirty="0"/>
          </a:p>
          <a:p>
            <a:pPr lvl="1"/>
            <a:r>
              <a:rPr lang="en-US" dirty="0" err="1"/>
              <a:t>Ev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işletmeler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yaygındır</a:t>
            </a:r>
            <a:r>
              <a:rPr lang="en-US" dirty="0"/>
              <a:t>.</a:t>
            </a:r>
          </a:p>
          <a:p>
            <a:r>
              <a:rPr lang="en-US" dirty="0" err="1"/>
              <a:t>Kurumsal</a:t>
            </a:r>
            <a:r>
              <a:rPr lang="en-US" dirty="0"/>
              <a:t> (Enterprise)</a:t>
            </a:r>
          </a:p>
          <a:p>
            <a:pPr lvl="1"/>
            <a:r>
              <a:rPr lang="en-US" dirty="0"/>
              <a:t>WPA-802.1x </a:t>
            </a:r>
            <a:r>
              <a:rPr lang="en-US" dirty="0" err="1"/>
              <a:t>standardını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EAP (Extensible Authentication Protocol)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RADIUS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sunucusu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437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5A95-62C9-45FB-9241-D48394AA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Güvenliği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BF12-E70B-4F2E-99D8-547E0D9C6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3655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https://berqnet.com/blog/kablosuz-ag-guvenligi</a:t>
            </a:r>
            <a:endParaRPr lang="en-US" dirty="0"/>
          </a:p>
          <a:p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ağın</a:t>
            </a:r>
            <a:r>
              <a:rPr lang="en-US" dirty="0"/>
              <a:t> </a:t>
            </a:r>
            <a:r>
              <a:rPr lang="en-US" dirty="0" err="1"/>
              <a:t>adının</a:t>
            </a:r>
            <a:r>
              <a:rPr lang="en-US" dirty="0"/>
              <a:t> </a:t>
            </a:r>
            <a:r>
              <a:rPr lang="en-US" dirty="0" err="1"/>
              <a:t>değiştirilmesi</a:t>
            </a:r>
            <a:r>
              <a:rPr lang="en-US" dirty="0"/>
              <a:t> (SSID)</a:t>
            </a:r>
          </a:p>
          <a:p>
            <a:r>
              <a:rPr lang="en-US" dirty="0" err="1"/>
              <a:t>Ağa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</a:t>
            </a:r>
            <a:r>
              <a:rPr lang="en-US" dirty="0" err="1"/>
              <a:t>tanımlanmalı</a:t>
            </a:r>
            <a:endParaRPr lang="en-US" dirty="0"/>
          </a:p>
          <a:p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şifrelemesi</a:t>
            </a:r>
            <a:r>
              <a:rPr lang="en-US" dirty="0"/>
              <a:t> </a:t>
            </a:r>
            <a:r>
              <a:rPr lang="en-US" dirty="0" err="1"/>
              <a:t>kullanılmalı</a:t>
            </a:r>
            <a:r>
              <a:rPr lang="en-US" dirty="0"/>
              <a:t> (WPA2+AES) </a:t>
            </a:r>
          </a:p>
          <a:p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olmalıdır</a:t>
            </a:r>
            <a:endParaRPr lang="en-US" dirty="0"/>
          </a:p>
          <a:p>
            <a:r>
              <a:rPr lang="en-US" dirty="0"/>
              <a:t>MAC </a:t>
            </a:r>
            <a:r>
              <a:rPr lang="en-US" dirty="0" err="1"/>
              <a:t>filtreleme</a:t>
            </a:r>
            <a:r>
              <a:rPr lang="en-US" dirty="0"/>
              <a:t> </a:t>
            </a:r>
            <a:r>
              <a:rPr lang="en-US" dirty="0" err="1"/>
              <a:t>yapılmalı</a:t>
            </a:r>
            <a:endParaRPr lang="en-US" dirty="0"/>
          </a:p>
          <a:p>
            <a:r>
              <a:rPr lang="en-US" dirty="0"/>
              <a:t>SSID </a:t>
            </a:r>
            <a:r>
              <a:rPr lang="en-US" dirty="0" err="1"/>
              <a:t>yayını</a:t>
            </a:r>
            <a:r>
              <a:rPr lang="en-US" dirty="0"/>
              <a:t> </a:t>
            </a:r>
            <a:r>
              <a:rPr lang="en-US" dirty="0" err="1"/>
              <a:t>yapılmamalı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70A63-32F0-4BE2-A468-98FF6DAE2465}"/>
              </a:ext>
            </a:extLst>
          </p:cNvPr>
          <p:cNvSpPr txBox="1"/>
          <p:nvPr/>
        </p:nvSpPr>
        <p:spPr>
          <a:xfrm>
            <a:off x="2013668" y="5804217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https://www.tp-link.com/us/support/emulator/</a:t>
            </a:r>
          </a:p>
        </p:txBody>
      </p:sp>
    </p:spTree>
    <p:extLst>
      <p:ext uri="{BB962C8B-B14F-4D97-AF65-F5344CB8AC3E}">
        <p14:creationId xmlns:p14="http://schemas.microsoft.com/office/powerpoint/2010/main" val="263234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E6A1-A55F-46D5-9CE5-FAD26188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Tehditleri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8CC5-B13A-4CCD-B5BA-4F897B8F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Rogue Access Point (</a:t>
            </a:r>
            <a:r>
              <a:rPr lang="en-US" dirty="0" err="1"/>
              <a:t>Kaçak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): </a:t>
            </a:r>
            <a:r>
              <a:rPr lang="en-US" dirty="0" err="1"/>
              <a:t>Şirket</a:t>
            </a:r>
            <a:r>
              <a:rPr lang="en-US" dirty="0"/>
              <a:t> </a:t>
            </a:r>
            <a:r>
              <a:rPr lang="en-US" dirty="0" err="1"/>
              <a:t>kablolu</a:t>
            </a:r>
            <a:r>
              <a:rPr lang="en-US" dirty="0"/>
              <a:t> </a:t>
            </a:r>
            <a:r>
              <a:rPr lang="en-US" dirty="0" err="1"/>
              <a:t>ağının</a:t>
            </a:r>
            <a:r>
              <a:rPr lang="en-US" dirty="0"/>
              <a:t> “</a:t>
            </a:r>
            <a:r>
              <a:rPr lang="en-US" dirty="0" err="1"/>
              <a:t>izinsiz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”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yayınlanması</a:t>
            </a:r>
            <a:endParaRPr lang="en-US" dirty="0"/>
          </a:p>
          <a:p>
            <a:r>
              <a:rPr lang="en-US" dirty="0"/>
              <a:t>Evil Twin Access Point (</a:t>
            </a:r>
            <a:r>
              <a:rPr lang="en-US" dirty="0" err="1"/>
              <a:t>Yalancı</a:t>
            </a:r>
            <a:r>
              <a:rPr lang="en-US" dirty="0"/>
              <a:t> </a:t>
            </a:r>
            <a:r>
              <a:rPr lang="en-US" dirty="0" err="1"/>
              <a:t>İkiz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):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, </a:t>
            </a:r>
            <a:r>
              <a:rPr lang="en-US" dirty="0" err="1"/>
              <a:t>kullanıcıları</a:t>
            </a:r>
            <a:r>
              <a:rPr lang="en-US" dirty="0"/>
              <a:t> </a:t>
            </a:r>
            <a:r>
              <a:rPr lang="en-US" dirty="0" err="1"/>
              <a:t>yanılmak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şirketin</a:t>
            </a:r>
            <a:r>
              <a:rPr lang="en-US" dirty="0"/>
              <a:t> normal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r>
              <a:rPr lang="en-US" dirty="0"/>
              <a:t>War Driving (</a:t>
            </a:r>
            <a:r>
              <a:rPr lang="en-US" dirty="0" err="1"/>
              <a:t>Savaş</a:t>
            </a:r>
            <a:r>
              <a:rPr lang="en-US" dirty="0"/>
              <a:t> </a:t>
            </a:r>
            <a:r>
              <a:rPr lang="en-US" dirty="0" err="1"/>
              <a:t>sürüşü</a:t>
            </a:r>
            <a:r>
              <a:rPr lang="en-US" dirty="0"/>
              <a:t>):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ağların</a:t>
            </a:r>
            <a:r>
              <a:rPr lang="en-US" dirty="0"/>
              <a:t> </a:t>
            </a:r>
            <a:r>
              <a:rPr lang="en-US" dirty="0" err="1"/>
              <a:t>bulunmaya</a:t>
            </a:r>
            <a:r>
              <a:rPr lang="en-US" dirty="0"/>
              <a:t> </a:t>
            </a:r>
            <a:r>
              <a:rPr lang="en-US" dirty="0" err="1"/>
              <a:t>çalışılması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337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9900-24E5-414F-8BE7-202724EC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 </a:t>
            </a:r>
            <a:r>
              <a:rPr lang="en-US" dirty="0" err="1"/>
              <a:t>ve</a:t>
            </a:r>
            <a:r>
              <a:rPr lang="en-US" dirty="0"/>
              <a:t> IDS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5E4B-1E61-401A-8E89-371E9456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7432"/>
          </a:xfrm>
        </p:spPr>
        <p:txBody>
          <a:bodyPr/>
          <a:lstStyle/>
          <a:p>
            <a:r>
              <a:rPr lang="en-US" dirty="0"/>
              <a:t>IDS: Intrusion Detection System (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</a:p>
          <a:p>
            <a:r>
              <a:rPr lang="en-US" dirty="0"/>
              <a:t>IPS: Intrusion </a:t>
            </a:r>
            <a:r>
              <a:rPr lang="en-US" dirty="0" err="1"/>
              <a:t>Prevension</a:t>
            </a:r>
            <a:r>
              <a:rPr lang="en-US" dirty="0"/>
              <a:t> System (</a:t>
            </a:r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Önleme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8DC6A-5927-47DB-ABB9-3CB92D15DC6B}"/>
              </a:ext>
            </a:extLst>
          </p:cNvPr>
          <p:cNvSpPr txBox="1"/>
          <p:nvPr/>
        </p:nvSpPr>
        <p:spPr>
          <a:xfrm>
            <a:off x="1003853" y="3227994"/>
            <a:ext cx="8179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https://www.barracuda.com/glossary/intrusion-detection-system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1B24B-2E24-46E4-8B6F-261423E6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69" y="3732263"/>
            <a:ext cx="6239340" cy="26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1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44F6-F73E-466B-9E4B-32A701CC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(IDS)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C970-CED8-4E93-B51F-38E192C8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Network IDS: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trafiğini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en-US" dirty="0"/>
              <a:t>Host-based IDS: </a:t>
            </a:r>
            <a:r>
              <a:rPr lang="en-US" dirty="0" err="1"/>
              <a:t>Önemli</a:t>
            </a:r>
            <a:r>
              <a:rPr lang="en-US" dirty="0"/>
              <a:t> sistem </a:t>
            </a:r>
            <a:r>
              <a:rPr lang="en-US" dirty="0" err="1"/>
              <a:t>dosyalarını</a:t>
            </a:r>
            <a:r>
              <a:rPr lang="en-US" dirty="0"/>
              <a:t> </a:t>
            </a:r>
            <a:r>
              <a:rPr lang="en-US" dirty="0" err="1"/>
              <a:t>izler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A58E4-101A-4ABC-BF92-660D320A8B67}"/>
              </a:ext>
            </a:extLst>
          </p:cNvPr>
          <p:cNvSpPr txBox="1"/>
          <p:nvPr/>
        </p:nvSpPr>
        <p:spPr>
          <a:xfrm>
            <a:off x="1097280" y="3244334"/>
            <a:ext cx="288632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İmza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Bazlı</a:t>
            </a:r>
            <a:r>
              <a:rPr lang="en-US" dirty="0">
                <a:solidFill>
                  <a:schemeClr val="bg1"/>
                </a:solidFill>
              </a:rPr>
              <a:t> IDS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A2F5E-0754-4EC9-9FBA-0449FCB47BDF}"/>
              </a:ext>
            </a:extLst>
          </p:cNvPr>
          <p:cNvSpPr txBox="1"/>
          <p:nvPr/>
        </p:nvSpPr>
        <p:spPr>
          <a:xfrm>
            <a:off x="5453273" y="3286125"/>
            <a:ext cx="2569594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Olumsuz</a:t>
            </a:r>
            <a:r>
              <a:rPr lang="en-US" dirty="0"/>
              <a:t> Durum </a:t>
            </a:r>
            <a:r>
              <a:rPr lang="en-US" dirty="0" err="1"/>
              <a:t>Bazlı</a:t>
            </a:r>
            <a:r>
              <a:rPr lang="en-US" dirty="0"/>
              <a:t> IDS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B4145-F540-4D52-AB55-8993B04463EA}"/>
              </a:ext>
            </a:extLst>
          </p:cNvPr>
          <p:cNvSpPr txBox="1"/>
          <p:nvPr/>
        </p:nvSpPr>
        <p:spPr>
          <a:xfrm>
            <a:off x="1097280" y="3655457"/>
            <a:ext cx="2639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bilinen</a:t>
            </a:r>
            <a:r>
              <a:rPr lang="en-US" dirty="0"/>
              <a:t> </a:t>
            </a:r>
            <a:r>
              <a:rPr lang="en-US" dirty="0" err="1"/>
              <a:t>tehditlere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tanımlamalar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algılanır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721B5-BD89-4192-886A-BFF9E5EB94A7}"/>
              </a:ext>
            </a:extLst>
          </p:cNvPr>
          <p:cNvSpPr txBox="1"/>
          <p:nvPr/>
        </p:nvSpPr>
        <p:spPr>
          <a:xfrm>
            <a:off x="1097280" y="4969565"/>
            <a:ext cx="3601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Algılanan</a:t>
            </a:r>
            <a:r>
              <a:rPr lang="en-US" dirty="0"/>
              <a:t>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düzeyi</a:t>
            </a:r>
            <a:r>
              <a:rPr lang="en-US" dirty="0"/>
              <a:t> (</a:t>
            </a:r>
            <a:r>
              <a:rPr lang="en-US" dirty="0" err="1"/>
              <a:t>Kritik</a:t>
            </a:r>
            <a:r>
              <a:rPr lang="en-US" dirty="0"/>
              <a:t>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Şüpheli</a:t>
            </a:r>
            <a:r>
              <a:rPr lang="en-US" dirty="0"/>
              <a:t>, </a:t>
            </a:r>
            <a:r>
              <a:rPr lang="en-US" dirty="0" err="1"/>
              <a:t>Orta</a:t>
            </a:r>
            <a:r>
              <a:rPr lang="en-US" dirty="0"/>
              <a:t>, </a:t>
            </a:r>
            <a:r>
              <a:rPr lang="en-US" dirty="0" err="1"/>
              <a:t>Düşük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7C99-91CE-462D-8E10-18D9B3AD7DA5}"/>
              </a:ext>
            </a:extLst>
          </p:cNvPr>
          <p:cNvSpPr txBox="1"/>
          <p:nvPr/>
        </p:nvSpPr>
        <p:spPr>
          <a:xfrm>
            <a:off x="5383034" y="3744564"/>
            <a:ext cx="2639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Makina</a:t>
            </a:r>
            <a:r>
              <a:rPr lang="en-US" dirty="0"/>
              <a:t> </a:t>
            </a:r>
            <a:r>
              <a:rPr lang="en-US" dirty="0" err="1"/>
              <a:t>öğrenmesini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aktivite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oluşturarak</a:t>
            </a:r>
            <a:r>
              <a:rPr lang="en-US" dirty="0"/>
              <a:t>,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trafiği</a:t>
            </a:r>
            <a:r>
              <a:rPr lang="en-US" dirty="0"/>
              <a:t> </a:t>
            </a:r>
            <a:r>
              <a:rPr lang="en-US" dirty="0" err="1"/>
              <a:t>tehdit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gruplandırır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18DC2-4C46-4CFD-9484-F634762FE911}"/>
              </a:ext>
            </a:extLst>
          </p:cNvPr>
          <p:cNvSpPr txBox="1"/>
          <p:nvPr/>
        </p:nvSpPr>
        <p:spPr>
          <a:xfrm>
            <a:off x="3818614" y="6006674"/>
            <a:ext cx="7535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https://www.barracuda.com/glossary/intrusion-prevention-system</a:t>
            </a:r>
          </a:p>
        </p:txBody>
      </p:sp>
    </p:spTree>
    <p:extLst>
      <p:ext uri="{BB962C8B-B14F-4D97-AF65-F5344CB8AC3E}">
        <p14:creationId xmlns:p14="http://schemas.microsoft.com/office/powerpoint/2010/main" val="2458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E66A-348F-4753-8B78-D1413CC9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Saldırı</a:t>
            </a:r>
            <a:r>
              <a:rPr lang="en-US" dirty="0"/>
              <a:t> </a:t>
            </a:r>
            <a:r>
              <a:rPr lang="en-US" dirty="0" err="1"/>
              <a:t>Önleme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(IPS)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3C2C-65BB-43E4-8CD0-A322BE75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14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Network </a:t>
            </a:r>
            <a:r>
              <a:rPr lang="en-US" dirty="0" err="1"/>
              <a:t>trafiğini</a:t>
            </a:r>
            <a:r>
              <a:rPr lang="en-US" dirty="0"/>
              <a:t> kontrol </a:t>
            </a:r>
            <a:r>
              <a:rPr lang="en-US" dirty="0" err="1"/>
              <a:t>ederek</a:t>
            </a:r>
            <a:r>
              <a:rPr lang="en-US" dirty="0"/>
              <a:t> </a:t>
            </a:r>
            <a:r>
              <a:rPr lang="en-US" dirty="0" err="1"/>
              <a:t>olası</a:t>
            </a:r>
            <a:r>
              <a:rPr lang="en-US" dirty="0"/>
              <a:t> </a:t>
            </a:r>
            <a:r>
              <a:rPr lang="en-US" dirty="0" err="1"/>
              <a:t>tehditleri</a:t>
            </a:r>
            <a:r>
              <a:rPr lang="en-US" dirty="0"/>
              <a:t> </a:t>
            </a:r>
            <a:r>
              <a:rPr lang="en-US" b="1" dirty="0" err="1"/>
              <a:t>algılayıp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(</a:t>
            </a:r>
            <a:r>
              <a:rPr lang="en-US" dirty="0" err="1"/>
              <a:t>engellemeye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) </a:t>
            </a:r>
            <a:r>
              <a:rPr lang="en-US" dirty="0" err="1"/>
              <a:t>sistemlerdir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92520-8818-4D35-B440-D3E7F9F35AD5}"/>
              </a:ext>
            </a:extLst>
          </p:cNvPr>
          <p:cNvSpPr txBox="1"/>
          <p:nvPr/>
        </p:nvSpPr>
        <p:spPr>
          <a:xfrm>
            <a:off x="717605" y="6176963"/>
            <a:ext cx="815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https://www.barracuda.com/glossary/intrusion-prevention-system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99629-080E-4B4D-BEE3-B46487638D6B}"/>
              </a:ext>
            </a:extLst>
          </p:cNvPr>
          <p:cNvSpPr txBox="1"/>
          <p:nvPr/>
        </p:nvSpPr>
        <p:spPr>
          <a:xfrm>
            <a:off x="993913" y="3244132"/>
            <a:ext cx="8762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ortamını</a:t>
            </a:r>
            <a:r>
              <a:rPr lang="en-US" dirty="0"/>
              <a:t> </a:t>
            </a:r>
            <a:r>
              <a:rPr lang="en-US" dirty="0" err="1"/>
              <a:t>değiştirebilir</a:t>
            </a:r>
            <a:r>
              <a:rPr lang="en-US" dirty="0"/>
              <a:t> (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duvarını</a:t>
            </a:r>
            <a:r>
              <a:rPr lang="en-US" dirty="0"/>
              <a:t> (firewall)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ayarlayabilir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Saldırının</a:t>
            </a:r>
            <a:r>
              <a:rPr lang="en-US" dirty="0"/>
              <a:t> </a:t>
            </a:r>
            <a:r>
              <a:rPr lang="en-US" dirty="0" err="1"/>
              <a:t>içeriğini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. (Bir e-</a:t>
            </a:r>
            <a:r>
              <a:rPr lang="en-US" dirty="0" err="1"/>
              <a:t>posta</a:t>
            </a:r>
            <a:r>
              <a:rPr lang="en-US" dirty="0"/>
              <a:t> </a:t>
            </a:r>
            <a:r>
              <a:rPr lang="en-US" dirty="0" err="1"/>
              <a:t>içeriğindeki</a:t>
            </a:r>
            <a:r>
              <a:rPr lang="en-US" dirty="0"/>
              <a:t> </a:t>
            </a:r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linki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Zararlı</a:t>
            </a:r>
            <a:r>
              <a:rPr lang="en-US" dirty="0"/>
              <a:t> </a:t>
            </a:r>
            <a:r>
              <a:rPr lang="en-US" dirty="0" err="1"/>
              <a:t>paketleri</a:t>
            </a:r>
            <a:r>
              <a:rPr lang="en-US" dirty="0"/>
              <a:t> (TCP packet) </a:t>
            </a:r>
            <a:r>
              <a:rPr lang="en-US" dirty="0" err="1"/>
              <a:t>silmek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süreliğine</a:t>
            </a:r>
            <a:r>
              <a:rPr lang="en-US" dirty="0"/>
              <a:t> </a:t>
            </a:r>
            <a:r>
              <a:rPr lang="en-US" dirty="0" err="1"/>
              <a:t>kapatıp</a:t>
            </a:r>
            <a:r>
              <a:rPr lang="en-US" dirty="0"/>
              <a:t> </a:t>
            </a:r>
            <a:r>
              <a:rPr lang="en-US" dirty="0" err="1"/>
              <a:t>açmak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Saldırıyı</a:t>
            </a:r>
            <a:r>
              <a:rPr lang="en-US" dirty="0"/>
              <a:t> </a:t>
            </a:r>
            <a:r>
              <a:rPr lang="en-US" dirty="0" err="1"/>
              <a:t>geçleştiren</a:t>
            </a:r>
            <a:r>
              <a:rPr lang="en-US" dirty="0"/>
              <a:t> IP </a:t>
            </a:r>
            <a:r>
              <a:rPr lang="en-US" dirty="0" err="1"/>
              <a:t>adresini</a:t>
            </a:r>
            <a:r>
              <a:rPr lang="en-US" dirty="0"/>
              <a:t> </a:t>
            </a:r>
            <a:r>
              <a:rPr lang="en-US" dirty="0" err="1"/>
              <a:t>bloklamak</a:t>
            </a:r>
            <a:r>
              <a:rPr lang="en-US" dirty="0"/>
              <a:t> (ACL </a:t>
            </a:r>
            <a:r>
              <a:rPr lang="en-US" dirty="0" err="1"/>
              <a:t>ile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048E4-1ABE-4A8D-9D7F-92223ADE48D7}"/>
              </a:ext>
            </a:extLst>
          </p:cNvPr>
          <p:cNvSpPr txBox="1"/>
          <p:nvPr/>
        </p:nvSpPr>
        <p:spPr>
          <a:xfrm>
            <a:off x="993913" y="2874800"/>
            <a:ext cx="6535972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IPS </a:t>
            </a:r>
            <a:r>
              <a:rPr lang="en-US" dirty="0" err="1">
                <a:solidFill>
                  <a:schemeClr val="bg1"/>
                </a:solidFill>
              </a:rPr>
              <a:t>tarafından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devre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konabilecek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karşı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önlemler</a:t>
            </a:r>
            <a:r>
              <a:rPr lang="en-US" dirty="0">
                <a:solidFill>
                  <a:schemeClr val="bg1"/>
                </a:solidFill>
              </a:rPr>
              <a:t> (countermeasure)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8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1E0D-6586-418C-83F3-5C24FC84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Kablosuz</a:t>
            </a:r>
            <a:r>
              <a:rPr lang="en-US" dirty="0"/>
              <a:t> Network (Wi-Fi) </a:t>
            </a:r>
            <a:r>
              <a:rPr lang="en-US" dirty="0" err="1"/>
              <a:t>Güvenliği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B071-CA4D-447B-880A-20715D68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2825033"/>
          </a:xfrm>
        </p:spPr>
        <p:txBody>
          <a:bodyPr>
            <a:normAutofit/>
          </a:bodyPr>
          <a:lstStyle/>
          <a:p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bağlanan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aralarındaki</a:t>
            </a:r>
            <a:r>
              <a:rPr lang="en-US" dirty="0"/>
              <a:t> </a:t>
            </a:r>
            <a:r>
              <a:rPr lang="en-US" dirty="0" err="1"/>
              <a:t>haberleşmeyi</a:t>
            </a:r>
            <a:r>
              <a:rPr lang="en-US" dirty="0"/>
              <a:t> “</a:t>
            </a:r>
            <a:r>
              <a:rPr lang="en-US" dirty="0" err="1"/>
              <a:t>şifreli</a:t>
            </a:r>
            <a:r>
              <a:rPr lang="en-US" dirty="0"/>
              <a:t>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gerçekleştiriler</a:t>
            </a:r>
            <a:r>
              <a:rPr lang="en-US" dirty="0"/>
              <a:t>.</a:t>
            </a:r>
          </a:p>
          <a:p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standarları</a:t>
            </a:r>
            <a:r>
              <a:rPr lang="en-US" dirty="0"/>
              <a:t>: WEP, WPA, WPA-2, WPA-3</a:t>
            </a:r>
            <a:endParaRPr lang="tr-TR" dirty="0"/>
          </a:p>
        </p:txBody>
      </p:sp>
      <p:pic>
        <p:nvPicPr>
          <p:cNvPr id="1026" name="Picture 2" descr="The 9 Worst WiFi Security Mistakes | Network Computing">
            <a:extLst>
              <a:ext uri="{FF2B5EF4-FFF2-40B4-BE49-F238E27FC236}">
                <a16:creationId xmlns:a16="http://schemas.microsoft.com/office/drawing/2014/main" id="{832AF6A8-0717-42FB-9D01-7EF49F6D4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88" y="1575567"/>
            <a:ext cx="4920145" cy="307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4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F801-6F8E-4FAF-86E8-E6F6ECBD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Standartları</a:t>
            </a: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8E9703-65BA-4863-8F5E-7664C6175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68007"/>
              </p:ext>
            </p:extLst>
          </p:nvPr>
        </p:nvGraphicFramePr>
        <p:xfrm>
          <a:off x="1308431" y="1840800"/>
          <a:ext cx="77878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487">
                  <a:extLst>
                    <a:ext uri="{9D8B030D-6E8A-4147-A177-3AD203B41FA5}">
                      <a16:colId xmlns:a16="http://schemas.microsoft.com/office/drawing/2014/main" val="3631106355"/>
                    </a:ext>
                  </a:extLst>
                </a:gridCol>
                <a:gridCol w="1548125">
                  <a:extLst>
                    <a:ext uri="{9D8B030D-6E8A-4147-A177-3AD203B41FA5}">
                      <a16:colId xmlns:a16="http://schemas.microsoft.com/office/drawing/2014/main" val="228859633"/>
                    </a:ext>
                  </a:extLst>
                </a:gridCol>
                <a:gridCol w="2735249">
                  <a:extLst>
                    <a:ext uri="{9D8B030D-6E8A-4147-A177-3AD203B41FA5}">
                      <a16:colId xmlns:a16="http://schemas.microsoft.com/office/drawing/2014/main" val="2420596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Standart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Kısaltması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Durum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4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Wireless Equivalent Privacy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Güvenli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Değil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5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Wi-Fi Protected Access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Güvenli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Değil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9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Wi-Fi Protected Access - 2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WPA-2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Güncelle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sonrası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güvenli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2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Wi-Fi Protected Access - 3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WPA-3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Mevcut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standart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3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85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E5E7-7D05-42F4-A985-E856E75F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WEP: Wireless Equivalent Privacy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675F-C4F3-449B-9370-F4C4490F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9071"/>
          </a:xfrm>
        </p:spPr>
        <p:txBody>
          <a:bodyPr/>
          <a:lstStyle/>
          <a:p>
            <a:r>
              <a:rPr lang="en-US" dirty="0"/>
              <a:t>IEEE 802.11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standart’ında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aldı</a:t>
            </a:r>
            <a:r>
              <a:rPr lang="en-US" dirty="0"/>
              <a:t>.</a:t>
            </a:r>
          </a:p>
          <a:p>
            <a:r>
              <a:rPr lang="en-US" dirty="0"/>
              <a:t>1995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kullanılmaya</a:t>
            </a:r>
            <a:r>
              <a:rPr lang="en-US" dirty="0"/>
              <a:t> </a:t>
            </a:r>
            <a:r>
              <a:rPr lang="en-US" dirty="0" err="1"/>
              <a:t>başlandı</a:t>
            </a:r>
            <a:r>
              <a:rPr lang="en-US" dirty="0"/>
              <a:t>.</a:t>
            </a:r>
          </a:p>
          <a:p>
            <a:r>
              <a:rPr lang="en-US" dirty="0"/>
              <a:t>2004 </a:t>
            </a:r>
            <a:r>
              <a:rPr lang="en-US" dirty="0" err="1"/>
              <a:t>yılında</a:t>
            </a:r>
            <a:r>
              <a:rPr lang="en-US" dirty="0"/>
              <a:t> “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”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bırakıldı</a:t>
            </a:r>
            <a:r>
              <a:rPr lang="en-US" dirty="0"/>
              <a:t>.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2001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rapor</a:t>
            </a:r>
            <a:r>
              <a:rPr lang="en-US" dirty="0"/>
              <a:t> </a:t>
            </a:r>
            <a:r>
              <a:rPr lang="en-US" dirty="0" err="1"/>
              <a:t>edildi</a:t>
            </a:r>
            <a:r>
              <a:rPr lang="en-US" dirty="0"/>
              <a:t>.</a:t>
            </a:r>
          </a:p>
          <a:p>
            <a:r>
              <a:rPr lang="en-US" dirty="0" err="1"/>
              <a:t>Başlatma</a:t>
            </a:r>
            <a:r>
              <a:rPr lang="en-US" dirty="0"/>
              <a:t> </a:t>
            </a:r>
            <a:r>
              <a:rPr lang="en-US" dirty="0" err="1"/>
              <a:t>Vektörü</a:t>
            </a:r>
            <a:r>
              <a:rPr lang="en-US" dirty="0"/>
              <a:t> (Initialization Vector – IV) </a:t>
            </a:r>
            <a:r>
              <a:rPr lang="en-US" dirty="0" err="1"/>
              <a:t>olarak</a:t>
            </a:r>
            <a:r>
              <a:rPr lang="en-US" dirty="0"/>
              <a:t> 24 Bit RC4 </a:t>
            </a:r>
            <a:r>
              <a:rPr lang="en-US" dirty="0" err="1"/>
              <a:t>şifresiz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r>
              <a:rPr lang="en-US" dirty="0" err="1"/>
              <a:t>Saniyeler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kırılabileceği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WEP </a:t>
            </a:r>
            <a:r>
              <a:rPr lang="en-US" dirty="0" err="1"/>
              <a:t>kesinlikle</a:t>
            </a:r>
            <a:r>
              <a:rPr lang="en-US" dirty="0"/>
              <a:t> </a:t>
            </a:r>
            <a:r>
              <a:rPr lang="en-US" dirty="0" err="1"/>
              <a:t>kullanılmamalıdır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17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E5E7-7D05-42F4-A985-E856E75F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WPA: Wi-Fi Protected Access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675F-C4F3-449B-9370-F4C4490F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9071"/>
          </a:xfrm>
        </p:spPr>
        <p:txBody>
          <a:bodyPr/>
          <a:lstStyle/>
          <a:p>
            <a:r>
              <a:rPr lang="en-US" dirty="0" err="1"/>
              <a:t>WEP’in</a:t>
            </a:r>
            <a:r>
              <a:rPr lang="en-US" dirty="0"/>
              <a:t> 2004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bırakılması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“</a:t>
            </a:r>
            <a:r>
              <a:rPr lang="en-US" dirty="0" err="1"/>
              <a:t>güvenli</a:t>
            </a:r>
            <a:r>
              <a:rPr lang="en-US" dirty="0"/>
              <a:t>”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şifreleme</a:t>
            </a:r>
            <a:r>
              <a:rPr lang="en-US" dirty="0"/>
              <a:t> </a:t>
            </a:r>
            <a:r>
              <a:rPr lang="en-US" dirty="0" err="1"/>
              <a:t>standardı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olana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“</a:t>
            </a:r>
            <a:r>
              <a:rPr lang="en-US" dirty="0" err="1"/>
              <a:t>geçici</a:t>
            </a:r>
            <a:r>
              <a:rPr lang="en-US" dirty="0"/>
              <a:t>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WPA </a:t>
            </a:r>
            <a:r>
              <a:rPr lang="en-US" dirty="0" err="1"/>
              <a:t>oluşturuldu</a:t>
            </a:r>
            <a:r>
              <a:rPr lang="en-US" dirty="0"/>
              <a:t>.</a:t>
            </a:r>
          </a:p>
          <a:p>
            <a:r>
              <a:rPr lang="en-US" dirty="0"/>
              <a:t>WEP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modemlerde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firmware </a:t>
            </a:r>
            <a:r>
              <a:rPr lang="en-US" dirty="0" err="1"/>
              <a:t>güncellemesi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WPA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r>
              <a:rPr lang="en-US" dirty="0"/>
              <a:t>Halen RC4 </a:t>
            </a:r>
            <a:r>
              <a:rPr lang="en-US" dirty="0" err="1"/>
              <a:t>şifresinin</a:t>
            </a:r>
            <a:r>
              <a:rPr lang="en-US" dirty="0"/>
              <a:t> </a:t>
            </a:r>
            <a:r>
              <a:rPr lang="en-US" dirty="0" err="1"/>
              <a:t>kullanmasına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 IV (</a:t>
            </a:r>
            <a:r>
              <a:rPr lang="en-US" dirty="0" err="1"/>
              <a:t>başlatma</a:t>
            </a:r>
            <a:r>
              <a:rPr lang="en-US" dirty="0"/>
              <a:t> </a:t>
            </a:r>
            <a:r>
              <a:rPr lang="en-US" dirty="0" err="1"/>
              <a:t>vektörü</a:t>
            </a:r>
            <a:r>
              <a:rPr lang="en-US" dirty="0"/>
              <a:t>) </a:t>
            </a:r>
            <a:r>
              <a:rPr lang="en-US" dirty="0" err="1"/>
              <a:t>şifreli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metindi</a:t>
            </a:r>
            <a:r>
              <a:rPr lang="en-US" dirty="0"/>
              <a:t> (hash).</a:t>
            </a:r>
          </a:p>
          <a:p>
            <a:r>
              <a:rPr lang="en-US" dirty="0"/>
              <a:t>2006 </a:t>
            </a:r>
            <a:r>
              <a:rPr lang="en-US" dirty="0" err="1"/>
              <a:t>yılında</a:t>
            </a:r>
            <a:r>
              <a:rPr lang="en-US" dirty="0"/>
              <a:t> </a:t>
            </a:r>
            <a:r>
              <a:rPr lang="en-US" dirty="0" err="1"/>
              <a:t>yerini</a:t>
            </a:r>
            <a:r>
              <a:rPr lang="en-US" dirty="0"/>
              <a:t> WPA2’ye </a:t>
            </a:r>
            <a:r>
              <a:rPr lang="en-US" dirty="0" err="1"/>
              <a:t>bıraktı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23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9190-28F1-4A78-88B9-33598A77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WPA2: Wi-Fi Protected Access 2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2EF8-CAD0-4999-82C7-B0BBF1BF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802.11i </a:t>
            </a:r>
            <a:r>
              <a:rPr lang="en-US" dirty="0" err="1"/>
              <a:t>tarafından</a:t>
            </a:r>
            <a:r>
              <a:rPr lang="en-US" dirty="0"/>
              <a:t> WEP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WPA’nın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belirlendi</a:t>
            </a:r>
            <a:r>
              <a:rPr lang="en-US" dirty="0"/>
              <a:t>.</a:t>
            </a:r>
          </a:p>
          <a:p>
            <a:r>
              <a:rPr lang="en-US" dirty="0"/>
              <a:t>RC4 </a:t>
            </a:r>
            <a:r>
              <a:rPr lang="en-US" dirty="0" err="1"/>
              <a:t>yerine</a:t>
            </a:r>
            <a:r>
              <a:rPr lang="en-US" dirty="0"/>
              <a:t> AES (Advanced Encryption Standard) </a:t>
            </a:r>
            <a:r>
              <a:rPr lang="en-US" dirty="0" err="1"/>
              <a:t>kullanınır</a:t>
            </a:r>
            <a:r>
              <a:rPr lang="en-US" dirty="0"/>
              <a:t>.</a:t>
            </a:r>
          </a:p>
          <a:p>
            <a:r>
              <a:rPr lang="en-US" dirty="0"/>
              <a:t>2017 </a:t>
            </a:r>
            <a:r>
              <a:rPr lang="en-US" dirty="0" err="1"/>
              <a:t>yılında</a:t>
            </a:r>
            <a:r>
              <a:rPr lang="en-US" dirty="0"/>
              <a:t> KRACK (Key Reinstallation Attack)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açığı</a:t>
            </a:r>
            <a:r>
              <a:rPr lang="en-US" dirty="0"/>
              <a:t> </a:t>
            </a:r>
            <a:r>
              <a:rPr lang="en-US" dirty="0" err="1"/>
              <a:t>bulundu</a:t>
            </a:r>
            <a:r>
              <a:rPr lang="en-US" dirty="0"/>
              <a:t>.</a:t>
            </a:r>
          </a:p>
          <a:p>
            <a:pPr lvl="1"/>
            <a:r>
              <a:rPr lang="tr-TR" dirty="0">
                <a:hlinkClick r:id="rId2"/>
              </a:rPr>
              <a:t>https://www.krackattacks.com/</a:t>
            </a:r>
            <a:endParaRPr lang="en-US" dirty="0"/>
          </a:p>
          <a:p>
            <a:pPr lvl="1"/>
            <a:r>
              <a:rPr lang="tr-TR" dirty="0">
                <a:hlinkClick r:id="rId3"/>
              </a:rPr>
              <a:t>https://youtu.be/Oh4WURZoR98</a:t>
            </a:r>
            <a:endParaRPr lang="en-US" dirty="0"/>
          </a:p>
          <a:p>
            <a:pPr lvl="1"/>
            <a:r>
              <a:rPr lang="en-US" dirty="0" err="1"/>
              <a:t>Çözümü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modem </a:t>
            </a:r>
            <a:r>
              <a:rPr lang="en-US" dirty="0" err="1"/>
              <a:t>üreticileri</a:t>
            </a:r>
            <a:r>
              <a:rPr lang="en-US" dirty="0"/>
              <a:t> firmware </a:t>
            </a:r>
            <a:r>
              <a:rPr lang="en-US" dirty="0" err="1"/>
              <a:t>güncellemesi</a:t>
            </a:r>
            <a:r>
              <a:rPr lang="en-US" dirty="0"/>
              <a:t> </a:t>
            </a:r>
            <a:r>
              <a:rPr lang="en-US" dirty="0" err="1"/>
              <a:t>yayınladılar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606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700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10. Hafta</vt:lpstr>
      <vt:lpstr>IPS ve IDS</vt:lpstr>
      <vt:lpstr>Saldırı Tespit Sistemi (IDS)</vt:lpstr>
      <vt:lpstr>Saldırı Önleme Sistemi (IPS)</vt:lpstr>
      <vt:lpstr>Kablosuz Network (Wi-Fi) Güvenliği</vt:lpstr>
      <vt:lpstr>Wi-Fi Şifreleme Standartları</vt:lpstr>
      <vt:lpstr>WEP: Wireless Equivalent Privacy</vt:lpstr>
      <vt:lpstr>WPA: Wi-Fi Protected Access</vt:lpstr>
      <vt:lpstr>WPA2: Wi-Fi Protected Access 2</vt:lpstr>
      <vt:lpstr>WPA3: Wi-Fi Protected Access 3</vt:lpstr>
      <vt:lpstr>WPA2 mod’ları (Kişisel veya Kurumsal)</vt:lpstr>
      <vt:lpstr>Kablosuz Ağ Güvenliği Nasıl Sağlanır?</vt:lpstr>
      <vt:lpstr>Yaygın Kablosuz Güvenlik Tehditleri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Yasar Kucukefe</dc:creator>
  <cp:lastModifiedBy>Yasar Kucukefe</cp:lastModifiedBy>
  <cp:revision>4</cp:revision>
  <dcterms:created xsi:type="dcterms:W3CDTF">2021-11-25T05:47:16Z</dcterms:created>
  <dcterms:modified xsi:type="dcterms:W3CDTF">2021-11-25T08:36:40Z</dcterms:modified>
</cp:coreProperties>
</file>