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9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1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4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8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Deep blue wave">
            <a:extLst>
              <a:ext uri="{FF2B5EF4-FFF2-40B4-BE49-F238E27FC236}">
                <a16:creationId xmlns:a16="http://schemas.microsoft.com/office/drawing/2014/main" id="{27333929-EABA-4514-BC91-5883A9718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538" b="19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E294F-F65B-4FFA-A536-FD961CA14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9. Hafta </a:t>
            </a:r>
            <a:r>
              <a:rPr lang="en-US" sz="7200" dirty="0" err="1">
                <a:solidFill>
                  <a:srgbClr val="FFFFFF"/>
                </a:solidFill>
              </a:rPr>
              <a:t>dersi</a:t>
            </a:r>
            <a:endParaRPr lang="tr-TR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C8145-03F9-412E-AA02-DA14E118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22.11.2021 (</a:t>
            </a:r>
            <a:r>
              <a:rPr lang="en-US" sz="2000" dirty="0" err="1">
                <a:solidFill>
                  <a:srgbClr val="FFFFFF"/>
                </a:solidFill>
              </a:rPr>
              <a:t>telafi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dersi</a:t>
            </a:r>
            <a:r>
              <a:rPr lang="en-US" sz="2000" dirty="0">
                <a:solidFill>
                  <a:srgbClr val="FFFFFF"/>
                </a:solidFill>
              </a:rPr>
              <a:t> – 18.11.2021 </a:t>
            </a:r>
            <a:r>
              <a:rPr lang="en-US" sz="2000" dirty="0" err="1">
                <a:solidFill>
                  <a:srgbClr val="FFFFFF"/>
                </a:solidFill>
              </a:rPr>
              <a:t>için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  <a:endParaRPr lang="tr-TR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39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8AB0-9AF4-41B7-9364-314F43AF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Kontrol </a:t>
            </a:r>
            <a:r>
              <a:rPr lang="en-US" dirty="0" err="1"/>
              <a:t>Listeleri</a:t>
            </a:r>
            <a:r>
              <a:rPr lang="en-US" dirty="0"/>
              <a:t> (ACL: Access Control List)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A1C5E-5592-4A85-BCDE-F722BE563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481" y="2005502"/>
            <a:ext cx="6201996" cy="3906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41510-1B71-41EE-AD6B-89AC36F21E7C}"/>
              </a:ext>
            </a:extLst>
          </p:cNvPr>
          <p:cNvSpPr txBox="1"/>
          <p:nvPr/>
        </p:nvSpPr>
        <p:spPr>
          <a:xfrm>
            <a:off x="1156677" y="1992923"/>
            <a:ext cx="3173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kurallarını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Port </a:t>
            </a:r>
            <a:r>
              <a:rPr lang="en-US" dirty="0" err="1"/>
              <a:t>numarasına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(</a:t>
            </a:r>
            <a:r>
              <a:rPr lang="en-US" dirty="0" err="1"/>
              <a:t>Bağlantıya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(ALLOW)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(DENY)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197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8FE9-1DF5-426A-BB4F-1D922647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(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2C47D-39C0-4FA5-8983-21911E1683D5}"/>
              </a:ext>
            </a:extLst>
          </p:cNvPr>
          <p:cNvSpPr txBox="1"/>
          <p:nvPr/>
        </p:nvSpPr>
        <p:spPr>
          <a:xfrm>
            <a:off x="1125415" y="1602154"/>
            <a:ext cx="790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temellerden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tanesidir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474B0-2600-4323-8151-18264D773ABF}"/>
              </a:ext>
            </a:extLst>
          </p:cNvPr>
          <p:cNvSpPr txBox="1"/>
          <p:nvPr/>
        </p:nvSpPr>
        <p:spPr>
          <a:xfrm>
            <a:off x="1125415" y="2505670"/>
            <a:ext cx="463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da </a:t>
            </a:r>
            <a:r>
              <a:rPr lang="en-US" dirty="0" err="1"/>
              <a:t>sağlanabilir</a:t>
            </a:r>
            <a:r>
              <a:rPr lang="en-US" dirty="0"/>
              <a:t> (Windows Security)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B057F7-5CB9-4424-BEF3-89C262FF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71" y="2336285"/>
            <a:ext cx="4308474" cy="236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DBF56-2473-4B9E-8E0B-CC99DB2C0B6E}"/>
              </a:ext>
            </a:extLst>
          </p:cNvPr>
          <p:cNvSpPr txBox="1"/>
          <p:nvPr/>
        </p:nvSpPr>
        <p:spPr>
          <a:xfrm>
            <a:off x="1062892" y="4118708"/>
            <a:ext cx="503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duvarının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filtrelemeli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duvarları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Durumlu</a:t>
            </a:r>
            <a:r>
              <a:rPr lang="en-US" dirty="0"/>
              <a:t> </a:t>
            </a:r>
            <a:r>
              <a:rPr lang="en-US" dirty="0" err="1"/>
              <a:t>denetim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duvarları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8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77B-AFE7-4B1F-815D-7173D08D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279A-8D42-4452-B71C-2C40617E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220308"/>
          </a:xfrm>
        </p:spPr>
        <p:txBody>
          <a:bodyPr>
            <a:normAutofit/>
          </a:bodyPr>
          <a:lstStyle/>
          <a:p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filtrelemeli</a:t>
            </a:r>
            <a:r>
              <a:rPr lang="en-US" sz="2000" dirty="0"/>
              <a:t> </a:t>
            </a:r>
            <a:r>
              <a:rPr lang="en-US" sz="2000" dirty="0" err="1"/>
              <a:t>güvenlik</a:t>
            </a:r>
            <a:r>
              <a:rPr lang="en-US" sz="2000" dirty="0"/>
              <a:t> </a:t>
            </a:r>
            <a:r>
              <a:rPr lang="en-US" sz="2000" dirty="0" err="1"/>
              <a:t>duvarı</a:t>
            </a:r>
            <a:r>
              <a:rPr lang="en-US" sz="2000" dirty="0"/>
              <a:t> (Packet filters firewall)</a:t>
            </a:r>
          </a:p>
          <a:p>
            <a:pPr lvl="1"/>
            <a:r>
              <a:rPr lang="en-US" sz="1800" dirty="0"/>
              <a:t>İnternet </a:t>
            </a:r>
            <a:r>
              <a:rPr lang="en-US" sz="1800" dirty="0" err="1"/>
              <a:t>üzerindeki</a:t>
            </a:r>
            <a:r>
              <a:rPr lang="en-US" sz="1800" dirty="0"/>
              <a:t> </a:t>
            </a:r>
            <a:r>
              <a:rPr lang="en-US" sz="1800" dirty="0" err="1"/>
              <a:t>bilgisayar</a:t>
            </a:r>
            <a:r>
              <a:rPr lang="en-US" sz="1800" dirty="0"/>
              <a:t> </a:t>
            </a:r>
            <a:r>
              <a:rPr lang="en-US" sz="1800" dirty="0" err="1"/>
              <a:t>arasında</a:t>
            </a:r>
            <a:r>
              <a:rPr lang="en-US" sz="1800" dirty="0"/>
              <a:t> transfer </a:t>
            </a:r>
            <a:r>
              <a:rPr lang="en-US" sz="1800" dirty="0" err="1"/>
              <a:t>edilen</a:t>
            </a:r>
            <a:r>
              <a:rPr lang="en-US" sz="1800" dirty="0"/>
              <a:t> </a:t>
            </a:r>
            <a:r>
              <a:rPr lang="en-US" sz="1800" dirty="0" err="1"/>
              <a:t>paket</a:t>
            </a:r>
            <a:r>
              <a:rPr lang="en-US" sz="1800" dirty="0"/>
              <a:t> </a:t>
            </a:r>
            <a:r>
              <a:rPr lang="en-US" sz="1800" dirty="0" err="1"/>
              <a:t>başlıklarını</a:t>
            </a:r>
            <a:r>
              <a:rPr lang="en-US" sz="1800" dirty="0"/>
              <a:t> </a:t>
            </a:r>
            <a:r>
              <a:rPr lang="en-US" sz="1800" dirty="0" err="1"/>
              <a:t>incelerek</a:t>
            </a:r>
            <a:r>
              <a:rPr lang="en-US" sz="1800" dirty="0"/>
              <a:t> </a:t>
            </a:r>
            <a:r>
              <a:rPr lang="en-US" sz="1800" dirty="0" err="1"/>
              <a:t>harek</a:t>
            </a:r>
            <a:r>
              <a:rPr lang="en-US" sz="1800" dirty="0"/>
              <a:t> </a:t>
            </a:r>
            <a:r>
              <a:rPr lang="en-US" sz="1800" dirty="0" err="1"/>
              <a:t>eder</a:t>
            </a:r>
            <a:r>
              <a:rPr lang="en-US" sz="1800" dirty="0"/>
              <a:t>. </a:t>
            </a:r>
            <a:r>
              <a:rPr lang="en-US" sz="1800" dirty="0" err="1"/>
              <a:t>Eğer</a:t>
            </a:r>
            <a:r>
              <a:rPr lang="en-US" sz="1800" dirty="0"/>
              <a:t> </a:t>
            </a:r>
            <a:r>
              <a:rPr lang="en-US" sz="1800" dirty="0" err="1"/>
              <a:t>başlık</a:t>
            </a:r>
            <a:r>
              <a:rPr lang="en-US" sz="1800" dirty="0"/>
              <a:t> (header) </a:t>
            </a:r>
            <a:r>
              <a:rPr lang="en-US" sz="1800" dirty="0" err="1"/>
              <a:t>bilgisi</a:t>
            </a:r>
            <a:r>
              <a:rPr lang="en-US" sz="1800" dirty="0"/>
              <a:t> </a:t>
            </a:r>
            <a:r>
              <a:rPr lang="en-US" sz="1800" dirty="0" err="1"/>
              <a:t>güvenlik</a:t>
            </a:r>
            <a:r>
              <a:rPr lang="en-US" sz="1800" dirty="0"/>
              <a:t> </a:t>
            </a:r>
            <a:r>
              <a:rPr lang="en-US" sz="1800" dirty="0" err="1"/>
              <a:t>duvarı</a:t>
            </a:r>
            <a:r>
              <a:rPr lang="en-US" sz="1800" dirty="0"/>
              <a:t> </a:t>
            </a:r>
            <a:r>
              <a:rPr lang="en-US" sz="1800" dirty="0" err="1"/>
              <a:t>üzerinde</a:t>
            </a:r>
            <a:r>
              <a:rPr lang="en-US" sz="1800" dirty="0"/>
              <a:t> </a:t>
            </a:r>
            <a:r>
              <a:rPr lang="en-US" sz="1800" dirty="0" err="1"/>
              <a:t>önceden</a:t>
            </a:r>
            <a:r>
              <a:rPr lang="en-US" sz="1800" dirty="0"/>
              <a:t> </a:t>
            </a:r>
            <a:r>
              <a:rPr lang="en-US" sz="1800" dirty="0" err="1"/>
              <a:t>belirlenmiş</a:t>
            </a:r>
            <a:r>
              <a:rPr lang="en-US" sz="1800" dirty="0"/>
              <a:t> </a:t>
            </a:r>
            <a:r>
              <a:rPr lang="en-US" sz="1800" dirty="0" err="1"/>
              <a:t>olan</a:t>
            </a:r>
            <a:r>
              <a:rPr lang="en-US" sz="1800" dirty="0"/>
              <a:t> </a:t>
            </a:r>
            <a:r>
              <a:rPr lang="en-US" sz="1800" dirty="0" err="1"/>
              <a:t>filtrele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eşleşirse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</a:t>
            </a:r>
            <a:r>
              <a:rPr lang="en-US" sz="1800" dirty="0" err="1"/>
              <a:t>paket</a:t>
            </a:r>
            <a:r>
              <a:rPr lang="en-US" sz="1800" dirty="0"/>
              <a:t> </a:t>
            </a:r>
            <a:r>
              <a:rPr lang="en-US" sz="1800" dirty="0" err="1"/>
              <a:t>geçirilir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da </a:t>
            </a:r>
            <a:r>
              <a:rPr lang="en-US" sz="1800" dirty="0" err="1"/>
              <a:t>reddedilir</a:t>
            </a:r>
            <a:r>
              <a:rPr lang="en-US" sz="1800" dirty="0"/>
              <a:t>.</a:t>
            </a:r>
          </a:p>
          <a:p>
            <a:r>
              <a:rPr lang="en-US" sz="2000" dirty="0"/>
              <a:t>Durum </a:t>
            </a:r>
            <a:r>
              <a:rPr lang="en-US" sz="2000" dirty="0" err="1"/>
              <a:t>Denetim</a:t>
            </a:r>
            <a:r>
              <a:rPr lang="en-US" sz="2000" dirty="0"/>
              <a:t> </a:t>
            </a:r>
            <a:r>
              <a:rPr lang="en-US" sz="2000" dirty="0" err="1"/>
              <a:t>güvenlik</a:t>
            </a:r>
            <a:r>
              <a:rPr lang="en-US" sz="2000" dirty="0"/>
              <a:t> </a:t>
            </a:r>
            <a:r>
              <a:rPr lang="en-US" sz="2000" dirty="0" err="1"/>
              <a:t>duvarı</a:t>
            </a:r>
            <a:r>
              <a:rPr lang="en-US" sz="2000" dirty="0"/>
              <a:t> (Stateful Inspection Firewall)</a:t>
            </a:r>
          </a:p>
          <a:p>
            <a:pPr lvl="1"/>
            <a:r>
              <a:rPr lang="en-US" sz="1600" dirty="0" err="1"/>
              <a:t>Veriyi</a:t>
            </a:r>
            <a:r>
              <a:rPr lang="en-US" sz="1600" dirty="0"/>
              <a:t> </a:t>
            </a:r>
            <a:r>
              <a:rPr lang="en-US" sz="1600" dirty="0" err="1"/>
              <a:t>kaynağından</a:t>
            </a:r>
            <a:r>
              <a:rPr lang="en-US" sz="1600" dirty="0"/>
              <a:t> </a:t>
            </a:r>
            <a:r>
              <a:rPr lang="en-US" sz="1600" dirty="0" err="1"/>
              <a:t>hedefine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takip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. </a:t>
            </a:r>
            <a:r>
              <a:rPr lang="en-US" sz="1600" dirty="0" err="1"/>
              <a:t>Örneğin</a:t>
            </a:r>
            <a:r>
              <a:rPr lang="en-US" sz="1600" dirty="0"/>
              <a:t> HTTP </a:t>
            </a:r>
            <a:r>
              <a:rPr lang="en-US" sz="1600" dirty="0" err="1"/>
              <a:t>protokolü</a:t>
            </a:r>
            <a:r>
              <a:rPr lang="en-US" sz="1600" dirty="0"/>
              <a:t> </a:t>
            </a:r>
            <a:r>
              <a:rPr lang="en-US" sz="1600" dirty="0" err="1"/>
              <a:t>üzerinden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web </a:t>
            </a:r>
            <a:r>
              <a:rPr lang="en-US" sz="1600" dirty="0" err="1"/>
              <a:t>sitesinin</a:t>
            </a:r>
            <a:r>
              <a:rPr lang="en-US" sz="1600" dirty="0"/>
              <a:t> </a:t>
            </a:r>
            <a:r>
              <a:rPr lang="en-US" sz="1600" dirty="0" err="1"/>
              <a:t>erişiminin</a:t>
            </a:r>
            <a:r>
              <a:rPr lang="en-US" sz="1600" dirty="0"/>
              <a:t> </a:t>
            </a:r>
            <a:r>
              <a:rPr lang="en-US" sz="1600" dirty="0" err="1"/>
              <a:t>engellenmesi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şekilde</a:t>
            </a:r>
            <a:r>
              <a:rPr lang="en-US" sz="1600" dirty="0"/>
              <a:t> </a:t>
            </a:r>
            <a:r>
              <a:rPr lang="en-US" sz="1600" dirty="0" err="1"/>
              <a:t>yapılabilir</a:t>
            </a:r>
            <a:r>
              <a:rPr lang="en-US" sz="1600" dirty="0"/>
              <a:t>. </a:t>
            </a:r>
            <a:r>
              <a:rPr lang="en-US" sz="1600" dirty="0" err="1"/>
              <a:t>Ayrıca</a:t>
            </a:r>
            <a:r>
              <a:rPr lang="en-US" sz="1600" dirty="0"/>
              <a:t>, </a:t>
            </a:r>
            <a:r>
              <a:rPr lang="en-US" sz="1600" dirty="0" err="1"/>
              <a:t>isteğin</a:t>
            </a:r>
            <a:r>
              <a:rPr lang="en-US" sz="1600" dirty="0"/>
              <a:t> </a:t>
            </a:r>
            <a:r>
              <a:rPr lang="en-US" sz="1600" dirty="0" err="1"/>
              <a:t>yapıldığı</a:t>
            </a:r>
            <a:r>
              <a:rPr lang="en-US" sz="1600" dirty="0"/>
              <a:t> TCP </a:t>
            </a:r>
            <a:r>
              <a:rPr lang="en-US" sz="1600" dirty="0" err="1"/>
              <a:t>oturumunun</a:t>
            </a:r>
            <a:r>
              <a:rPr lang="en-US" sz="1600" dirty="0"/>
              <a:t> </a:t>
            </a:r>
            <a:r>
              <a:rPr lang="en-US" sz="1600" dirty="0" err="1"/>
              <a:t>geçerli</a:t>
            </a:r>
            <a:r>
              <a:rPr lang="en-US" sz="1600" dirty="0"/>
              <a:t> </a:t>
            </a:r>
            <a:r>
              <a:rPr lang="en-US" sz="1600" dirty="0" err="1"/>
              <a:t>olup</a:t>
            </a:r>
            <a:r>
              <a:rPr lang="en-US" sz="1600" dirty="0"/>
              <a:t> </a:t>
            </a:r>
            <a:r>
              <a:rPr lang="en-US" sz="1600" dirty="0" err="1"/>
              <a:t>olmadığını</a:t>
            </a:r>
            <a:r>
              <a:rPr lang="en-US" sz="1600" dirty="0"/>
              <a:t> da kontrol </a:t>
            </a:r>
            <a:r>
              <a:rPr lang="en-US" sz="1600" dirty="0" err="1"/>
              <a:t>ettikleri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(3-way handshake) </a:t>
            </a:r>
            <a:r>
              <a:rPr lang="en-US" sz="1600" dirty="0" err="1"/>
              <a:t>saldırılara</a:t>
            </a:r>
            <a:r>
              <a:rPr lang="en-US" sz="1600" dirty="0"/>
              <a:t> </a:t>
            </a:r>
            <a:r>
              <a:rPr lang="en-US" sz="1600" dirty="0" err="1"/>
              <a:t>karşı</a:t>
            </a:r>
            <a:r>
              <a:rPr lang="en-US" sz="1600" dirty="0"/>
              <a:t> </a:t>
            </a:r>
            <a:r>
              <a:rPr lang="en-US" sz="1600" dirty="0" err="1"/>
              <a:t>etkin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koruma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</a:t>
            </a:r>
          </a:p>
          <a:p>
            <a:r>
              <a:rPr lang="en-US" sz="2000" dirty="0" err="1"/>
              <a:t>Uygulama</a:t>
            </a:r>
            <a:r>
              <a:rPr lang="en-US" sz="2000" dirty="0"/>
              <a:t> </a:t>
            </a:r>
            <a:r>
              <a:rPr lang="en-US" sz="2000" dirty="0" err="1"/>
              <a:t>katmanı</a:t>
            </a:r>
            <a:r>
              <a:rPr lang="en-US" sz="2000" dirty="0"/>
              <a:t> </a:t>
            </a:r>
            <a:r>
              <a:rPr lang="en-US" sz="2000" dirty="0" err="1"/>
              <a:t>güvenlik</a:t>
            </a:r>
            <a:r>
              <a:rPr lang="en-US" sz="2000" dirty="0"/>
              <a:t> </a:t>
            </a:r>
            <a:r>
              <a:rPr lang="en-US" sz="2000" dirty="0" err="1"/>
              <a:t>duvarı</a:t>
            </a:r>
            <a:r>
              <a:rPr lang="en-US" sz="2000" dirty="0"/>
              <a:t> (Application layer firewall)</a:t>
            </a:r>
          </a:p>
          <a:p>
            <a:pPr lvl="1"/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sık</a:t>
            </a:r>
            <a:r>
              <a:rPr lang="en-US" sz="1600" dirty="0"/>
              <a:t> </a:t>
            </a:r>
            <a:r>
              <a:rPr lang="en-US" sz="1600" dirty="0" err="1"/>
              <a:t>kullanılan</a:t>
            </a:r>
            <a:r>
              <a:rPr lang="en-US" sz="1600" dirty="0"/>
              <a:t> </a:t>
            </a:r>
            <a:r>
              <a:rPr lang="en-US" sz="1600" dirty="0" err="1"/>
              <a:t>güvenlik</a:t>
            </a:r>
            <a:r>
              <a:rPr lang="en-US" sz="1600" dirty="0"/>
              <a:t> </a:t>
            </a:r>
            <a:r>
              <a:rPr lang="en-US" sz="1600" dirty="0" err="1"/>
              <a:t>duvarı</a:t>
            </a:r>
            <a:r>
              <a:rPr lang="en-US" sz="1600" dirty="0"/>
              <a:t> </a:t>
            </a:r>
            <a:r>
              <a:rPr lang="en-US" sz="1600" dirty="0" err="1"/>
              <a:t>tekniğidir</a:t>
            </a:r>
            <a:r>
              <a:rPr lang="en-US" sz="1600" dirty="0"/>
              <a:t>. </a:t>
            </a:r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katmanındaki</a:t>
            </a:r>
            <a:r>
              <a:rPr lang="en-US" sz="1600" dirty="0"/>
              <a:t> </a:t>
            </a:r>
            <a:r>
              <a:rPr lang="en-US" sz="1600" dirty="0" err="1"/>
              <a:t>güvenlik</a:t>
            </a:r>
            <a:r>
              <a:rPr lang="en-US" sz="1600" dirty="0"/>
              <a:t> </a:t>
            </a:r>
            <a:r>
              <a:rPr lang="en-US" sz="1600" dirty="0" err="1"/>
              <a:t>duvarı</a:t>
            </a:r>
            <a:r>
              <a:rPr lang="en-US" sz="1600" dirty="0"/>
              <a:t>, </a:t>
            </a:r>
            <a:r>
              <a:rPr lang="en-US" sz="1600" dirty="0" err="1"/>
              <a:t>gelen</a:t>
            </a:r>
            <a:r>
              <a:rPr lang="en-US" sz="1600" dirty="0"/>
              <a:t> TCP </a:t>
            </a:r>
            <a:r>
              <a:rPr lang="en-US" sz="1600" dirty="0" err="1"/>
              <a:t>paketinin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kısmına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olan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başlıklarını</a:t>
            </a:r>
            <a:r>
              <a:rPr lang="en-US" sz="1600" dirty="0"/>
              <a:t> </a:t>
            </a:r>
            <a:r>
              <a:rPr lang="en-US" sz="1600" dirty="0" err="1"/>
              <a:t>açıp</a:t>
            </a:r>
            <a:r>
              <a:rPr lang="en-US" sz="1600" dirty="0"/>
              <a:t> kontrol </a:t>
            </a:r>
            <a:r>
              <a:rPr lang="en-US" sz="1600" dirty="0" err="1"/>
              <a:t>edebilir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filtreleyebilir</a:t>
            </a:r>
            <a:r>
              <a:rPr lang="en-US" sz="1600" dirty="0"/>
              <a:t>. FTP, DNS, HTTP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protokoller</a:t>
            </a:r>
            <a:r>
              <a:rPr lang="en-US" sz="1600" dirty="0"/>
              <a:t> </a:t>
            </a:r>
            <a:r>
              <a:rPr lang="en-US" sz="1600" dirty="0" err="1"/>
              <a:t>anlaşılabilir</a:t>
            </a:r>
            <a:r>
              <a:rPr lang="en-US" sz="1600" dirty="0"/>
              <a:t>.</a:t>
            </a:r>
          </a:p>
          <a:p>
            <a:pPr lvl="1"/>
            <a:endParaRPr lang="en-US" sz="18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4842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AC40-8C70-4A9E-9674-BCD21C76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(Virtual Private Network): </a:t>
            </a:r>
            <a:r>
              <a:rPr lang="en-US" dirty="0" err="1"/>
              <a:t>Sanal</a:t>
            </a:r>
            <a:r>
              <a:rPr lang="en-US" dirty="0"/>
              <a:t> Özel </a:t>
            </a:r>
            <a:r>
              <a:rPr lang="en-US" dirty="0" err="1"/>
              <a:t>Ağ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DCBD-DBDB-48D0-9CB2-9219227A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867"/>
          </a:xfrm>
        </p:spPr>
        <p:txBody>
          <a:bodyPr/>
          <a:lstStyle/>
          <a:p>
            <a:r>
              <a:rPr lang="en-US" dirty="0"/>
              <a:t>VPN, internet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ağlara</a:t>
            </a:r>
            <a:r>
              <a:rPr lang="en-US" dirty="0"/>
              <a:t> </a:t>
            </a:r>
            <a:r>
              <a:rPr lang="en-US" dirty="0" err="1"/>
              <a:t>bağlanmayı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internet </a:t>
            </a:r>
            <a:r>
              <a:rPr lang="en-US" dirty="0" err="1"/>
              <a:t>teknolojisidir</a:t>
            </a:r>
            <a:r>
              <a:rPr lang="en-US" dirty="0"/>
              <a:t>. </a:t>
            </a:r>
          </a:p>
          <a:p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uzantısı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/>
              <a:t>,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bağlanan</a:t>
            </a:r>
            <a:r>
              <a:rPr lang="en-US" dirty="0"/>
              <a:t>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bağlıymış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o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alışverişinde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9DE9C-B0FE-4A22-87DC-4B049599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00" y="4020404"/>
            <a:ext cx="8934613" cy="24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6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B00C-202E-40FC-8B5B-A2DCED0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VPN’in</a:t>
            </a:r>
            <a:r>
              <a:rPr lang="en-US" dirty="0"/>
              <a:t> </a:t>
            </a:r>
            <a:r>
              <a:rPr lang="en-US" dirty="0" err="1"/>
              <a:t>faklı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alanları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641C-5C40-4018-90D3-6B348C26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5452"/>
          </a:xfrm>
        </p:spPr>
        <p:txBody>
          <a:bodyPr/>
          <a:lstStyle/>
          <a:p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ağlarına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Ziyaret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sitelerde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konumunu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olduğununda</a:t>
            </a:r>
            <a:r>
              <a:rPr lang="en-US" dirty="0"/>
              <a:t> VPN </a:t>
            </a:r>
            <a:r>
              <a:rPr lang="en-US" dirty="0" err="1"/>
              <a:t>kullanılabilir</a:t>
            </a:r>
            <a:r>
              <a:rPr lang="en-US" dirty="0"/>
              <a:t>. (Bir web </a:t>
            </a:r>
            <a:r>
              <a:rPr lang="en-US" dirty="0" err="1"/>
              <a:t>sitesine</a:t>
            </a:r>
            <a:r>
              <a:rPr lang="en-US" dirty="0"/>
              <a:t> </a:t>
            </a:r>
            <a:r>
              <a:rPr lang="en-US" dirty="0" err="1"/>
              <a:t>bağlanılan</a:t>
            </a:r>
            <a:r>
              <a:rPr lang="en-US" dirty="0"/>
              <a:t> </a:t>
            </a:r>
            <a:r>
              <a:rPr lang="en-US" dirty="0" err="1"/>
              <a:t>ülke</a:t>
            </a:r>
            <a:r>
              <a:rPr lang="en-US" dirty="0"/>
              <a:t> </a:t>
            </a:r>
            <a:r>
              <a:rPr lang="en-US" dirty="0" err="1"/>
              <a:t>seçilebilir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280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D71-5829-4368-857E-2778466D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</a:t>
            </a:r>
            <a:r>
              <a:rPr lang="en-US" dirty="0" err="1"/>
              <a:t>Türleri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C79C-7D0C-4372-9EE1-0B26FB9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554" cy="9488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err="1"/>
              <a:t>Uzaktan</a:t>
            </a:r>
            <a:r>
              <a:rPr lang="en-US" sz="4500" dirty="0"/>
              <a:t> </a:t>
            </a:r>
            <a:r>
              <a:rPr lang="en-US" sz="4500" dirty="0" err="1"/>
              <a:t>Erişim</a:t>
            </a:r>
            <a:r>
              <a:rPr lang="en-US" sz="4500" dirty="0"/>
              <a:t> VPN</a:t>
            </a:r>
          </a:p>
          <a:p>
            <a:pPr marL="0" indent="0">
              <a:buNone/>
            </a:pPr>
            <a:r>
              <a:rPr lang="en-US" dirty="0" err="1"/>
              <a:t>Kullanıcıların</a:t>
            </a:r>
            <a:r>
              <a:rPr lang="en-US" dirty="0"/>
              <a:t> internet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ağlara</a:t>
            </a:r>
            <a:r>
              <a:rPr lang="en-US" dirty="0"/>
              <a:t> </a:t>
            </a:r>
            <a:r>
              <a:rPr lang="en-US" dirty="0" err="1"/>
              <a:t>erişimini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8DD84-0688-442A-83C0-90AC7D9C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2249"/>
            <a:ext cx="4681839" cy="19433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A5DE0-C1A0-4B9F-AB31-27B90BA502CD}"/>
              </a:ext>
            </a:extLst>
          </p:cNvPr>
          <p:cNvSpPr txBox="1">
            <a:spLocks/>
          </p:cNvSpPr>
          <p:nvPr/>
        </p:nvSpPr>
        <p:spPr>
          <a:xfrm>
            <a:off x="7017972" y="1825624"/>
            <a:ext cx="4681839" cy="1116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500" dirty="0" err="1"/>
              <a:t>Siteden</a:t>
            </a:r>
            <a:r>
              <a:rPr lang="en-US" sz="4500" dirty="0"/>
              <a:t> </a:t>
            </a:r>
            <a:r>
              <a:rPr lang="en-US" sz="4500" dirty="0" err="1"/>
              <a:t>Siteye</a:t>
            </a:r>
            <a:r>
              <a:rPr lang="en-US" sz="4500" dirty="0"/>
              <a:t> VPN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ofisler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kuruluşlar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internet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37CFE8-19C8-40DB-B6DA-6591990A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63" y="2942249"/>
            <a:ext cx="542048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B8C-A87C-4AE4-AD09-6E8D0C7A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(Web Proxy Server)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5CFC-7323-463B-B055-AABBE076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37246" cy="11520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Bir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network’te</a:t>
            </a:r>
            <a:r>
              <a:rPr lang="en-US" dirty="0"/>
              <a:t> (LAN)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“web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”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sağlabilirir</a:t>
            </a:r>
            <a:r>
              <a:rPr lang="en-US" dirty="0"/>
              <a:t>. </a:t>
            </a:r>
            <a:r>
              <a:rPr lang="en-US" dirty="0" err="1"/>
              <a:t>Özelliklerle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şirketlerde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4A441-4870-4D91-A0C2-39D68120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3" y="2977662"/>
            <a:ext cx="9840698" cy="2105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20BD8-E237-4C27-8D63-AA9D4A771D66}"/>
              </a:ext>
            </a:extLst>
          </p:cNvPr>
          <p:cNvSpPr txBox="1"/>
          <p:nvPr/>
        </p:nvSpPr>
        <p:spPr>
          <a:xfrm>
            <a:off x="1258277" y="5082981"/>
            <a:ext cx="705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bilgisayardaki</a:t>
            </a:r>
            <a:r>
              <a:rPr lang="en-US" dirty="0"/>
              <a:t> web </a:t>
            </a:r>
            <a:r>
              <a:rPr lang="en-US" dirty="0" err="1"/>
              <a:t>tarayıcısı</a:t>
            </a:r>
            <a:r>
              <a:rPr lang="en-US" dirty="0"/>
              <a:t>,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bağlanır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web </a:t>
            </a:r>
            <a:r>
              <a:rPr lang="en-US" dirty="0" err="1"/>
              <a:t>sayfasını</a:t>
            </a:r>
            <a:r>
              <a:rPr lang="en-US" dirty="0"/>
              <a:t> </a:t>
            </a:r>
            <a:r>
              <a:rPr lang="en-US" dirty="0" err="1"/>
              <a:t>istediğini</a:t>
            </a:r>
            <a:r>
              <a:rPr lang="en-US" dirty="0"/>
              <a:t> </a:t>
            </a:r>
            <a:r>
              <a:rPr lang="en-US" dirty="0" err="1"/>
              <a:t>söyler</a:t>
            </a:r>
            <a:r>
              <a:rPr lang="en-US" dirty="0"/>
              <a:t>.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o </a:t>
            </a:r>
            <a:r>
              <a:rPr lang="en-US" dirty="0" err="1"/>
              <a:t>sayfaya</a:t>
            </a:r>
            <a:r>
              <a:rPr lang="en-US" dirty="0"/>
              <a:t> </a:t>
            </a:r>
            <a:r>
              <a:rPr lang="en-US" dirty="0" err="1"/>
              <a:t>bağlanır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tarayıcısına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 Bir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aracılık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D20F6-A575-4610-A873-A25FBC1B71AC}"/>
              </a:ext>
            </a:extLst>
          </p:cNvPr>
          <p:cNvSpPr txBox="1"/>
          <p:nvPr/>
        </p:nvSpPr>
        <p:spPr>
          <a:xfrm>
            <a:off x="8581292" y="5082981"/>
            <a:ext cx="2772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,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sitelere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279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AC25-922D-45C2-B36E-62133AE2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Engelleme</a:t>
            </a:r>
            <a:r>
              <a:rPr lang="en-US" dirty="0"/>
              <a:t> </a:t>
            </a:r>
            <a:r>
              <a:rPr lang="en-US" dirty="0" err="1"/>
              <a:t>Sistemleri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C89C-E369-499F-B36E-198ADF73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0160"/>
          </a:xfrm>
        </p:spPr>
        <p:txBody>
          <a:bodyPr/>
          <a:lstStyle/>
          <a:p>
            <a:r>
              <a:rPr lang="en-US" dirty="0"/>
              <a:t>IDS: Intrusion Detection System (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ağına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algılar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uyarıları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</a:t>
            </a:r>
          </a:p>
          <a:p>
            <a:r>
              <a:rPr lang="en-US" dirty="0"/>
              <a:t>IPS : Intrusion </a:t>
            </a:r>
            <a:r>
              <a:rPr lang="en-US" dirty="0" err="1"/>
              <a:t>Prevension</a:t>
            </a:r>
            <a:r>
              <a:rPr lang="en-US" dirty="0"/>
              <a:t> System (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Önleme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saldırıyı</a:t>
            </a:r>
            <a:r>
              <a:rPr lang="en-US" dirty="0"/>
              <a:t> </a:t>
            </a:r>
            <a:r>
              <a:rPr lang="en-US" dirty="0" err="1"/>
              <a:t>engellemek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tedbirleri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(IP </a:t>
            </a:r>
            <a:r>
              <a:rPr lang="en-US" dirty="0" err="1"/>
              <a:t>bloklama</a:t>
            </a:r>
            <a:r>
              <a:rPr lang="en-US" dirty="0"/>
              <a:t>, port </a:t>
            </a:r>
            <a:r>
              <a:rPr lang="en-US" dirty="0" err="1"/>
              <a:t>bloklama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420FB-986C-46DA-9A64-9B0870AD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30" y="4285375"/>
            <a:ext cx="491558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4F46-099D-41C8-BBB6-276313B3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err="1"/>
              <a:t>İzolasyonu</a:t>
            </a:r>
            <a:r>
              <a:rPr lang="en-US" dirty="0"/>
              <a:t> (</a:t>
            </a:r>
            <a:r>
              <a:rPr lang="en-US" dirty="0" err="1"/>
              <a:t>Ayrıştırma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EC60-EF2F-45C2-B9B2-B980099F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677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Network </a:t>
            </a:r>
            <a:r>
              <a:rPr lang="en-US" dirty="0" err="1"/>
              <a:t>izolasyonu</a:t>
            </a:r>
            <a:r>
              <a:rPr lang="en-US" dirty="0"/>
              <a:t> (network segmentation </a:t>
            </a:r>
            <a:r>
              <a:rPr lang="en-US" dirty="0" err="1"/>
              <a:t>veya</a:t>
            </a:r>
            <a:r>
              <a:rPr lang="en-US" dirty="0"/>
              <a:t> network isolation),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network’ü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network </a:t>
            </a:r>
            <a:r>
              <a:rPr lang="en-US" dirty="0" err="1"/>
              <a:t>bölümlerine</a:t>
            </a:r>
            <a:r>
              <a:rPr lang="en-US" dirty="0"/>
              <a:t> </a:t>
            </a:r>
            <a:r>
              <a:rPr lang="en-US" dirty="0" err="1"/>
              <a:t>ayrılması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</a:t>
            </a:r>
          </a:p>
          <a:p>
            <a:r>
              <a:rPr lang="en-US" dirty="0" err="1"/>
              <a:t>Amaç</a:t>
            </a:r>
            <a:r>
              <a:rPr lang="en-US" dirty="0"/>
              <a:t>,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kontrolünü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kontrol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derinliğini</a:t>
            </a:r>
            <a:r>
              <a:rPr lang="en-US" dirty="0"/>
              <a:t> </a:t>
            </a:r>
            <a:r>
              <a:rPr lang="en-US" dirty="0" err="1"/>
              <a:t>güçlendirmektir</a:t>
            </a:r>
            <a:r>
              <a:rPr lang="en-US" dirty="0"/>
              <a:t> (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sağlayarak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ekipmanlar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Router (</a:t>
            </a:r>
            <a:r>
              <a:rPr lang="en-US" dirty="0" err="1"/>
              <a:t>yönlendirici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Sanal</a:t>
            </a:r>
            <a:r>
              <a:rPr lang="en-US" dirty="0"/>
              <a:t> LAN (virtual-LAN) (LAN: Local Area Network: </a:t>
            </a:r>
            <a:r>
              <a:rPr lang="en-US" dirty="0" err="1"/>
              <a:t>Yerel</a:t>
            </a:r>
            <a:r>
              <a:rPr lang="en-US" dirty="0"/>
              <a:t> Alan </a:t>
            </a:r>
            <a:r>
              <a:rPr lang="en-US" dirty="0" err="1"/>
              <a:t>Ağ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(Perimeter network) (DMZ – Demilitarized Zone)</a:t>
            </a:r>
          </a:p>
          <a:p>
            <a:pPr lvl="1"/>
            <a:r>
              <a:rPr lang="en-US" dirty="0" err="1"/>
              <a:t>Erişim</a:t>
            </a:r>
            <a:r>
              <a:rPr lang="en-US" dirty="0"/>
              <a:t> kontrol </a:t>
            </a:r>
            <a:r>
              <a:rPr lang="en-US" dirty="0" err="1"/>
              <a:t>listeleri</a:t>
            </a:r>
            <a:r>
              <a:rPr lang="en-US" dirty="0"/>
              <a:t> (ACL: Access Control List)</a:t>
            </a:r>
          </a:p>
          <a:p>
            <a:pPr lvl="1"/>
            <a:r>
              <a:rPr lang="en-US" dirty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724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FD1A-5935-4A4C-9664-7B532C84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DMZ – Demilitarized Zone (</a:t>
            </a:r>
            <a:r>
              <a:rPr lang="en-US" dirty="0" err="1"/>
              <a:t>Sivil</a:t>
            </a:r>
            <a:r>
              <a:rPr lang="en-US" dirty="0"/>
              <a:t> </a:t>
            </a:r>
            <a:r>
              <a:rPr lang="en-US" dirty="0" err="1"/>
              <a:t>Bölge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24D45-6443-4494-A79F-2B5FF352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615" y="1690688"/>
            <a:ext cx="3767016" cy="2213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68BED-51C7-4521-8EC5-5FD458CF1C48}"/>
              </a:ext>
            </a:extLst>
          </p:cNvPr>
          <p:cNvSpPr txBox="1"/>
          <p:nvPr/>
        </p:nvSpPr>
        <p:spPr>
          <a:xfrm>
            <a:off x="1109785" y="1578708"/>
            <a:ext cx="4790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(perimeter network),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şirketin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ağından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DMZ (Demilitarized Zone)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Güvenilmeyen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(internet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) </a:t>
            </a:r>
            <a:r>
              <a:rPr lang="en-US" dirty="0" err="1"/>
              <a:t>erişmesi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sunucular</a:t>
            </a:r>
            <a:r>
              <a:rPr lang="en-US" dirty="0"/>
              <a:t> (E-</a:t>
            </a:r>
            <a:r>
              <a:rPr lang="en-US" dirty="0" err="1"/>
              <a:t>posta</a:t>
            </a:r>
            <a:r>
              <a:rPr lang="en-US" dirty="0"/>
              <a:t>, web, FTP, vb.) DMZ </a:t>
            </a:r>
            <a:r>
              <a:rPr lang="en-US" dirty="0" err="1"/>
              <a:t>bünyesinde</a:t>
            </a:r>
            <a:r>
              <a:rPr lang="en-US" dirty="0"/>
              <a:t> </a:t>
            </a:r>
            <a:r>
              <a:rPr lang="en-US" dirty="0" err="1"/>
              <a:t>bulunurlar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Güvenilmeyen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DMZ’te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sunuculara</a:t>
            </a:r>
            <a:r>
              <a:rPr lang="en-US" dirty="0"/>
              <a:t> </a:t>
            </a:r>
            <a:r>
              <a:rPr lang="en-US" dirty="0" err="1"/>
              <a:t>erişebilirlerken</a:t>
            </a:r>
            <a:r>
              <a:rPr lang="en-US" dirty="0"/>
              <a:t>,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ağına</a:t>
            </a:r>
            <a:r>
              <a:rPr lang="en-US" dirty="0"/>
              <a:t> </a:t>
            </a:r>
            <a:r>
              <a:rPr lang="en-US" dirty="0" err="1"/>
              <a:t>erişimleri</a:t>
            </a:r>
            <a:r>
              <a:rPr lang="en-US" dirty="0"/>
              <a:t> Firewall/Router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engellenir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8C8B4-A824-4C97-A8D0-8E52E6BE3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58" y="4147884"/>
            <a:ext cx="5268869" cy="21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7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CA18-1570-4ED3-ABF7-ECCD43CA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Intranet </a:t>
            </a:r>
            <a:r>
              <a:rPr lang="en-US" dirty="0" err="1"/>
              <a:t>ve</a:t>
            </a:r>
            <a:r>
              <a:rPr lang="en-US" dirty="0"/>
              <a:t> Internet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87D4-A0AC-4A4A-BF51-80276F31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Internet: </a:t>
            </a:r>
            <a:r>
              <a:rPr lang="en-US" dirty="0" err="1"/>
              <a:t>Dünyadaki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network</a:t>
            </a:r>
          </a:p>
          <a:p>
            <a:r>
              <a:rPr lang="en-US" dirty="0"/>
              <a:t>Intranet: Bir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bünyesindeki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kısıtlı</a:t>
            </a:r>
            <a:r>
              <a:rPr lang="en-US" dirty="0"/>
              <a:t> network.</a:t>
            </a:r>
          </a:p>
          <a:p>
            <a:r>
              <a:rPr lang="en-US" dirty="0"/>
              <a:t>Extranet: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ortaklarının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yetkisi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ağı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155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61C4-56F6-4358-8661-FD458EAE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(Virtual LAN)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9153-F545-4B85-ABC2-F86E6ED2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786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bünyesinde</a:t>
            </a:r>
            <a:r>
              <a:rPr lang="en-US" dirty="0"/>
              <a:t> </a:t>
            </a:r>
            <a:r>
              <a:rPr lang="en-US" dirty="0" err="1"/>
              <a:t>kurulan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ağ’dan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şirkette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departmanların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ağlarının</a:t>
            </a:r>
            <a:r>
              <a:rPr lang="en-US" dirty="0"/>
              <a:t> </a:t>
            </a:r>
            <a:r>
              <a:rPr lang="en-US" dirty="0" err="1"/>
              <a:t>olması</a:t>
            </a:r>
            <a:endParaRPr lang="en-US" dirty="0"/>
          </a:p>
          <a:p>
            <a:r>
              <a:rPr lang="en-US" dirty="0" err="1"/>
              <a:t>Avantajları</a:t>
            </a:r>
            <a:endParaRPr lang="en-US" dirty="0"/>
          </a:p>
          <a:p>
            <a:pPr lvl="1"/>
            <a:r>
              <a:rPr lang="en-US" dirty="0"/>
              <a:t>Broadcast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trafiğini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bölümlerini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ayırırır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arttırır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VLAN’lar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haberleşemez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ihtiyaçlara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gruplandırır</a:t>
            </a:r>
            <a:r>
              <a:rPr lang="en-US" dirty="0"/>
              <a:t> (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konuma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6656D-521E-4B1A-B981-515F5B26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039" y="1665288"/>
            <a:ext cx="5885885" cy="37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0BFD-8FCE-4FC9-809E-44CF8282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Yönlendirici</a:t>
            </a:r>
            <a:r>
              <a:rPr lang="en-US" dirty="0"/>
              <a:t> (Router)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BC8E2-7F3A-4221-BC50-A1A37193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719" y="1578707"/>
            <a:ext cx="4104528" cy="10549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85771-1B83-4F38-83E5-38F2EC6B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70" y="3346856"/>
            <a:ext cx="7281328" cy="2914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91136-CDDD-41ED-B7E0-82B0151B5297}"/>
              </a:ext>
            </a:extLst>
          </p:cNvPr>
          <p:cNvSpPr txBox="1"/>
          <p:nvPr/>
        </p:nvSpPr>
        <p:spPr>
          <a:xfrm>
            <a:off x="1047262" y="1690688"/>
            <a:ext cx="390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ağların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47A94-74F0-436B-B6E2-0BF19167DEE9}"/>
              </a:ext>
            </a:extLst>
          </p:cNvPr>
          <p:cNvSpPr txBox="1"/>
          <p:nvPr/>
        </p:nvSpPr>
        <p:spPr>
          <a:xfrm>
            <a:off x="1047262" y="2606551"/>
            <a:ext cx="390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</a:t>
            </a:r>
            <a:r>
              <a:rPr lang="en-US" dirty="0" err="1"/>
              <a:t>adreslerini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ağlar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trafiği</a:t>
            </a:r>
            <a:r>
              <a:rPr lang="en-US" dirty="0"/>
              <a:t> </a:t>
            </a:r>
            <a:r>
              <a:rPr lang="en-US" dirty="0" err="1"/>
              <a:t>yönlendirir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3AD62-7A56-46A1-93A0-031F267414BB}"/>
              </a:ext>
            </a:extLst>
          </p:cNvPr>
          <p:cNvSpPr txBox="1"/>
          <p:nvPr/>
        </p:nvSpPr>
        <p:spPr>
          <a:xfrm>
            <a:off x="930030" y="4426842"/>
            <a:ext cx="376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Router (</a:t>
            </a:r>
            <a:r>
              <a:rPr lang="en-US" sz="1600" dirty="0" err="1"/>
              <a:t>Yönlendirici</a:t>
            </a:r>
            <a:r>
              <a:rPr lang="en-US" sz="1600" dirty="0"/>
              <a:t>): OSI </a:t>
            </a:r>
            <a:r>
              <a:rPr lang="en-US" sz="1600" dirty="0" err="1"/>
              <a:t>Katmanı</a:t>
            </a:r>
            <a:r>
              <a:rPr lang="en-US" sz="1600" dirty="0"/>
              <a:t> 3</a:t>
            </a:r>
          </a:p>
          <a:p>
            <a:r>
              <a:rPr lang="en-US" sz="1600" dirty="0"/>
              <a:t>Switch (</a:t>
            </a:r>
            <a:r>
              <a:rPr lang="en-US" sz="1600" dirty="0" err="1"/>
              <a:t>Anahtar</a:t>
            </a:r>
            <a:r>
              <a:rPr lang="en-US" sz="1600" dirty="0"/>
              <a:t>): OSI </a:t>
            </a:r>
            <a:r>
              <a:rPr lang="en-US" sz="1600" dirty="0" err="1"/>
              <a:t>Katmanı</a:t>
            </a:r>
            <a:r>
              <a:rPr lang="en-US" sz="1600" dirty="0"/>
              <a:t> 2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2223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2A7-2CDB-48BE-AE25-9E60654D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r>
              <a:rPr lang="en-US" dirty="0"/>
              <a:t> (NAT: Network Address Translation)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EAA7-2764-4669-895C-C74E1E1F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Özel IP </a:t>
            </a:r>
            <a:r>
              <a:rPr lang="en-US" dirty="0" err="1"/>
              <a:t>addresini</a:t>
            </a:r>
            <a:r>
              <a:rPr lang="en-US" dirty="0"/>
              <a:t> (Private IP) =&gt; </a:t>
            </a:r>
            <a:r>
              <a:rPr lang="en-US" dirty="0" err="1"/>
              <a:t>Genel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(Public IP)</a:t>
            </a:r>
          </a:p>
          <a:p>
            <a:r>
              <a:rPr lang="en-US" dirty="0"/>
              <a:t>NAT </a:t>
            </a:r>
            <a:r>
              <a:rPr lang="en-US" dirty="0" err="1"/>
              <a:t>sayesinde</a:t>
            </a:r>
            <a:r>
              <a:rPr lang="en-US" dirty="0"/>
              <a:t>,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ağ’da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çözülemez</a:t>
            </a:r>
            <a:r>
              <a:rPr lang="en-US" dirty="0"/>
              <a:t>.</a:t>
            </a:r>
          </a:p>
          <a:p>
            <a:r>
              <a:rPr lang="en-US" dirty="0"/>
              <a:t>Özel IP </a:t>
            </a:r>
            <a:r>
              <a:rPr lang="en-US" dirty="0" err="1"/>
              <a:t>adreslerin</a:t>
            </a:r>
            <a:r>
              <a:rPr lang="en-US" dirty="0"/>
              <a:t>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çıkmasına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İnternet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IP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.</a:t>
            </a:r>
          </a:p>
          <a:p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yönlendirici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bilgisayarların</a:t>
            </a:r>
            <a:r>
              <a:rPr lang="en-US" dirty="0"/>
              <a:t> /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bağlanmasını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kılar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061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CC46-132D-4A78-83E0-A9D31122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</a:t>
            </a:r>
            <a:r>
              <a:rPr lang="en-US" dirty="0" err="1"/>
              <a:t>Türleri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12EA-2B80-4916-939F-12BB2B8E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Basit NAT (Basic NAT)</a:t>
            </a:r>
          </a:p>
          <a:p>
            <a:pPr lvl="1"/>
            <a:r>
              <a:rPr lang="en-US" dirty="0"/>
              <a:t>IP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çevrimi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Port </a:t>
            </a:r>
            <a:r>
              <a:rPr lang="en-US" dirty="0" err="1"/>
              <a:t>haritalaması</a:t>
            </a:r>
            <a:r>
              <a:rPr lang="en-US" dirty="0"/>
              <a:t> </a:t>
            </a:r>
            <a:r>
              <a:rPr lang="en-US" dirty="0" err="1"/>
              <a:t>sağlamaz</a:t>
            </a:r>
            <a:r>
              <a:rPr lang="en-US" dirty="0"/>
              <a:t>.</a:t>
            </a:r>
          </a:p>
          <a:p>
            <a:r>
              <a:rPr lang="en-US" dirty="0" err="1"/>
              <a:t>Değişken</a:t>
            </a:r>
            <a:r>
              <a:rPr lang="en-US" dirty="0"/>
              <a:t> NAT (Dynamic NAT)</a:t>
            </a:r>
          </a:p>
          <a:p>
            <a:pPr lvl="1"/>
            <a:r>
              <a:rPr lang="en-US" dirty="0"/>
              <a:t>Basit </a:t>
            </a:r>
            <a:r>
              <a:rPr lang="en-US" dirty="0" err="1"/>
              <a:t>NAT’a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IP </a:t>
            </a:r>
            <a:r>
              <a:rPr lang="en-US" dirty="0" err="1"/>
              <a:t>havuzu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Ağ’da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IP </a:t>
            </a:r>
            <a:r>
              <a:rPr lang="en-US" dirty="0" err="1"/>
              <a:t>adreslerini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çıkarlar</a:t>
            </a:r>
            <a:r>
              <a:rPr lang="en-US" dirty="0"/>
              <a:t>. </a:t>
            </a:r>
            <a:r>
              <a:rPr lang="en-US" dirty="0" err="1"/>
              <a:t>Boşta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yeni </a:t>
            </a:r>
            <a:r>
              <a:rPr lang="en-US" dirty="0" err="1"/>
              <a:t>bağlanan</a:t>
            </a:r>
            <a:r>
              <a:rPr lang="en-US" dirty="0"/>
              <a:t> </a:t>
            </a:r>
            <a:r>
              <a:rPr lang="en-US" dirty="0" err="1"/>
              <a:t>cihazın</a:t>
            </a:r>
            <a:r>
              <a:rPr lang="en-US" dirty="0"/>
              <a:t> internet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sağlanamaz</a:t>
            </a:r>
            <a:r>
              <a:rPr lang="en-US" dirty="0"/>
              <a:t>.</a:t>
            </a:r>
          </a:p>
          <a:p>
            <a:r>
              <a:rPr lang="en-US" dirty="0"/>
              <a:t>Port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Çevirimi</a:t>
            </a:r>
            <a:r>
              <a:rPr lang="en-US" dirty="0"/>
              <a:t> (Port Address Translation)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tane</a:t>
            </a:r>
            <a:r>
              <a:rPr lang="en-US" dirty="0"/>
              <a:t> public IP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içeride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işlemciler</a:t>
            </a:r>
            <a:r>
              <a:rPr lang="en-US" dirty="0"/>
              <a:t> </a:t>
            </a:r>
            <a:r>
              <a:rPr lang="en-US" dirty="0" err="1"/>
              <a:t>dışarı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IP </a:t>
            </a:r>
            <a:r>
              <a:rPr lang="en-US" dirty="0" err="1"/>
              <a:t>adresini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çıkarlar</a:t>
            </a:r>
            <a:r>
              <a:rPr lang="en-US" dirty="0"/>
              <a:t>. </a:t>
            </a:r>
            <a:r>
              <a:rPr lang="en-US" dirty="0" err="1"/>
              <a:t>İç</a:t>
            </a:r>
            <a:r>
              <a:rPr lang="en-US" dirty="0"/>
              <a:t> </a:t>
            </a:r>
            <a:r>
              <a:rPr lang="en-US" dirty="0" err="1"/>
              <a:t>tarafın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port </a:t>
            </a:r>
            <a:r>
              <a:rPr lang="en-US" dirty="0" err="1"/>
              <a:t>ile</a:t>
            </a:r>
            <a:r>
              <a:rPr lang="en-US" dirty="0"/>
              <a:t> NAT </a:t>
            </a:r>
            <a:r>
              <a:rPr lang="en-US" dirty="0" err="1"/>
              <a:t>işleminden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tarafın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port (</a:t>
            </a:r>
            <a:r>
              <a:rPr lang="en-US" dirty="0" err="1"/>
              <a:t>kapı</a:t>
            </a:r>
            <a:r>
              <a:rPr lang="en-US" dirty="0"/>
              <a:t>) </a:t>
            </a:r>
            <a:r>
              <a:rPr lang="en-US" dirty="0" err="1"/>
              <a:t>numarası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faklıdır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8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14E5-5E30-47FC-B156-BA6D109B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r>
              <a:rPr lang="en-US" dirty="0"/>
              <a:t> (PAT: Port Address Translation)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D7086-8D06-473B-AE1B-1D304EA3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06" y="2072426"/>
            <a:ext cx="9454328" cy="38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73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967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Univers</vt:lpstr>
      <vt:lpstr>GradientVTI</vt:lpstr>
      <vt:lpstr>9. Hafta dersi</vt:lpstr>
      <vt:lpstr>Network İzolasyonu (Ayrıştırma)</vt:lpstr>
      <vt:lpstr>DMZ – Demilitarized Zone (Sivil Bölge)</vt:lpstr>
      <vt:lpstr>Intranet ve Internet</vt:lpstr>
      <vt:lpstr>Sanal Yerel Ağ (Virtual LAN)</vt:lpstr>
      <vt:lpstr>Yönlendirici (Router)</vt:lpstr>
      <vt:lpstr>Ağ Adresi Dönüştürme (NAT: Network Address Translation)</vt:lpstr>
      <vt:lpstr>NAT Türleri</vt:lpstr>
      <vt:lpstr>Port Adres Dönüştürme (PAT: Port Address Translation)</vt:lpstr>
      <vt:lpstr>Erişim Kontrol Listeleri (ACL: Access Control List)</vt:lpstr>
      <vt:lpstr>Firewall (Güvenlik Duvarı)</vt:lpstr>
      <vt:lpstr>Güvenlik Duvarı Türleri</vt:lpstr>
      <vt:lpstr>VPN (Virtual Private Network): Sanal Özel Ağ</vt:lpstr>
      <vt:lpstr>VPN’in faklı kullanım alanları</vt:lpstr>
      <vt:lpstr>VPN Türleri</vt:lpstr>
      <vt:lpstr>Web Vekil Sunucu (Web Proxy Server)</vt:lpstr>
      <vt:lpstr>Saldırı Algılama ve Engelleme Sistemleri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Yasar Kucukefe</dc:creator>
  <cp:lastModifiedBy>Yasar Kucukefe</cp:lastModifiedBy>
  <cp:revision>3</cp:revision>
  <dcterms:created xsi:type="dcterms:W3CDTF">2021-11-22T05:43:49Z</dcterms:created>
  <dcterms:modified xsi:type="dcterms:W3CDTF">2021-11-22T08:57:05Z</dcterms:modified>
</cp:coreProperties>
</file>