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E690-4ED8-4E47-BCD7-69C62C35A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7CD7-5A19-4958-A10B-F60A1816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FBD7-84B1-4651-99B0-C833A952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6B44-9C00-4F1E-B317-59738EA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38F-8500-4FD3-9EE9-083814A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8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9C69-697D-4755-BE28-0C4F7035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7EE4B-236B-430B-BF7C-3A8084F0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1A68-47B6-460F-BF79-8AC3851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9F63-A404-441A-9DB4-F2816381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84FE-559E-49DF-AFFF-062E270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4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FAE32-7810-4CAD-9082-885F44CF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72A3D-24A4-463A-8FD2-476968F2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6E93-AC96-418E-9E8D-43A04FCB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1F2D-9911-4A14-A564-6C55F5E9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CB84-A339-42AC-AF17-C5F00325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06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DF6-A812-435A-B792-3771553B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41FC-36B6-4D08-BDED-643405F5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E9EB-B409-4AF2-AA40-FB4B28BF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BF6B-BAF6-4795-BF1E-69DEA33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4CB2-594E-4F5F-91F3-4C4ED41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0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E63-5F34-47BB-BA57-6AB2F38E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933-BF1A-4311-B43F-DF5045A6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F9F8-7434-4CB0-A8B5-67F5E48A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7023-2A9E-45B8-AFA9-D228E617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6B80-443A-4AFA-927D-ACAB2207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4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B60-825B-49FD-83C5-B1718EC1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D5E5-E966-4FCE-8842-F697665A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9A96D-0C06-4EA4-9F5C-BECE2C26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3B32-4592-4458-925B-84E58FE3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3DA3-935A-4393-BB91-8DBF5FA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B83B-5D1B-4CCB-BFF3-66752A42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0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067-7B29-4C76-A53D-8C55EC98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1042-BF09-45AA-ADFF-F63658DE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58D4-E269-4DD9-9441-7C2EBA46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64C2-250E-4158-9568-0AC6B4A07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BB756-C20C-4596-92DA-3421902F9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4423C-274E-4F64-B86F-31EBD9F5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F50A3-CFCB-48CD-A875-5368641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D0E65-8D8A-4F66-AEF2-1E86ECF5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449-0A2C-4A06-A96E-5B4DCEC6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1EAE7-9154-43AB-B257-E03E17D0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41DCC-1F63-4564-9A7F-3A7D5C4C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372F-B6C5-462C-87CE-95B231E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0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469E5-163F-4F06-9CBB-A8B35D0E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C99F0-9DE3-4FAD-AC3A-6A6C143D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CF6D-1303-4073-B5DE-EF231EB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7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3FDB-1591-473D-B3A2-CEFAA187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0B1E-03DE-4DE7-BA8F-70FB5351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8A3F-FEFD-4958-A3BD-27000408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6F1C-FD84-4FF0-B564-0F4747F8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026-3023-4977-94C1-E10FC951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51F7-8B78-416B-AC63-BD7E5C88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0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52D8-21B2-46CA-A7B8-51418C32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4E2B9-9767-40ED-8410-24D72D45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6562A-461C-4B8E-B2E6-9D72975C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24C4-2BFE-4D54-B516-73CE9404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06D0-A078-4B1E-8657-D730C81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252A7-9AB8-4949-9294-03813856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0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24F75-3D40-4DBB-96A2-150E3A9C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0A3C-EFF2-4995-8BB1-F6B5AAD1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0297-DD38-42C9-8381-57E500BAF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7722-89CB-4026-BE0E-386337F48561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E52A-EEED-4D42-B7DF-89704C21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8CA4-2169-4980-96D9-39AA1762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5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rdincuzun.com/makine_ogrenmesi/decision-tree-karar-agaci-id3-algoritmasi-classification-siniflam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7ED2-92A4-4B3E-8CF2-B15EC8A88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B0F8-AE32-452E-80C5-A26190918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14.10.2021</a:t>
            </a:r>
          </a:p>
          <a:p>
            <a:r>
              <a:rPr lang="en-US" dirty="0"/>
              <a:t>SINIFLANDIRMA (Classification)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66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1D9-D9DD-436B-A943-3303C69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SINIFLANDIRMA (Classification)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1ED6-BE48-4AC9-95F6-BD980261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4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sınıflandırılmasıdır</a:t>
            </a:r>
            <a:r>
              <a:rPr lang="en-US" dirty="0"/>
              <a:t>.</a:t>
            </a:r>
          </a:p>
          <a:p>
            <a:r>
              <a:rPr lang="en-US" dirty="0" err="1"/>
              <a:t>Denetimli</a:t>
            </a:r>
            <a:r>
              <a:rPr lang="en-US" dirty="0"/>
              <a:t> (Supervised)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Denetimsiz</a:t>
            </a:r>
            <a:r>
              <a:rPr lang="en-US" dirty="0"/>
              <a:t> (</a:t>
            </a:r>
            <a:r>
              <a:rPr lang="en-US" dirty="0" err="1"/>
              <a:t>Unspervised</a:t>
            </a:r>
            <a:r>
              <a:rPr lang="en-US" dirty="0"/>
              <a:t>)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Komşular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, KNN)</a:t>
            </a:r>
          </a:p>
          <a:p>
            <a:pPr lvl="1"/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lvl="1"/>
            <a:r>
              <a:rPr lang="en-US" dirty="0"/>
              <a:t>Bayes </a:t>
            </a:r>
            <a:r>
              <a:rPr lang="en-US" dirty="0" err="1"/>
              <a:t>yöntemleri</a:t>
            </a:r>
            <a:endParaRPr lang="en-US" dirty="0"/>
          </a:p>
          <a:p>
            <a:pPr lvl="1"/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07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437-C3DF-43AC-8288-9536C580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915" cy="1325563"/>
          </a:xfrm>
        </p:spPr>
        <p:txBody>
          <a:bodyPr/>
          <a:lstStyle/>
          <a:p>
            <a:r>
              <a:rPr lang="en-US" dirty="0"/>
              <a:t>EN YAKIN KOMŞULAR</a:t>
            </a:r>
            <a:br>
              <a:rPr lang="en-US" dirty="0"/>
            </a:br>
            <a:r>
              <a:rPr lang="en-US" dirty="0"/>
              <a:t> (KNN-Nearest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9B0-D730-40FE-87DF-F9A50FC3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3408" cy="4351338"/>
          </a:xfrm>
        </p:spPr>
        <p:txBody>
          <a:bodyPr/>
          <a:lstStyle/>
          <a:p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(k)</a:t>
            </a:r>
          </a:p>
          <a:p>
            <a:pPr lvl="1"/>
            <a:r>
              <a:rPr lang="en-US" dirty="0"/>
              <a:t>k = 3 =&gt;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3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) </a:t>
            </a:r>
            <a:r>
              <a:rPr lang="en-US" dirty="0" err="1"/>
              <a:t>Yeşil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Kırmızı</a:t>
            </a:r>
            <a:r>
              <a:rPr lang="en-US" dirty="0"/>
              <a:t> </a:t>
            </a:r>
            <a:r>
              <a:rPr lang="en-US" dirty="0" err="1"/>
              <a:t>Üçgen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aittir</a:t>
            </a:r>
            <a:endParaRPr lang="en-US" dirty="0"/>
          </a:p>
          <a:p>
            <a:pPr lvl="1"/>
            <a:r>
              <a:rPr lang="en-US" dirty="0"/>
              <a:t>k = 5 =&gt; (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5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). Bu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yeşil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Mavi</a:t>
            </a:r>
            <a:r>
              <a:rPr lang="en-US" dirty="0"/>
              <a:t> </a:t>
            </a:r>
            <a:r>
              <a:rPr lang="en-US" dirty="0" err="1"/>
              <a:t>kare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5D2C6-B299-4F80-85EB-7C864436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56" y="1690687"/>
            <a:ext cx="4507417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871F-1F09-4F0B-B3DF-860CAD9E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977F32-9D0B-4964-8003-3C5B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776"/>
              </p:ext>
            </p:extLst>
          </p:nvPr>
        </p:nvGraphicFramePr>
        <p:xfrm>
          <a:off x="1011067" y="15266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4">
                  <a:extLst>
                    <a:ext uri="{9D8B030D-6E8A-4147-A177-3AD203B41FA5}">
                      <a16:colId xmlns:a16="http://schemas.microsoft.com/office/drawing/2014/main" val="1123874951"/>
                    </a:ext>
                  </a:extLst>
                </a:gridCol>
                <a:gridCol w="2434782">
                  <a:extLst>
                    <a:ext uri="{9D8B030D-6E8A-4147-A177-3AD203B41FA5}">
                      <a16:colId xmlns:a16="http://schemas.microsoft.com/office/drawing/2014/main" val="1724189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6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5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 </a:t>
                      </a:r>
                      <a:r>
                        <a:rPr lang="en-US" dirty="0" err="1"/>
                        <a:t>Değil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16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3F439FD-D2AF-453E-95A7-5C09D235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3037218"/>
            <a:ext cx="5936413" cy="322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5C0B7-D048-4169-BAD6-2C5201D0384B}"/>
              </a:ext>
            </a:extLst>
          </p:cNvPr>
          <p:cNvSpPr txBox="1"/>
          <p:nvPr/>
        </p:nvSpPr>
        <p:spPr>
          <a:xfrm>
            <a:off x="1011067" y="3293616"/>
            <a:ext cx="3285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 </a:t>
            </a:r>
            <a:r>
              <a:rPr lang="en-US" dirty="0" err="1"/>
              <a:t>madenciliğinde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173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E254-950C-40A9-BF25-25C9E751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  <a:r>
              <a:rPr lang="en-US" dirty="0" err="1"/>
              <a:t>Sınıflandırması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545A-827B-49CC-99FD-E925A498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dirty="0"/>
              <a:t>Naïve Bayes </a:t>
            </a:r>
            <a:r>
              <a:rPr lang="en-US" dirty="0" err="1"/>
              <a:t>Sınıflandırıcısı</a:t>
            </a:r>
            <a:r>
              <a:rPr lang="en-US" dirty="0"/>
              <a:t> “</a:t>
            </a:r>
            <a:r>
              <a:rPr lang="en-US" dirty="0" err="1"/>
              <a:t>olasılıksal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840E-680A-4B0F-BB24-ACB45AFA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13" y="2598098"/>
            <a:ext cx="417253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4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055-4BD4-493D-AE4F-F986C847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3"/>
            <a:ext cx="10515600" cy="1325563"/>
          </a:xfrm>
        </p:spPr>
        <p:txBody>
          <a:bodyPr/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Sınıflandırması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2382-B2FD-43CF-BCF3-1275A34E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051300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  <a:t>Karar ağaçları – sınıflama, özellik ve hedefe göre karar düğümleri (decision nodes) ve yaprak düğümlerinden (leaf nodes) oluşan ağaç yapısı formunda bir model oluşturan bir sınıflandırma yöntemidir.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https://erdincuzun.com/makine_ogrenmesi/decision-tree-karar-agaci-id3-algoritmasi-classification-siniflama/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AACFB-A635-425E-8A3F-2803C044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1495425"/>
            <a:ext cx="46958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5E6-6AFE-420D-91F2-E5AFA6F6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Doğruluk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8959-AC73-41D5-9957-3D4FE699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7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Doğruluk</a:t>
            </a:r>
            <a:r>
              <a:rPr lang="en-US" dirty="0"/>
              <a:t> = </a:t>
            </a:r>
            <a:r>
              <a:rPr lang="en-US" dirty="0" err="1"/>
              <a:t>DoğruPozitifler</a:t>
            </a:r>
            <a:r>
              <a:rPr lang="en-US" dirty="0"/>
              <a:t> / (</a:t>
            </a:r>
            <a:r>
              <a:rPr lang="en-US" dirty="0" err="1"/>
              <a:t>DoğruPozitifler</a:t>
            </a:r>
            <a:r>
              <a:rPr lang="en-US" dirty="0"/>
              <a:t> + </a:t>
            </a:r>
            <a:r>
              <a:rPr lang="en-US" dirty="0" err="1"/>
              <a:t>YanlışPozitifler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Recall </a:t>
            </a:r>
            <a:r>
              <a:rPr lang="en-US" dirty="0" err="1"/>
              <a:t>Puanı</a:t>
            </a:r>
            <a:r>
              <a:rPr lang="en-US" dirty="0"/>
              <a:t> = </a:t>
            </a:r>
            <a:r>
              <a:rPr lang="en-US" dirty="0" err="1"/>
              <a:t>DoğruPozitifler</a:t>
            </a:r>
            <a:r>
              <a:rPr lang="en-US" dirty="0"/>
              <a:t> / (</a:t>
            </a:r>
            <a:r>
              <a:rPr lang="en-US" dirty="0" err="1"/>
              <a:t>DoğruPozitifler+YanlışNegatifler</a:t>
            </a:r>
            <a:r>
              <a:rPr lang="en-US" dirty="0"/>
              <a:t>)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CBB3D-C285-4C50-8C4A-57F841D4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5385"/>
              </p:ext>
            </p:extLst>
          </p:nvPr>
        </p:nvGraphicFramePr>
        <p:xfrm>
          <a:off x="1090966" y="26409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4">
                  <a:extLst>
                    <a:ext uri="{9D8B030D-6E8A-4147-A177-3AD203B41FA5}">
                      <a16:colId xmlns:a16="http://schemas.microsoft.com/office/drawing/2014/main" val="1123874951"/>
                    </a:ext>
                  </a:extLst>
                </a:gridCol>
                <a:gridCol w="2434782">
                  <a:extLst>
                    <a:ext uri="{9D8B030D-6E8A-4147-A177-3AD203B41FA5}">
                      <a16:colId xmlns:a16="http://schemas.microsoft.com/office/drawing/2014/main" val="1724189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6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5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 </a:t>
                      </a:r>
                      <a:r>
                        <a:rPr lang="en-US" dirty="0" err="1"/>
                        <a:t>Değil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1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CFD29-C089-410C-B59B-32D7ECFB1739}"/>
              </a:ext>
            </a:extLst>
          </p:cNvPr>
          <p:cNvSpPr txBox="1"/>
          <p:nvPr/>
        </p:nvSpPr>
        <p:spPr>
          <a:xfrm>
            <a:off x="2902997" y="3959441"/>
            <a:ext cx="5566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Doğruluk</a:t>
            </a:r>
            <a:r>
              <a:rPr lang="en-US" sz="3200" dirty="0"/>
              <a:t> = 90 / (90+10) = 0.90</a:t>
            </a:r>
          </a:p>
          <a:p>
            <a:r>
              <a:rPr lang="en-US" sz="3200" dirty="0"/>
              <a:t>Recall = 90 / (90 + 15) = </a:t>
            </a:r>
            <a:r>
              <a:rPr lang="en-US" sz="3200" b="1" dirty="0"/>
              <a:t>0.78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42300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264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4. Hafta</vt:lpstr>
      <vt:lpstr>SINIFLANDIRMA (Classification)</vt:lpstr>
      <vt:lpstr>EN YAKIN KOMŞULAR  (KNN-Nearest Neighbour)</vt:lpstr>
      <vt:lpstr>Spam E-posta modeli için Karışıklık Matrisi</vt:lpstr>
      <vt:lpstr>Naïve Bayes Sınıflandırması</vt:lpstr>
      <vt:lpstr>Karar Ağaçları Sınıflandırması</vt:lpstr>
      <vt:lpstr>Recall Puanı ve Doğruluk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8</cp:revision>
  <dcterms:created xsi:type="dcterms:W3CDTF">2021-10-14T11:43:45Z</dcterms:created>
  <dcterms:modified xsi:type="dcterms:W3CDTF">2021-10-14T14:34:21Z</dcterms:modified>
</cp:coreProperties>
</file>