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89" r:id="rId5"/>
    <p:sldId id="347" r:id="rId6"/>
    <p:sldId id="338" r:id="rId7"/>
    <p:sldId id="329" r:id="rId8"/>
    <p:sldId id="336" r:id="rId9"/>
    <p:sldId id="343" r:id="rId10"/>
    <p:sldId id="345" r:id="rId11"/>
    <p:sldId id="342" r:id="rId12"/>
    <p:sldId id="34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p:scale>
          <a:sx n="60" d="100"/>
          <a:sy n="60" d="100"/>
        </p:scale>
        <p:origin x="34" y="408"/>
      </p:cViewPr>
      <p:guideLst>
        <p:guide orient="horz" pos="2160"/>
        <p:guide pos="3840"/>
        <p:guide orient="horz" pos="3249"/>
        <p:guide pos="7068"/>
        <p:guide orient="horz" pos="1380"/>
      </p:guideLst>
    </p:cSldViewPr>
  </p:slideViewPr>
  <p:notesTextViewPr>
    <p:cViewPr>
      <p:scale>
        <a:sx n="1" d="1"/>
        <a:sy n="1" d="1"/>
      </p:scale>
      <p:origin x="0" y="-269"/>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21/11/2024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21/11/2024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Welcome to our presentation. Today, we are excited to share the findings of our research conducted around a university area in São Paulo, which examines the impact of temperature on beer consumption among young adults aged 18-28. We hope this study will enlighten us on how climatic conditions influence consumption patterns.</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1</a:t>
            </a:fld>
            <a:endParaRPr lang="en-GB"/>
          </a:p>
        </p:txBody>
      </p:sp>
    </p:spTree>
    <p:extLst>
      <p:ext uri="{BB962C8B-B14F-4D97-AF65-F5344CB8AC3E}">
        <p14:creationId xmlns:p14="http://schemas.microsoft.com/office/powerpoint/2010/main" val="600270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Our research was initiated to explore whether warmer temperatures correlate with increased beer consumption. Given the diverse climate of São Paulo, understanding these patterns can provide valuable insights for local businesses, especially those in the beverage industry</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410478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dataset we used spans across 365 days and specifically records daily beer consumption and temperature variations. By analyzing this data, we aim to establish a relationship between the independent variable, average temperature, and the dependent variable, beer consumption in liters.</a:t>
            </a:r>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3939429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core of our study centers around the question: "How does the average temperature affect beer consumption in liters throughout the year in São Paulo?" Addressing this question will help us understand potential market dynamics and consumer behavior.</a:t>
            </a:r>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Our investigation led us to propose two hypotheses. The Null Hypothesis suggests that there is no correlation between average temperature and beer consumption. Conversely, the Alternative Hypothesis posits a positive correlation, implying that higher temperatures might increase beer consumption.</a:t>
            </a:r>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This histogram illustrates the distribution of average temperatures over the year. The somewhat bimodal nature of this distribution points to significant variations in temperature, which could potentially affect consumption patterns.</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1173654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Displayed here is a scatter plot that maps beer consumption against average temperature. The inclusion of a regression line indicates a positive trend, suggesting that as temperatures rise, beer consumption tends to increase as well.</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7</a:t>
            </a:fld>
            <a:endParaRPr lang="en-GB"/>
          </a:p>
        </p:txBody>
      </p:sp>
    </p:spTree>
    <p:extLst>
      <p:ext uri="{BB962C8B-B14F-4D97-AF65-F5344CB8AC3E}">
        <p14:creationId xmlns:p14="http://schemas.microsoft.com/office/powerpoint/2010/main" val="2547842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To quantify the relationship between temperature and beer consumption, we calculated Pearson’s correlation coefficient. The resulting value of 0.5746 and the extremely low p-value indicate a strong statistical significance, supporting the presence of a positive correlation.</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8</a:t>
            </a:fld>
            <a:endParaRPr lang="en-GB"/>
          </a:p>
        </p:txBody>
      </p:sp>
    </p:spTree>
    <p:extLst>
      <p:ext uri="{BB962C8B-B14F-4D97-AF65-F5344CB8AC3E}">
        <p14:creationId xmlns:p14="http://schemas.microsoft.com/office/powerpoint/2010/main" val="2523776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To conclude, our analysis confirms a significant positive correlation between average temperature and beer consumption in São Paulo. </a:t>
            </a:r>
            <a:r>
              <a:rPr lang="en-US" sz="1800">
                <a:effectLst/>
                <a:latin typeface="Aptos" panose="020B0004020202020204" pitchFamily="34" charset="0"/>
                <a:ea typeface="Aptos" panose="020B0004020202020204" pitchFamily="34" charset="0"/>
                <a:cs typeface="Times New Roman" panose="02020603050405020304" pitchFamily="18" charset="0"/>
              </a:rPr>
              <a:t>This finding supports our Alternative Hypothesis and offers actionable insights for businesses in planning and optimizing their marketing strategies according to temperature trends.</a:t>
            </a:r>
            <a:endParaRPr lang="en-US"/>
          </a:p>
        </p:txBody>
      </p:sp>
      <p:sp>
        <p:nvSpPr>
          <p:cNvPr id="4" name="Slide Number Placeholder 3"/>
          <p:cNvSpPr>
            <a:spLocks noGrp="1"/>
          </p:cNvSpPr>
          <p:nvPr>
            <p:ph type="sldNum" sz="quarter" idx="5"/>
          </p:nvPr>
        </p:nvSpPr>
        <p:spPr/>
        <p:txBody>
          <a:bodyPr/>
          <a:lstStyle/>
          <a:p>
            <a:fld id="{30370952-48CC-46D7-9FCD-59FAD40CC025}" type="slidenum">
              <a:rPr lang="en-GB" smtClean="0"/>
              <a:pPr/>
              <a:t>9</a:t>
            </a:fld>
            <a:endParaRPr lang="en-GB"/>
          </a:p>
        </p:txBody>
      </p:sp>
    </p:spTree>
    <p:extLst>
      <p:ext uri="{BB962C8B-B14F-4D97-AF65-F5344CB8AC3E}">
        <p14:creationId xmlns:p14="http://schemas.microsoft.com/office/powerpoint/2010/main" val="1164056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3999" y="2598419"/>
            <a:ext cx="10773181" cy="2141295"/>
          </a:xfrm>
        </p:spPr>
        <p:txBody>
          <a:bodyPr>
            <a:normAutofit fontScale="90000"/>
          </a:bodyPr>
          <a:lstStyle/>
          <a:p>
            <a:r>
              <a:rPr lang="en-US" sz="4400" dirty="0"/>
              <a:t>Correlation between Average Temperature and Beer Consumption in São Paulo</a:t>
            </a:r>
            <a:br>
              <a:rPr lang="en-US" dirty="0"/>
            </a:br>
            <a:br>
              <a:rPr lang="en-US" sz="4000" dirty="0"/>
            </a:br>
            <a:r>
              <a:rPr lang="en-US" sz="2200" dirty="0"/>
              <a:t>Date: 20 -11 - 2024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4000" y="1890000"/>
            <a:ext cx="10914346" cy="360000"/>
          </a:xfrm>
        </p:spPr>
        <p:txBody>
          <a:bodyPr/>
          <a:lstStyle/>
          <a:p>
            <a:r>
              <a:rPr lang="en-US" sz="2000" dirty="0"/>
              <a:t>Group Name: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1118681" cy="1615680"/>
          </a:xfrm>
        </p:spPr>
        <p:txBody>
          <a:bodyPr/>
          <a:lstStyle/>
          <a:p>
            <a:r>
              <a:rPr lang="en-GB" dirty="0"/>
              <a:t>7COM1079-2024  Student Group No:                                                   Names of Student Attendees :</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91DA-D64C-6747-577A-6EB2A80299D3}"/>
              </a:ext>
            </a:extLst>
          </p:cNvPr>
          <p:cNvSpPr>
            <a:spLocks noGrp="1"/>
          </p:cNvSpPr>
          <p:nvPr>
            <p:ph type="title"/>
          </p:nvPr>
        </p:nvSpPr>
        <p:spPr>
          <a:xfrm>
            <a:off x="942711" y="1500768"/>
            <a:ext cx="10279150" cy="365125"/>
          </a:xfrm>
        </p:spPr>
        <p:txBody>
          <a:bodyPr/>
          <a:lstStyle/>
          <a:p>
            <a:r>
              <a:rPr lang="en-US" dirty="0"/>
              <a:t>Introduction</a:t>
            </a:r>
          </a:p>
        </p:txBody>
      </p:sp>
      <p:sp>
        <p:nvSpPr>
          <p:cNvPr id="3" name="Content Placeholder 2">
            <a:extLst>
              <a:ext uri="{FF2B5EF4-FFF2-40B4-BE49-F238E27FC236}">
                <a16:creationId xmlns:a16="http://schemas.microsoft.com/office/drawing/2014/main" id="{6940BA43-8DD3-DF5F-E28D-9DF1795D3354}"/>
              </a:ext>
            </a:extLst>
          </p:cNvPr>
          <p:cNvSpPr>
            <a:spLocks noGrp="1"/>
          </p:cNvSpPr>
          <p:nvPr>
            <p:ph idx="1"/>
          </p:nvPr>
        </p:nvSpPr>
        <p:spPr>
          <a:xfrm>
            <a:off x="970139" y="2717599"/>
            <a:ext cx="10420950" cy="3595651"/>
          </a:xfrm>
        </p:spPr>
        <p:txBody>
          <a:bodyPr/>
          <a:lstStyle/>
          <a:p>
            <a:pPr marL="342900" indent="-342900">
              <a:buFont typeface="Arial" panose="020B0604020202020204" pitchFamily="34" charset="0"/>
              <a:buChar char="•"/>
            </a:pPr>
            <a:r>
              <a:rPr lang="en-US" b="1" dirty="0"/>
              <a:t>Background: </a:t>
            </a:r>
            <a:r>
              <a:rPr lang="en-US" dirty="0"/>
              <a:t>Study conducted in a university area in São Paulo, analyzing the impact of temperature on beer consumption among young adults aged 18-28.</a:t>
            </a:r>
          </a:p>
          <a:p>
            <a:pPr marL="342900" indent="-342900">
              <a:buFont typeface="Arial" panose="020B0604020202020204" pitchFamily="34" charset="0"/>
              <a:buChar char="•"/>
            </a:pPr>
            <a:r>
              <a:rPr lang="en-US" b="1" dirty="0"/>
              <a:t>Purpose</a:t>
            </a:r>
            <a:r>
              <a:rPr lang="en-US" dirty="0"/>
              <a:t>: To determine if warmer temperatures influence higher beer consumption.</a:t>
            </a:r>
          </a:p>
        </p:txBody>
      </p:sp>
      <p:sp>
        <p:nvSpPr>
          <p:cNvPr id="4" name="Footer Placeholder 3">
            <a:extLst>
              <a:ext uri="{FF2B5EF4-FFF2-40B4-BE49-F238E27FC236}">
                <a16:creationId xmlns:a16="http://schemas.microsoft.com/office/drawing/2014/main" id="{9C0060BD-67A9-A39E-5309-83227496D0D8}"/>
              </a:ext>
            </a:extLst>
          </p:cNvPr>
          <p:cNvSpPr>
            <a:spLocks noGrp="1"/>
          </p:cNvSpPr>
          <p:nvPr>
            <p:ph type="ftr" sz="quarter" idx="11"/>
          </p:nvPr>
        </p:nvSpPr>
        <p:spPr>
          <a:xfrm>
            <a:off x="970139" y="775255"/>
            <a:ext cx="9992933" cy="461665"/>
          </a:xfrm>
        </p:spPr>
        <p:txBody>
          <a:bodyPr/>
          <a:lstStyle/>
          <a:p>
            <a:r>
              <a:rPr lang="en-GB" dirty="0"/>
              <a:t>7COM1079-2024  Student Group No:                    Names of Student Group Attendees: </a:t>
            </a:r>
          </a:p>
        </p:txBody>
      </p:sp>
      <p:sp>
        <p:nvSpPr>
          <p:cNvPr id="5" name="Slide Number Placeholder 4">
            <a:extLst>
              <a:ext uri="{FF2B5EF4-FFF2-40B4-BE49-F238E27FC236}">
                <a16:creationId xmlns:a16="http://schemas.microsoft.com/office/drawing/2014/main" id="{53E70D0C-4FFC-0427-A8C8-D79592F8AA1D}"/>
              </a:ext>
            </a:extLst>
          </p:cNvPr>
          <p:cNvSpPr>
            <a:spLocks noGrp="1"/>
          </p:cNvSpPr>
          <p:nvPr>
            <p:ph type="sldNum" sz="quarter" idx="12"/>
          </p:nvPr>
        </p:nvSpPr>
        <p:spPr/>
        <p:txBody>
          <a:bodyPr/>
          <a:lstStyle/>
          <a:p>
            <a:fld id="{E4D355CA-84B7-41B1-B164-8BB439CC7C6B}" type="slidenum">
              <a:rPr lang="en-GB" smtClean="0"/>
              <a:pPr/>
              <a:t>2</a:t>
            </a:fld>
            <a:endParaRPr lang="en-GB"/>
          </a:p>
        </p:txBody>
      </p:sp>
    </p:spTree>
    <p:extLst>
      <p:ext uri="{BB962C8B-B14F-4D97-AF65-F5344CB8AC3E}">
        <p14:creationId xmlns:p14="http://schemas.microsoft.com/office/powerpoint/2010/main" val="238505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7558279E-33F4-93BB-7C85-835418A04F57}"/>
              </a:ext>
            </a:extLst>
          </p:cNvPr>
          <p:cNvSpPr>
            <a:spLocks noGrp="1"/>
          </p:cNvSpPr>
          <p:nvPr>
            <p:ph type="subTitle" idx="1"/>
          </p:nvPr>
        </p:nvSpPr>
        <p:spPr>
          <a:xfrm>
            <a:off x="355600" y="1104900"/>
            <a:ext cx="10760304" cy="558799"/>
          </a:xfrm>
        </p:spPr>
        <p:txBody>
          <a:bodyPr/>
          <a:lstStyle/>
          <a:p>
            <a:r>
              <a:rPr lang="en-US" dirty="0"/>
              <a:t>Dataset Overview</a:t>
            </a:r>
            <a:endParaRPr lang="en-IN" dirty="0"/>
          </a:p>
          <a:p>
            <a:endParaRPr lang="en-IN" dirty="0"/>
          </a:p>
        </p:txBody>
      </p:sp>
      <p:pic>
        <p:nvPicPr>
          <p:cNvPr id="25" name="Picture 24">
            <a:extLst>
              <a:ext uri="{FF2B5EF4-FFF2-40B4-BE49-F238E27FC236}">
                <a16:creationId xmlns:a16="http://schemas.microsoft.com/office/drawing/2014/main" id="{F433E53F-9DBA-2FD0-9B93-1264704AC687}"/>
              </a:ext>
            </a:extLst>
          </p:cNvPr>
          <p:cNvPicPr>
            <a:picLocks noChangeAspect="1"/>
          </p:cNvPicPr>
          <p:nvPr/>
        </p:nvPicPr>
        <p:blipFill>
          <a:blip r:embed="rId3"/>
          <a:stretch>
            <a:fillRect/>
          </a:stretch>
        </p:blipFill>
        <p:spPr>
          <a:xfrm>
            <a:off x="6228863" y="2287631"/>
            <a:ext cx="5304209" cy="3076575"/>
          </a:xfrm>
          <a:prstGeom prst="rect">
            <a:avLst/>
          </a:prstGeom>
        </p:spPr>
      </p:pic>
      <p:sp>
        <p:nvSpPr>
          <p:cNvPr id="34" name="Rectangle 12">
            <a:extLst>
              <a:ext uri="{FF2B5EF4-FFF2-40B4-BE49-F238E27FC236}">
                <a16:creationId xmlns:a16="http://schemas.microsoft.com/office/drawing/2014/main" id="{00DC9466-5927-BE3B-FBBF-C391A4A293C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13">
            <a:extLst>
              <a:ext uri="{FF2B5EF4-FFF2-40B4-BE49-F238E27FC236}">
                <a16:creationId xmlns:a16="http://schemas.microsoft.com/office/drawing/2014/main" id="{2A852796-AC8A-7058-5A93-C6285A3F6E4B}"/>
              </a:ext>
            </a:extLst>
          </p:cNvPr>
          <p:cNvSpPr>
            <a:spLocks noChangeArrowheads="1"/>
          </p:cNvSpPr>
          <p:nvPr/>
        </p:nvSpPr>
        <p:spPr bwMode="auto">
          <a:xfrm>
            <a:off x="166572" y="2163924"/>
            <a:ext cx="592942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Dataset ID</a:t>
            </a:r>
            <a:r>
              <a:rPr kumimoji="0" lang="en-US" altLang="en-US" sz="2400" b="0" i="0" u="none" strike="noStrike" cap="none" normalizeH="0" baseline="0" dirty="0">
                <a:ln>
                  <a:noFill/>
                </a:ln>
                <a:solidFill>
                  <a:schemeClr val="tx1"/>
                </a:solidFill>
                <a:effectLst/>
                <a:latin typeface="Arial" panose="020B0604020202020204" pitchFamily="34" charset="0"/>
              </a:rPr>
              <a:t>: DS106 - Beer Consumption – São Paulo</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Observation Period</a:t>
            </a:r>
            <a:r>
              <a:rPr kumimoji="0" lang="en-US" altLang="en-US" sz="2400" b="0" i="0" u="none" strike="noStrike" cap="none" normalizeH="0" baseline="0" dirty="0">
                <a:ln>
                  <a:noFill/>
                </a:ln>
                <a:solidFill>
                  <a:schemeClr val="tx1"/>
                </a:solidFill>
                <a:effectLst/>
                <a:latin typeface="Arial" panose="020B0604020202020204" pitchFamily="34" charset="0"/>
              </a:rPr>
              <a:t>: 365 days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Variables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Independent Variable</a:t>
            </a:r>
            <a:r>
              <a:rPr kumimoji="0" lang="en-US" altLang="en-US" sz="2400" b="0" i="0" u="none" strike="noStrike" cap="none" normalizeH="0" baseline="0" dirty="0">
                <a:ln>
                  <a:noFill/>
                </a:ln>
                <a:solidFill>
                  <a:schemeClr val="tx1"/>
                </a:solidFill>
                <a:effectLst/>
                <a:latin typeface="Arial" panose="020B0604020202020204" pitchFamily="34" charset="0"/>
              </a:rPr>
              <a:t>: Average Temperature (Interval Data)</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Dependent Variable</a:t>
            </a:r>
            <a:r>
              <a:rPr kumimoji="0" lang="en-US" altLang="en-US" sz="2400" b="0" i="0" u="none" strike="noStrike" cap="none" normalizeH="0" baseline="0" dirty="0">
                <a:ln>
                  <a:noFill/>
                </a:ln>
                <a:solidFill>
                  <a:schemeClr val="tx1"/>
                </a:solidFill>
                <a:effectLst/>
                <a:latin typeface="Arial" panose="020B0604020202020204" pitchFamily="34" charset="0"/>
              </a:rPr>
              <a:t>: Beer Consumption (Interval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Footer Placeholder 2">
            <a:extLst>
              <a:ext uri="{FF2B5EF4-FFF2-40B4-BE49-F238E27FC236}">
                <a16:creationId xmlns:a16="http://schemas.microsoft.com/office/drawing/2014/main" id="{CEFD4A1A-F26F-E0E3-D0E6-1976DE312B52}"/>
              </a:ext>
            </a:extLst>
          </p:cNvPr>
          <p:cNvSpPr>
            <a:spLocks noGrp="1"/>
          </p:cNvSpPr>
          <p:nvPr>
            <p:ph type="ftr" sz="quarter" idx="11"/>
          </p:nvPr>
        </p:nvSpPr>
        <p:spPr>
          <a:xfrm>
            <a:off x="814300" y="405619"/>
            <a:ext cx="10971300" cy="230832"/>
          </a:xfrm>
        </p:spPr>
        <p:txBody>
          <a:bodyPr/>
          <a:lstStyle/>
          <a:p>
            <a:r>
              <a:rPr lang="en-GB" dirty="0"/>
              <a:t>7COM1079-2024  Student Group No:A97                    Names of Student Group Attendees: </a:t>
            </a:r>
          </a:p>
        </p:txBody>
      </p:sp>
    </p:spTree>
    <p:extLst>
      <p:ext uri="{BB962C8B-B14F-4D97-AF65-F5344CB8AC3E}">
        <p14:creationId xmlns:p14="http://schemas.microsoft.com/office/powerpoint/2010/main" val="183304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No:A97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2371811"/>
            <a:ext cx="10974945" cy="2859946"/>
          </a:xfrm>
        </p:spPr>
        <p:txBody>
          <a:bodyPr>
            <a:noAutofit/>
          </a:bodyPr>
          <a:lstStyle/>
          <a:p>
            <a:pPr>
              <a:lnSpc>
                <a:spcPct val="100000"/>
              </a:lnSpc>
            </a:pPr>
            <a:r>
              <a:rPr lang="en-US" sz="2800" dirty="0">
                <a:latin typeface="+mn-lt"/>
                <a:cs typeface="Calibri"/>
              </a:rPr>
              <a:t>Research Question: </a:t>
            </a:r>
            <a:r>
              <a:rPr lang="en-US" sz="2800" b="0" dirty="0">
                <a:latin typeface="+mn-lt"/>
                <a:cs typeface="Calibri"/>
              </a:rPr>
              <a:t>How does the average temperature affect beer consumption in liters throughout the year in São Paulo?</a:t>
            </a:r>
            <a:br>
              <a:rPr lang="en-US" sz="2800" b="0" dirty="0">
                <a:latin typeface="+mn-lt"/>
                <a:cs typeface="Calibri"/>
              </a:rPr>
            </a:br>
            <a:br>
              <a:rPr lang="en-US" sz="2800" b="0" dirty="0">
                <a:latin typeface="+mn-lt"/>
                <a:cs typeface="Calibri"/>
              </a:rPr>
            </a:br>
            <a:endParaRPr lang="en-US" sz="3200" b="0" dirty="0">
              <a:solidFill>
                <a:srgbClr val="FF0000"/>
              </a:solidFill>
              <a:cs typeface="Calibri"/>
            </a:endParaRPr>
          </a:p>
        </p:txBody>
      </p: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sz="3600" dirty="0">
                <a:latin typeface="Arial"/>
                <a:cs typeface="Arial"/>
              </a:rPr>
              <a:t>Hypothesis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a:xfrm>
            <a:off x="965289" y="596192"/>
            <a:ext cx="9334411" cy="194830"/>
          </a:xfrm>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br>
              <a:rPr lang="en-US" sz="1000" dirty="0"/>
            </a:br>
            <a:r>
              <a:rPr lang="en-US" sz="2400" dirty="0">
                <a:latin typeface="+mn-lt"/>
                <a:cs typeface="Calibri"/>
              </a:rPr>
              <a:t>Null Hypothesis (H0): </a:t>
            </a:r>
            <a:r>
              <a:rPr lang="en-US" sz="2400" b="0" dirty="0">
                <a:latin typeface="+mn-lt"/>
                <a:cs typeface="Calibri"/>
              </a:rPr>
              <a:t>There is no correlation between average temperature and beer consumption.</a:t>
            </a:r>
            <a:br>
              <a:rPr lang="en-US" sz="2400" b="0" dirty="0">
                <a:latin typeface="+mn-lt"/>
                <a:cs typeface="Calibri"/>
              </a:rPr>
            </a:br>
            <a:br>
              <a:rPr lang="en-US" sz="2400" b="0" dirty="0">
                <a:latin typeface="+mn-lt"/>
                <a:cs typeface="Calibri"/>
              </a:rPr>
            </a:br>
            <a:r>
              <a:rPr lang="en-US" sz="2400" dirty="0">
                <a:latin typeface="+mn-lt"/>
                <a:cs typeface="Calibri"/>
              </a:rPr>
              <a:t>Alternative Hypothesis (H1): </a:t>
            </a:r>
            <a:r>
              <a:rPr lang="en-US" sz="2400" b="0" dirty="0">
                <a:latin typeface="+mn-lt"/>
                <a:cs typeface="Calibri"/>
              </a:rPr>
              <a:t>There is a correlation between average temperature and beer consumption</a:t>
            </a:r>
            <a:r>
              <a:rPr lang="en-US" sz="2800" b="0" dirty="0">
                <a:solidFill>
                  <a:srgbClr val="FF0000"/>
                </a:solidFill>
                <a:cs typeface="Calibri"/>
              </a:rPr>
              <a:t>.</a:t>
            </a: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F07E611D-D19D-EC7A-5F97-A40D125F51A4}"/>
              </a:ext>
            </a:extLst>
          </p:cNvPr>
          <p:cNvSpPr>
            <a:spLocks noGrp="1"/>
          </p:cNvSpPr>
          <p:nvPr>
            <p:ph type="title"/>
          </p:nvPr>
        </p:nvSpPr>
        <p:spPr>
          <a:xfrm>
            <a:off x="970139" y="1348803"/>
            <a:ext cx="10279150" cy="365125"/>
          </a:xfrm>
        </p:spPr>
        <p:txBody>
          <a:bodyPr/>
          <a:lstStyle/>
          <a:p>
            <a:r>
              <a:rPr lang="en-US" dirty="0"/>
              <a:t>Histogram - Distribution of Average Temperature</a:t>
            </a:r>
            <a:endParaRPr lang="en-IN" dirty="0"/>
          </a:p>
        </p:txBody>
      </p:sp>
      <p:sp>
        <p:nvSpPr>
          <p:cNvPr id="24" name="Content Placeholder 23">
            <a:extLst>
              <a:ext uri="{FF2B5EF4-FFF2-40B4-BE49-F238E27FC236}">
                <a16:creationId xmlns:a16="http://schemas.microsoft.com/office/drawing/2014/main" id="{416D93DF-7E7B-3539-00C9-95827FBA7D83}"/>
              </a:ext>
            </a:extLst>
          </p:cNvPr>
          <p:cNvSpPr>
            <a:spLocks noGrp="1"/>
          </p:cNvSpPr>
          <p:nvPr>
            <p:ph idx="1"/>
          </p:nvPr>
        </p:nvSpPr>
        <p:spPr>
          <a:xfrm>
            <a:off x="703439" y="2333997"/>
            <a:ext cx="5651641" cy="3175200"/>
          </a:xfrm>
        </p:spPr>
        <p:txBody>
          <a:bodyPr/>
          <a:lstStyle/>
          <a:p>
            <a:r>
              <a:rPr lang="en-US" dirty="0"/>
              <a:t>The histogram shows a somewhat bimodal distribution, with peaks around 20°C and 25°C.</a:t>
            </a:r>
            <a:endParaRPr lang="en-IN" dirty="0"/>
          </a:p>
          <a:p>
            <a:pPr algn="just"/>
            <a:endParaRPr lang="en-IN" sz="1800" dirty="0"/>
          </a:p>
          <a:p>
            <a:pPr algn="just"/>
            <a:endParaRPr lang="en-IN" sz="1800" dirty="0"/>
          </a:p>
        </p:txBody>
      </p:sp>
      <p:sp>
        <p:nvSpPr>
          <p:cNvPr id="2" name="Footer Placeholder 1">
            <a:extLst>
              <a:ext uri="{FF2B5EF4-FFF2-40B4-BE49-F238E27FC236}">
                <a16:creationId xmlns:a16="http://schemas.microsoft.com/office/drawing/2014/main" id="{EE56CD5D-A6F4-C1F0-527D-0D94FA696273}"/>
              </a:ext>
            </a:extLst>
          </p:cNvPr>
          <p:cNvSpPr>
            <a:spLocks noGrp="1"/>
          </p:cNvSpPr>
          <p:nvPr>
            <p:ph type="ftr" sz="quarter" idx="11"/>
          </p:nvPr>
        </p:nvSpPr>
        <p:spPr>
          <a:xfrm>
            <a:off x="970139" y="775255"/>
            <a:ext cx="7176911" cy="246221"/>
          </a:xfrm>
        </p:spPr>
        <p:txBody>
          <a:bodyPr/>
          <a:lstStyle/>
          <a:p>
            <a:pPr>
              <a:lnSpc>
                <a:spcPct val="100000"/>
              </a:lnSpc>
            </a:pPr>
            <a:r>
              <a:rPr lang="en-GB" sz="1600" b="0" i="1" dirty="0"/>
              <a:t>PRE 7COM1079-2024  Student Group No:</a:t>
            </a:r>
          </a:p>
        </p:txBody>
      </p:sp>
      <p:sp>
        <p:nvSpPr>
          <p:cNvPr id="3" name="Slide Number Placeholder 2">
            <a:extLst>
              <a:ext uri="{FF2B5EF4-FFF2-40B4-BE49-F238E27FC236}">
                <a16:creationId xmlns:a16="http://schemas.microsoft.com/office/drawing/2014/main" id="{C38DB271-6D19-4A3F-3D12-C12477A05397}"/>
              </a:ext>
            </a:extLst>
          </p:cNvPr>
          <p:cNvSpPr>
            <a:spLocks noGrp="1"/>
          </p:cNvSpPr>
          <p:nvPr>
            <p:ph type="sldNum" sz="quarter" idx="12"/>
          </p:nvPr>
        </p:nvSpPr>
        <p:spPr/>
        <p:txBody>
          <a:bodyPr/>
          <a:lstStyle/>
          <a:p>
            <a:fld id="{E4D355CA-84B7-41B1-B164-8BB439CC7C6B}" type="slidenum">
              <a:rPr lang="en-GB" smtClean="0"/>
              <a:pPr/>
              <a:t>6</a:t>
            </a:fld>
            <a:endParaRPr lang="en-GB" dirty="0"/>
          </a:p>
        </p:txBody>
      </p:sp>
      <p:pic>
        <p:nvPicPr>
          <p:cNvPr id="4" name="Picture 3">
            <a:extLst>
              <a:ext uri="{FF2B5EF4-FFF2-40B4-BE49-F238E27FC236}">
                <a16:creationId xmlns:a16="http://schemas.microsoft.com/office/drawing/2014/main" id="{266BDE51-D283-6FF3-A6F6-7ED5414A5B40}"/>
              </a:ext>
            </a:extLst>
          </p:cNvPr>
          <p:cNvPicPr>
            <a:picLocks noChangeAspect="1"/>
          </p:cNvPicPr>
          <p:nvPr/>
        </p:nvPicPr>
        <p:blipFill>
          <a:blip r:embed="rId3"/>
          <a:stretch>
            <a:fillRect/>
          </a:stretch>
        </p:blipFill>
        <p:spPr>
          <a:xfrm>
            <a:off x="6959600" y="2144186"/>
            <a:ext cx="4660900" cy="4059600"/>
          </a:xfrm>
          <a:prstGeom prst="rect">
            <a:avLst/>
          </a:prstGeom>
        </p:spPr>
      </p:pic>
    </p:spTree>
    <p:extLst>
      <p:ext uri="{BB962C8B-B14F-4D97-AF65-F5344CB8AC3E}">
        <p14:creationId xmlns:p14="http://schemas.microsoft.com/office/powerpoint/2010/main" val="256546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BB461-DA94-E84B-4D5C-DF4C20C71D06}"/>
            </a:ext>
          </a:extLst>
        </p:cNvPr>
        <p:cNvGrpSpPr/>
        <p:nvPr/>
      </p:nvGrpSpPr>
      <p:grpSpPr>
        <a:xfrm>
          <a:off x="0" y="0"/>
          <a:ext cx="0" cy="0"/>
          <a:chOff x="0" y="0"/>
          <a:chExt cx="0" cy="0"/>
        </a:xfrm>
      </p:grpSpPr>
      <p:sp>
        <p:nvSpPr>
          <p:cNvPr id="33" name="Title 32">
            <a:extLst>
              <a:ext uri="{FF2B5EF4-FFF2-40B4-BE49-F238E27FC236}">
                <a16:creationId xmlns:a16="http://schemas.microsoft.com/office/drawing/2014/main" id="{A64834E6-FFB1-F109-9AD3-FE991E513409}"/>
              </a:ext>
            </a:extLst>
          </p:cNvPr>
          <p:cNvSpPr>
            <a:spLocks noGrp="1"/>
          </p:cNvSpPr>
          <p:nvPr>
            <p:ph type="title"/>
          </p:nvPr>
        </p:nvSpPr>
        <p:spPr>
          <a:xfrm>
            <a:off x="954000" y="1268418"/>
            <a:ext cx="10907800" cy="986707"/>
          </a:xfrm>
        </p:spPr>
        <p:txBody>
          <a:bodyPr/>
          <a:lstStyle/>
          <a:p>
            <a:r>
              <a:rPr lang="en-US" dirty="0"/>
              <a:t>Scatter Plot - Beer Consumption vs. Average Temperature</a:t>
            </a:r>
            <a:endParaRPr lang="en-IN" dirty="0"/>
          </a:p>
        </p:txBody>
      </p:sp>
      <p:sp>
        <p:nvSpPr>
          <p:cNvPr id="24" name="Content Placeholder 23">
            <a:extLst>
              <a:ext uri="{FF2B5EF4-FFF2-40B4-BE49-F238E27FC236}">
                <a16:creationId xmlns:a16="http://schemas.microsoft.com/office/drawing/2014/main" id="{96C57680-BB8F-30F7-1159-A5B669558364}"/>
              </a:ext>
            </a:extLst>
          </p:cNvPr>
          <p:cNvSpPr>
            <a:spLocks noGrp="1"/>
          </p:cNvSpPr>
          <p:nvPr>
            <p:ph idx="1"/>
          </p:nvPr>
        </p:nvSpPr>
        <p:spPr>
          <a:xfrm>
            <a:off x="970140" y="2717600"/>
            <a:ext cx="4600082" cy="3175200"/>
          </a:xfrm>
        </p:spPr>
        <p:txBody>
          <a:bodyPr/>
          <a:lstStyle/>
          <a:p>
            <a:r>
              <a:rPr lang="en-US" dirty="0"/>
              <a:t>The scatter plot with a regression line suggests a positive correlation between average temperature and beer consumption.</a:t>
            </a:r>
            <a:endParaRPr lang="en-IN" dirty="0"/>
          </a:p>
          <a:p>
            <a:endParaRPr lang="en-IN" sz="2000" dirty="0"/>
          </a:p>
          <a:p>
            <a:endParaRPr lang="en-IN" sz="2000" dirty="0"/>
          </a:p>
          <a:p>
            <a:endParaRPr lang="en-IN" sz="2000" dirty="0"/>
          </a:p>
        </p:txBody>
      </p:sp>
      <p:sp>
        <p:nvSpPr>
          <p:cNvPr id="2" name="Footer Placeholder 1">
            <a:extLst>
              <a:ext uri="{FF2B5EF4-FFF2-40B4-BE49-F238E27FC236}">
                <a16:creationId xmlns:a16="http://schemas.microsoft.com/office/drawing/2014/main" id="{437D990B-1971-239E-FB77-85FBD063DFD5}"/>
              </a:ext>
            </a:extLst>
          </p:cNvPr>
          <p:cNvSpPr>
            <a:spLocks noGrp="1"/>
          </p:cNvSpPr>
          <p:nvPr>
            <p:ph type="ftr" sz="quarter" idx="11"/>
          </p:nvPr>
        </p:nvSpPr>
        <p:spPr>
          <a:xfrm>
            <a:off x="970139" y="775255"/>
            <a:ext cx="7176911" cy="246221"/>
          </a:xfrm>
        </p:spPr>
        <p:txBody>
          <a:bodyPr/>
          <a:lstStyle/>
          <a:p>
            <a:pPr>
              <a:lnSpc>
                <a:spcPct val="100000"/>
              </a:lnSpc>
            </a:pPr>
            <a:r>
              <a:rPr lang="en-GB" sz="1600" b="0" i="1" dirty="0"/>
              <a:t>PRE 7COM1079-2024  Student Group No:  A97</a:t>
            </a:r>
          </a:p>
        </p:txBody>
      </p:sp>
      <p:sp>
        <p:nvSpPr>
          <p:cNvPr id="3" name="Slide Number Placeholder 2">
            <a:extLst>
              <a:ext uri="{FF2B5EF4-FFF2-40B4-BE49-F238E27FC236}">
                <a16:creationId xmlns:a16="http://schemas.microsoft.com/office/drawing/2014/main" id="{15DD36F7-3043-042D-F521-7E590CDAB6E9}"/>
              </a:ext>
            </a:extLst>
          </p:cNvPr>
          <p:cNvSpPr>
            <a:spLocks noGrp="1"/>
          </p:cNvSpPr>
          <p:nvPr>
            <p:ph type="sldNum" sz="quarter" idx="12"/>
          </p:nvPr>
        </p:nvSpPr>
        <p:spPr/>
        <p:txBody>
          <a:bodyPr/>
          <a:lstStyle/>
          <a:p>
            <a:fld id="{E4D355CA-84B7-41B1-B164-8BB439CC7C6B}" type="slidenum">
              <a:rPr lang="en-GB" smtClean="0"/>
              <a:pPr/>
              <a:t>7</a:t>
            </a:fld>
            <a:endParaRPr lang="en-GB"/>
          </a:p>
        </p:txBody>
      </p:sp>
      <p:pic>
        <p:nvPicPr>
          <p:cNvPr id="6" name="Picture 5">
            <a:extLst>
              <a:ext uri="{FF2B5EF4-FFF2-40B4-BE49-F238E27FC236}">
                <a16:creationId xmlns:a16="http://schemas.microsoft.com/office/drawing/2014/main" id="{54AE259A-3082-2780-0896-F1274DB298E1}"/>
              </a:ext>
            </a:extLst>
          </p:cNvPr>
          <p:cNvPicPr>
            <a:picLocks noChangeAspect="1"/>
          </p:cNvPicPr>
          <p:nvPr/>
        </p:nvPicPr>
        <p:blipFill>
          <a:blip r:embed="rId3"/>
          <a:stretch>
            <a:fillRect/>
          </a:stretch>
        </p:blipFill>
        <p:spPr>
          <a:xfrm>
            <a:off x="6451600" y="1761771"/>
            <a:ext cx="5206999" cy="4933950"/>
          </a:xfrm>
          <a:prstGeom prst="rect">
            <a:avLst/>
          </a:prstGeom>
        </p:spPr>
      </p:pic>
    </p:spTree>
    <p:extLst>
      <p:ext uri="{BB962C8B-B14F-4D97-AF65-F5344CB8AC3E}">
        <p14:creationId xmlns:p14="http://schemas.microsoft.com/office/powerpoint/2010/main" val="232095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3C325C2-B3E2-84CF-BC13-5B0F44377D3C}"/>
              </a:ext>
            </a:extLst>
          </p:cNvPr>
          <p:cNvSpPr>
            <a:spLocks noGrp="1"/>
          </p:cNvSpPr>
          <p:nvPr>
            <p:ph type="title"/>
          </p:nvPr>
        </p:nvSpPr>
        <p:spPr>
          <a:xfrm>
            <a:off x="398639" y="771098"/>
            <a:ext cx="10279150" cy="365125"/>
          </a:xfrm>
        </p:spPr>
        <p:txBody>
          <a:bodyPr/>
          <a:lstStyle/>
          <a:p>
            <a:r>
              <a:rPr lang="en-US" b="1" dirty="0"/>
              <a:t>Statistical Analysis</a:t>
            </a:r>
          </a:p>
        </p:txBody>
      </p:sp>
      <p:sp>
        <p:nvSpPr>
          <p:cNvPr id="2" name="Footer Placeholder 1">
            <a:extLst>
              <a:ext uri="{FF2B5EF4-FFF2-40B4-BE49-F238E27FC236}">
                <a16:creationId xmlns:a16="http://schemas.microsoft.com/office/drawing/2014/main" id="{3A1E6E31-7AF2-11DB-4550-155AAE6DC2D3}"/>
              </a:ext>
            </a:extLst>
          </p:cNvPr>
          <p:cNvSpPr>
            <a:spLocks noGrp="1"/>
          </p:cNvSpPr>
          <p:nvPr>
            <p:ph type="ftr" sz="quarter" idx="11"/>
          </p:nvPr>
        </p:nvSpPr>
        <p:spPr>
          <a:xfrm>
            <a:off x="970139" y="297580"/>
            <a:ext cx="7176911" cy="246221"/>
          </a:xfrm>
        </p:spPr>
        <p:txBody>
          <a:bodyPr/>
          <a:lstStyle/>
          <a:p>
            <a:pPr>
              <a:lnSpc>
                <a:spcPct val="100000"/>
              </a:lnSpc>
            </a:pPr>
            <a:r>
              <a:rPr lang="en-GB" sz="1600" b="0" i="1" dirty="0"/>
              <a:t>PRE 7COM1079-2024  Student Group No:</a:t>
            </a:r>
          </a:p>
        </p:txBody>
      </p:sp>
      <p:sp>
        <p:nvSpPr>
          <p:cNvPr id="3" name="Slide Number Placeholder 2">
            <a:extLst>
              <a:ext uri="{FF2B5EF4-FFF2-40B4-BE49-F238E27FC236}">
                <a16:creationId xmlns:a16="http://schemas.microsoft.com/office/drawing/2014/main" id="{1C1B5968-DB9E-B290-BD34-A1CDD59504BA}"/>
              </a:ext>
            </a:extLst>
          </p:cNvPr>
          <p:cNvSpPr>
            <a:spLocks noGrp="1"/>
          </p:cNvSpPr>
          <p:nvPr>
            <p:ph type="sldNum" sz="quarter" idx="12"/>
          </p:nvPr>
        </p:nvSpPr>
        <p:spPr/>
        <p:txBody>
          <a:bodyPr/>
          <a:lstStyle/>
          <a:p>
            <a:fld id="{E4D355CA-84B7-41B1-B164-8BB439CC7C6B}" type="slidenum">
              <a:rPr lang="en-GB" smtClean="0"/>
              <a:pPr/>
              <a:t>8</a:t>
            </a:fld>
            <a:endParaRPr lang="en-GB"/>
          </a:p>
        </p:txBody>
      </p:sp>
      <p:sp>
        <p:nvSpPr>
          <p:cNvPr id="19" name="TextBox 18">
            <a:extLst>
              <a:ext uri="{FF2B5EF4-FFF2-40B4-BE49-F238E27FC236}">
                <a16:creationId xmlns:a16="http://schemas.microsoft.com/office/drawing/2014/main" id="{FDE4134C-E788-5110-1087-021A4B965178}"/>
              </a:ext>
            </a:extLst>
          </p:cNvPr>
          <p:cNvSpPr txBox="1"/>
          <p:nvPr/>
        </p:nvSpPr>
        <p:spPr>
          <a:xfrm>
            <a:off x="279401" y="2210375"/>
            <a:ext cx="4470400" cy="3693319"/>
          </a:xfrm>
          <a:prstGeom prst="rect">
            <a:avLst/>
          </a:prstGeom>
          <a:noFill/>
        </p:spPr>
        <p:txBody>
          <a:bodyPr wrap="square" rtlCol="0">
            <a:spAutoFit/>
          </a:bodyPr>
          <a:lstStyle/>
          <a:p>
            <a:r>
              <a:rPr lang="en-US" sz="2400" b="1" dirty="0"/>
              <a:t>Correlation Test Results</a:t>
            </a:r>
            <a:r>
              <a:rPr lang="en-US" sz="2400" dirty="0"/>
              <a:t>:</a:t>
            </a:r>
          </a:p>
          <a:p>
            <a:r>
              <a:rPr lang="en-US" sz="2400" b="1" dirty="0"/>
              <a:t>Correlation Coefficient (r)</a:t>
            </a:r>
            <a:r>
              <a:rPr lang="en-US" sz="2400" dirty="0"/>
              <a:t>: 0.5746</a:t>
            </a:r>
          </a:p>
          <a:p>
            <a:r>
              <a:rPr lang="en-US" sz="2400" b="1" dirty="0"/>
              <a:t>P-value</a:t>
            </a:r>
            <a:r>
              <a:rPr lang="en-US" sz="2400" dirty="0"/>
              <a:t>: &lt; 2.2e-16</a:t>
            </a:r>
          </a:p>
          <a:p>
            <a:r>
              <a:rPr lang="en-US" sz="2400" b="1" dirty="0"/>
              <a:t>Interpretation</a:t>
            </a:r>
            <a:r>
              <a:rPr lang="en-US" sz="2400" dirty="0"/>
              <a:t>: The results indicate a statistically significant positive correlation between average temperature and beer consumption.</a:t>
            </a:r>
          </a:p>
          <a:p>
            <a:pPr algn="just"/>
            <a:endParaRPr lang="en-GB" dirty="0"/>
          </a:p>
        </p:txBody>
      </p:sp>
      <p:pic>
        <p:nvPicPr>
          <p:cNvPr id="9" name="Picture 8">
            <a:extLst>
              <a:ext uri="{FF2B5EF4-FFF2-40B4-BE49-F238E27FC236}">
                <a16:creationId xmlns:a16="http://schemas.microsoft.com/office/drawing/2014/main" id="{D7A8F773-66DF-A3FC-3610-6DEF5B5F0539}"/>
              </a:ext>
            </a:extLst>
          </p:cNvPr>
          <p:cNvPicPr>
            <a:picLocks noChangeAspect="1"/>
          </p:cNvPicPr>
          <p:nvPr/>
        </p:nvPicPr>
        <p:blipFill>
          <a:blip r:embed="rId3"/>
          <a:stretch>
            <a:fillRect/>
          </a:stretch>
        </p:blipFill>
        <p:spPr>
          <a:xfrm>
            <a:off x="5448300" y="1258259"/>
            <a:ext cx="6464300" cy="5361616"/>
          </a:xfrm>
          <a:prstGeom prst="rect">
            <a:avLst/>
          </a:prstGeom>
        </p:spPr>
      </p:pic>
    </p:spTree>
    <p:extLst>
      <p:ext uri="{BB962C8B-B14F-4D97-AF65-F5344CB8AC3E}">
        <p14:creationId xmlns:p14="http://schemas.microsoft.com/office/powerpoint/2010/main" val="1567373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3C8C5E5-7808-8D56-8E75-D7BC4BB896B5}"/>
              </a:ext>
            </a:extLst>
          </p:cNvPr>
          <p:cNvSpPr>
            <a:spLocks noGrp="1"/>
          </p:cNvSpPr>
          <p:nvPr>
            <p:ph type="title"/>
          </p:nvPr>
        </p:nvSpPr>
        <p:spPr>
          <a:xfrm>
            <a:off x="749300" y="1755707"/>
            <a:ext cx="10279150" cy="365125"/>
          </a:xfrm>
        </p:spPr>
        <p:txBody>
          <a:bodyPr/>
          <a:lstStyle/>
          <a:p>
            <a:r>
              <a:rPr lang="en-IN" dirty="0"/>
              <a:t>Conclusion</a:t>
            </a:r>
          </a:p>
        </p:txBody>
      </p:sp>
      <p:sp>
        <p:nvSpPr>
          <p:cNvPr id="3" name="Footer Placeholder 2">
            <a:extLst>
              <a:ext uri="{FF2B5EF4-FFF2-40B4-BE49-F238E27FC236}">
                <a16:creationId xmlns:a16="http://schemas.microsoft.com/office/drawing/2014/main" id="{B48C22F7-D43C-D4AF-BAB2-5414995FFF2F}"/>
              </a:ext>
            </a:extLst>
          </p:cNvPr>
          <p:cNvSpPr>
            <a:spLocks noGrp="1"/>
          </p:cNvSpPr>
          <p:nvPr>
            <p:ph type="ftr" sz="quarter" idx="11"/>
          </p:nvPr>
        </p:nvSpPr>
        <p:spPr>
          <a:xfrm>
            <a:off x="970139" y="775255"/>
            <a:ext cx="7176911" cy="246221"/>
          </a:xfrm>
        </p:spPr>
        <p:txBody>
          <a:bodyPr/>
          <a:lstStyle/>
          <a:p>
            <a:pPr>
              <a:lnSpc>
                <a:spcPct val="100000"/>
              </a:lnSpc>
            </a:pPr>
            <a:r>
              <a:rPr lang="en-GB" sz="1600" b="0" i="1" dirty="0"/>
              <a:t>PRE 7COM1079-2024  Student Group No:  A97</a:t>
            </a:r>
          </a:p>
        </p:txBody>
      </p:sp>
      <p:sp>
        <p:nvSpPr>
          <p:cNvPr id="4" name="Slide Number Placeholder 3">
            <a:extLst>
              <a:ext uri="{FF2B5EF4-FFF2-40B4-BE49-F238E27FC236}">
                <a16:creationId xmlns:a16="http://schemas.microsoft.com/office/drawing/2014/main" id="{D571A0E5-4360-D16F-8090-E3AB0A3BCA13}"/>
              </a:ext>
            </a:extLst>
          </p:cNvPr>
          <p:cNvSpPr>
            <a:spLocks noGrp="1"/>
          </p:cNvSpPr>
          <p:nvPr>
            <p:ph type="sldNum" sz="quarter" idx="12"/>
          </p:nvPr>
        </p:nvSpPr>
        <p:spPr/>
        <p:txBody>
          <a:bodyPr/>
          <a:lstStyle/>
          <a:p>
            <a:fld id="{E4D355CA-84B7-41B1-B164-8BB439CC7C6B}" type="slidenum">
              <a:rPr lang="en-GB" smtClean="0"/>
              <a:pPr/>
              <a:t>9</a:t>
            </a:fld>
            <a:endParaRPr lang="en-GB" dirty="0"/>
          </a:p>
        </p:txBody>
      </p:sp>
      <p:sp>
        <p:nvSpPr>
          <p:cNvPr id="6" name="Rectangle 2">
            <a:extLst>
              <a:ext uri="{FF2B5EF4-FFF2-40B4-BE49-F238E27FC236}">
                <a16:creationId xmlns:a16="http://schemas.microsoft.com/office/drawing/2014/main" id="{3C04DE39-38C5-0835-D217-546D1A57C5A6}"/>
              </a:ext>
            </a:extLst>
          </p:cNvPr>
          <p:cNvSpPr>
            <a:spLocks noChangeArrowheads="1"/>
          </p:cNvSpPr>
          <p:nvPr/>
        </p:nvSpPr>
        <p:spPr bwMode="auto">
          <a:xfrm rot="10800000" flipV="1">
            <a:off x="591961" y="2685128"/>
            <a:ext cx="106299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Summary</a:t>
            </a:r>
            <a:r>
              <a:rPr kumimoji="0" lang="en-US" altLang="en-US" sz="3200" b="0" i="0" u="none" strike="noStrike" cap="none" normalizeH="0" baseline="0" dirty="0">
                <a:ln>
                  <a:noFill/>
                </a:ln>
                <a:solidFill>
                  <a:schemeClr val="tx1"/>
                </a:solidFill>
                <a:effectLst/>
                <a:latin typeface="Arial" panose="020B0604020202020204" pitchFamily="34" charset="0"/>
              </a:rPr>
              <a:t>: The analysis confirms a significant positive correlation, supporting our alternative hypothesis.</a:t>
            </a:r>
          </a:p>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Implications</a:t>
            </a:r>
            <a:r>
              <a:rPr kumimoji="0" lang="en-US" altLang="en-US" sz="3200" b="0" i="0" u="none" strike="noStrike" cap="none" normalizeH="0" baseline="0" dirty="0">
                <a:ln>
                  <a:noFill/>
                </a:ln>
                <a:solidFill>
                  <a:schemeClr val="tx1"/>
                </a:solidFill>
                <a:effectLst/>
                <a:latin typeface="Arial" panose="020B0604020202020204" pitchFamily="34" charset="0"/>
              </a:rPr>
              <a:t>: This information could be useful for businesses and marketing strategies, particularly for beverage companies in São Paulo. </a:t>
            </a:r>
          </a:p>
        </p:txBody>
      </p:sp>
    </p:spTree>
    <p:extLst>
      <p:ext uri="{BB962C8B-B14F-4D97-AF65-F5344CB8AC3E}">
        <p14:creationId xmlns:p14="http://schemas.microsoft.com/office/powerpoint/2010/main" val="1576656922"/>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11824</TotalTime>
  <Words>797</Words>
  <Application>Microsoft Office PowerPoint</Application>
  <PresentationFormat>Widescreen</PresentationFormat>
  <Paragraphs>63</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Arial</vt:lpstr>
      <vt:lpstr>Calibri</vt:lpstr>
      <vt:lpstr>Herts Theme</vt:lpstr>
      <vt:lpstr>Correlation between Average Temperature and Beer Consumption in São Paulo  Date: 20 -11 - 2024 </vt:lpstr>
      <vt:lpstr>Introduction</vt:lpstr>
      <vt:lpstr>PowerPoint Presentation</vt:lpstr>
      <vt:lpstr>Research Question: How does the average temperature affect beer consumption in liters throughout the year in São Paulo?  </vt:lpstr>
      <vt:lpstr> Null Hypothesis (H0): There is no correlation between average temperature and beer consumption.  Alternative Hypothesis (H1): There is a correlation between average temperature and beer consumption.</vt:lpstr>
      <vt:lpstr>Histogram - Distribution of Average Temperature</vt:lpstr>
      <vt:lpstr>Scatter Plot - Beer Consumption vs. Average Temperature</vt:lpstr>
      <vt:lpstr>Statistical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abc dc</cp:lastModifiedBy>
  <cp:revision>235</cp:revision>
  <dcterms:created xsi:type="dcterms:W3CDTF">2019-10-01T08:37:56Z</dcterms:created>
  <dcterms:modified xsi:type="dcterms:W3CDTF">2024-11-21T21:27:29Z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