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61" r:id="rId4"/>
    <p:sldId id="259" r:id="rId5"/>
    <p:sldId id="258" r:id="rId6"/>
    <p:sldId id="260"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09/07/2023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6811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09/07/2023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994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09/07/2023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600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09/07/2023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6049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09/07/2023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7378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09/07/2023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5526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09/07/2023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035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09/07/2023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7855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09/07/2023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45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09/07/2023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6653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09/07/2023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1217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09/07/2023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75569692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64" r:id="rId8"/>
    <p:sldLayoutId id="2147483765" r:id="rId9"/>
    <p:sldLayoutId id="2147483766" r:id="rId10"/>
    <p:sldLayoutId id="214748377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7DA29CF3-8B8B-4DDF-A19B-72E0059D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080F6203-3D6A-3845-4C05-20C3C6163C6A}"/>
              </a:ext>
            </a:extLst>
          </p:cNvPr>
          <p:cNvSpPr>
            <a:spLocks noGrp="1"/>
          </p:cNvSpPr>
          <p:nvPr>
            <p:ph type="ctrTitle"/>
          </p:nvPr>
        </p:nvSpPr>
        <p:spPr>
          <a:xfrm>
            <a:off x="838200" y="682625"/>
            <a:ext cx="5562600" cy="2670175"/>
          </a:xfrm>
        </p:spPr>
        <p:txBody>
          <a:bodyPr anchor="ctr">
            <a:normAutofit/>
          </a:bodyPr>
          <a:lstStyle/>
          <a:p>
            <a:br>
              <a:rPr lang="en-US" sz="3600" b="0" i="0" u="none" strike="noStrike" baseline="0" dirty="0">
                <a:solidFill>
                  <a:srgbClr val="000000"/>
                </a:solidFill>
                <a:latin typeface="Times New Roman" panose="02020603050405020304" pitchFamily="18" charset="0"/>
              </a:rPr>
            </a:br>
            <a:r>
              <a:rPr lang="en-US" sz="3600" b="0" i="0" u="none" strike="noStrike" baseline="0" dirty="0">
                <a:solidFill>
                  <a:srgbClr val="000000"/>
                </a:solidFill>
                <a:latin typeface="Times New Roman" panose="02020603050405020304" pitchFamily="18" charset="0"/>
              </a:rPr>
              <a:t> </a:t>
            </a:r>
            <a:r>
              <a:rPr lang="en-US" sz="3600" b="1" i="0" u="none" strike="noStrike" baseline="0" dirty="0">
                <a:solidFill>
                  <a:srgbClr val="000000"/>
                </a:solidFill>
                <a:latin typeface="Times New Roman" panose="02020603050405020304" pitchFamily="18" charset="0"/>
              </a:rPr>
              <a:t>Predicting Wine Quality through Data Mining of Physicochemical Properties</a:t>
            </a:r>
            <a:endParaRPr lang="en-US" b="1" dirty="0"/>
          </a:p>
        </p:txBody>
      </p:sp>
      <p:grpSp>
        <p:nvGrpSpPr>
          <p:cNvPr id="26" name="Group 25">
            <a:extLst>
              <a:ext uri="{FF2B5EF4-FFF2-40B4-BE49-F238E27FC236}">
                <a16:creationId xmlns:a16="http://schemas.microsoft.com/office/drawing/2014/main" id="{2C96D671-CB09-4A40-87DE-E5042068B0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27" name="Picture 26">
              <a:extLst>
                <a:ext uri="{FF2B5EF4-FFF2-40B4-BE49-F238E27FC236}">
                  <a16:creationId xmlns:a16="http://schemas.microsoft.com/office/drawing/2014/main" id="{21A0628A-CD3B-450E-BF5A-04678A41E41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8" name="Picture 27">
              <a:extLst>
                <a:ext uri="{FF2B5EF4-FFF2-40B4-BE49-F238E27FC236}">
                  <a16:creationId xmlns:a16="http://schemas.microsoft.com/office/drawing/2014/main" id="{E96386AA-8B39-4EAE-8E84-F62C12CCE9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4" name="Picture 3" descr="Pink and blue acrylic paint">
            <a:extLst>
              <a:ext uri="{FF2B5EF4-FFF2-40B4-BE49-F238E27FC236}">
                <a16:creationId xmlns:a16="http://schemas.microsoft.com/office/drawing/2014/main" id="{971C2F93-5BB9-D64D-4593-9AD6987C2641}"/>
              </a:ext>
            </a:extLst>
          </p:cNvPr>
          <p:cNvPicPr>
            <a:picLocks noChangeAspect="1"/>
          </p:cNvPicPr>
          <p:nvPr/>
        </p:nvPicPr>
        <p:blipFill rotWithShape="1">
          <a:blip r:embed="rId3">
            <a:alphaModFix/>
          </a:blip>
          <a:srcRect l="25894" r="4857" b="2"/>
          <a:stretch/>
        </p:blipFill>
        <p:spPr>
          <a:xfrm>
            <a:off x="6522721" y="690529"/>
            <a:ext cx="5195346" cy="5476941"/>
          </a:xfrm>
          <a:custGeom>
            <a:avLst/>
            <a:gdLst/>
            <a:ahLst/>
            <a:cxnLst/>
            <a:rect l="l" t="t" r="r" b="b"/>
            <a:pathLst>
              <a:path w="4800600" h="4800600">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p:spPr>
      </p:pic>
    </p:spTree>
    <p:extLst>
      <p:ext uri="{BB962C8B-B14F-4D97-AF65-F5344CB8AC3E}">
        <p14:creationId xmlns:p14="http://schemas.microsoft.com/office/powerpoint/2010/main" val="3783376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7DA29CF3-8B8B-4DDF-A19B-72E0059D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Subtitle 2">
            <a:extLst>
              <a:ext uri="{FF2B5EF4-FFF2-40B4-BE49-F238E27FC236}">
                <a16:creationId xmlns:a16="http://schemas.microsoft.com/office/drawing/2014/main" id="{73ECCB4B-4EDF-4A94-2163-500D6ECFF090}"/>
              </a:ext>
            </a:extLst>
          </p:cNvPr>
          <p:cNvSpPr>
            <a:spLocks noGrp="1"/>
          </p:cNvSpPr>
          <p:nvPr>
            <p:ph type="subTitle" idx="1"/>
          </p:nvPr>
        </p:nvSpPr>
        <p:spPr>
          <a:xfrm>
            <a:off x="374904" y="365760"/>
            <a:ext cx="11329416" cy="6236208"/>
          </a:xfrm>
        </p:spPr>
        <p:txBody>
          <a:bodyPr anchor="ctr">
            <a:normAutofit/>
          </a:bodyPr>
          <a:lstStyle/>
          <a:p>
            <a:pPr>
              <a:lnSpc>
                <a:spcPct val="120000"/>
              </a:lnSpc>
            </a:pPr>
            <a:r>
              <a:rPr lang="en-US" sz="3200" b="0" i="0" strike="noStrike" baseline="0" dirty="0">
                <a:solidFill>
                  <a:srgbClr val="000000"/>
                </a:solidFill>
                <a:latin typeface="Times New Roman" panose="02020603050405020304" pitchFamily="18" charset="0"/>
              </a:rPr>
              <a:t>Thank you…</a:t>
            </a:r>
            <a:endParaRPr lang="en-US" sz="1800" b="0" i="0" u="none" strike="noStrike" baseline="0" dirty="0">
              <a:solidFill>
                <a:srgbClr val="000000"/>
              </a:solidFill>
              <a:latin typeface="Times New Roman" panose="02020603050405020304" pitchFamily="18" charset="0"/>
            </a:endParaRPr>
          </a:p>
        </p:txBody>
      </p:sp>
      <p:grpSp>
        <p:nvGrpSpPr>
          <p:cNvPr id="26" name="Group 25">
            <a:extLst>
              <a:ext uri="{FF2B5EF4-FFF2-40B4-BE49-F238E27FC236}">
                <a16:creationId xmlns:a16="http://schemas.microsoft.com/office/drawing/2014/main" id="{2C96D671-CB09-4A40-87DE-E5042068B0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27" name="Picture 26">
              <a:extLst>
                <a:ext uri="{FF2B5EF4-FFF2-40B4-BE49-F238E27FC236}">
                  <a16:creationId xmlns:a16="http://schemas.microsoft.com/office/drawing/2014/main" id="{21A0628A-CD3B-450E-BF5A-04678A41E41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8" name="Picture 27">
              <a:extLst>
                <a:ext uri="{FF2B5EF4-FFF2-40B4-BE49-F238E27FC236}">
                  <a16:creationId xmlns:a16="http://schemas.microsoft.com/office/drawing/2014/main" id="{E96386AA-8B39-4EAE-8E84-F62C12CCE9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Tree>
    <p:extLst>
      <p:ext uri="{BB962C8B-B14F-4D97-AF65-F5344CB8AC3E}">
        <p14:creationId xmlns:p14="http://schemas.microsoft.com/office/powerpoint/2010/main" val="139775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7DA29CF3-8B8B-4DDF-A19B-72E0059D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080F6203-3D6A-3845-4C05-20C3C6163C6A}"/>
              </a:ext>
            </a:extLst>
          </p:cNvPr>
          <p:cNvSpPr>
            <a:spLocks noGrp="1"/>
          </p:cNvSpPr>
          <p:nvPr>
            <p:ph type="ctrTitle"/>
          </p:nvPr>
        </p:nvSpPr>
        <p:spPr>
          <a:xfrm>
            <a:off x="838200" y="124842"/>
            <a:ext cx="10811256" cy="1144892"/>
          </a:xfrm>
        </p:spPr>
        <p:txBody>
          <a:bodyPr anchor="t">
            <a:normAutofit fontScale="90000"/>
          </a:bodyPr>
          <a:lstStyle/>
          <a:p>
            <a:pPr algn="l"/>
            <a:r>
              <a:rPr lang="en-US" sz="4000" b="0" i="0" strike="noStrike" baseline="0" dirty="0">
                <a:solidFill>
                  <a:srgbClr val="000000"/>
                </a:solidFill>
                <a:latin typeface="Times New Roman" panose="02020603050405020304" pitchFamily="18" charset="0"/>
              </a:rPr>
              <a:t>Objective</a:t>
            </a:r>
            <a:br>
              <a:rPr lang="en-US" sz="3600" b="0" i="0" u="none" strike="noStrike" baseline="0" dirty="0">
                <a:solidFill>
                  <a:srgbClr val="000000"/>
                </a:solidFill>
                <a:latin typeface="Times New Roman" panose="02020603050405020304" pitchFamily="18" charset="0"/>
              </a:rPr>
            </a:br>
            <a:br>
              <a:rPr lang="en-US" sz="1800" b="0" i="0" u="none" strike="noStrike" baseline="0" dirty="0">
                <a:solidFill>
                  <a:srgbClr val="000000"/>
                </a:solidFill>
                <a:latin typeface="Times New Roman" panose="02020603050405020304" pitchFamily="18" charset="0"/>
              </a:rPr>
            </a:br>
            <a:r>
              <a:rPr lang="en-US" sz="2000" b="0" i="0" u="none" strike="noStrike" baseline="0" dirty="0">
                <a:solidFill>
                  <a:srgbClr val="000000"/>
                </a:solidFill>
                <a:latin typeface="Times New Roman" panose="02020603050405020304" pitchFamily="18" charset="0"/>
              </a:rPr>
              <a:t>The aim of the work is to model the wine quality based on the physicochemical test results</a:t>
            </a:r>
            <a:r>
              <a:rPr lang="en-US" sz="2000" dirty="0">
                <a:solidFill>
                  <a:srgbClr val="000000"/>
                </a:solidFill>
                <a:latin typeface="Times New Roman" panose="02020603050405020304" pitchFamily="18" charset="0"/>
              </a:rPr>
              <a:t>.</a:t>
            </a:r>
            <a:br>
              <a:rPr lang="en-US" sz="1800" b="0" i="0" u="none" strike="noStrike" baseline="0" dirty="0">
                <a:solidFill>
                  <a:srgbClr val="000000"/>
                </a:solidFill>
                <a:latin typeface="Times New Roman" panose="02020603050405020304" pitchFamily="18" charset="0"/>
              </a:rPr>
            </a:br>
            <a:endParaRPr lang="en-US" sz="2000" dirty="0"/>
          </a:p>
        </p:txBody>
      </p:sp>
      <p:sp>
        <p:nvSpPr>
          <p:cNvPr id="3" name="Subtitle 2">
            <a:extLst>
              <a:ext uri="{FF2B5EF4-FFF2-40B4-BE49-F238E27FC236}">
                <a16:creationId xmlns:a16="http://schemas.microsoft.com/office/drawing/2014/main" id="{73ECCB4B-4EDF-4A94-2163-500D6ECFF090}"/>
              </a:ext>
            </a:extLst>
          </p:cNvPr>
          <p:cNvSpPr>
            <a:spLocks noGrp="1"/>
          </p:cNvSpPr>
          <p:nvPr>
            <p:ph type="subTitle" idx="1"/>
          </p:nvPr>
        </p:nvSpPr>
        <p:spPr>
          <a:xfrm>
            <a:off x="838200" y="1309358"/>
            <a:ext cx="10811256" cy="5365762"/>
          </a:xfrm>
        </p:spPr>
        <p:txBody>
          <a:bodyPr anchor="t">
            <a:normAutofit/>
          </a:bodyPr>
          <a:lstStyle/>
          <a:p>
            <a:pPr algn="l">
              <a:lnSpc>
                <a:spcPct val="120000"/>
              </a:lnSpc>
            </a:pPr>
            <a:r>
              <a:rPr lang="en-US" sz="3600" b="0" i="0" u="none" strike="noStrike" baseline="0" dirty="0">
                <a:solidFill>
                  <a:srgbClr val="000000"/>
                </a:solidFill>
                <a:latin typeface="Times New Roman" panose="02020603050405020304" pitchFamily="18" charset="0"/>
              </a:rPr>
              <a:t>Motivation</a:t>
            </a:r>
            <a:br>
              <a:rPr lang="en-US" sz="54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Predictive models offer valuable insights and opportunities for improvement in winemaking, marketing, sustainability, and research within the wine industry. Also, a higher availability of past studies and literature on wine quality.</a:t>
            </a:r>
            <a:endParaRPr lang="en-US" sz="1800" dirty="0">
              <a:solidFill>
                <a:srgbClr val="000000"/>
              </a:solidFill>
              <a:latin typeface="Times New Roman" panose="02020603050405020304" pitchFamily="18" charset="0"/>
            </a:endParaRPr>
          </a:p>
          <a:p>
            <a:pPr algn="l">
              <a:lnSpc>
                <a:spcPct val="120000"/>
              </a:lnSpc>
            </a:pPr>
            <a:r>
              <a:rPr lang="en-US" sz="3600" dirty="0">
                <a:solidFill>
                  <a:srgbClr val="000000"/>
                </a:solidFill>
                <a:latin typeface="Times New Roman" panose="02020603050405020304" pitchFamily="18" charset="0"/>
              </a:rPr>
              <a:t>What is the </a:t>
            </a:r>
            <a:r>
              <a:rPr lang="en-US" sz="3600" b="0" i="0" strike="noStrike" baseline="0" dirty="0">
                <a:solidFill>
                  <a:srgbClr val="000000"/>
                </a:solidFill>
                <a:latin typeface="Times New Roman" panose="02020603050405020304" pitchFamily="18" charset="0"/>
              </a:rPr>
              <a:t>dataset about?</a:t>
            </a:r>
          </a:p>
          <a:p>
            <a:pPr marL="285750" indent="-285750" algn="l">
              <a:lnSpc>
                <a:spcPct val="12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 dataset contains eleven physicochemical test results along with its score of red wine quality. The physicochemical test results are related to Vinho Verde red wine samples.</a:t>
            </a:r>
          </a:p>
          <a:p>
            <a:pPr marL="285750" indent="-285750" algn="l">
              <a:lnSpc>
                <a:spcPct val="120000"/>
              </a:lnSpc>
              <a:buFont typeface="Arial" panose="020B0604020202020204" pitchFamily="34" charset="0"/>
              <a:buChar char="•"/>
            </a:pPr>
            <a:r>
              <a:rPr lang="en-US" sz="1800" dirty="0">
                <a:solidFill>
                  <a:srgbClr val="000000"/>
                </a:solidFill>
                <a:latin typeface="Times New Roman" panose="02020603050405020304" pitchFamily="18" charset="0"/>
              </a:rPr>
              <a:t>The dataset contains a total number of 1,599 data points. All the physicochemical test results are continuous variables and the response variable as Quality is integer. Quality is given from 0 to 10. </a:t>
            </a:r>
          </a:p>
          <a:p>
            <a:pPr marL="285750" indent="-285750" algn="l">
              <a:lnSpc>
                <a:spcPct val="120000"/>
              </a:lnSpc>
              <a:buFont typeface="Arial" panose="020B0604020202020204" pitchFamily="34" charset="0"/>
              <a:buChar char="•"/>
            </a:pPr>
            <a:r>
              <a:rPr lang="en-US" sz="1800" dirty="0">
                <a:solidFill>
                  <a:srgbClr val="000000"/>
                </a:solidFill>
                <a:latin typeface="Times New Roman" panose="02020603050405020304" pitchFamily="18" charset="0"/>
              </a:rPr>
              <a:t>The dataset contains </a:t>
            </a:r>
            <a:r>
              <a:rPr lang="en-US" sz="1800" b="0" i="0" u="none" strike="noStrike" baseline="0" dirty="0">
                <a:solidFill>
                  <a:srgbClr val="000000"/>
                </a:solidFill>
                <a:latin typeface="Times New Roman" panose="02020603050405020304" pitchFamily="18" charset="0"/>
              </a:rPr>
              <a:t>Quality as the response variable and fixed acidity, volatile acidity, citric acid, residual sugar, chlorides, free sulfur dioxide, total sulfur dioxide, density, pH, sulphates and alcohol as predictor variables.</a:t>
            </a:r>
            <a:endParaRPr lang="en-US" sz="2200" dirty="0"/>
          </a:p>
        </p:txBody>
      </p:sp>
      <p:grpSp>
        <p:nvGrpSpPr>
          <p:cNvPr id="26" name="Group 25">
            <a:extLst>
              <a:ext uri="{FF2B5EF4-FFF2-40B4-BE49-F238E27FC236}">
                <a16:creationId xmlns:a16="http://schemas.microsoft.com/office/drawing/2014/main" id="{2C96D671-CB09-4A40-87DE-E5042068B0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27" name="Picture 26">
              <a:extLst>
                <a:ext uri="{FF2B5EF4-FFF2-40B4-BE49-F238E27FC236}">
                  <a16:creationId xmlns:a16="http://schemas.microsoft.com/office/drawing/2014/main" id="{21A0628A-CD3B-450E-BF5A-04678A41E41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8" name="Picture 27">
              <a:extLst>
                <a:ext uri="{FF2B5EF4-FFF2-40B4-BE49-F238E27FC236}">
                  <a16:creationId xmlns:a16="http://schemas.microsoft.com/office/drawing/2014/main" id="{E96386AA-8B39-4EAE-8E84-F62C12CCE9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Tree>
    <p:extLst>
      <p:ext uri="{BB962C8B-B14F-4D97-AF65-F5344CB8AC3E}">
        <p14:creationId xmlns:p14="http://schemas.microsoft.com/office/powerpoint/2010/main" val="280179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5">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68" name="Rectangle 2067">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070" name="Group 2069">
            <a:extLst>
              <a:ext uri="{FF2B5EF4-FFF2-40B4-BE49-F238E27FC236}">
                <a16:creationId xmlns:a16="http://schemas.microsoft.com/office/drawing/2014/main" id="{5BB11B77-16CE-4796-9677-F0ED67FCE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2071" name="Picture 2070">
              <a:extLst>
                <a:ext uri="{FF2B5EF4-FFF2-40B4-BE49-F238E27FC236}">
                  <a16:creationId xmlns:a16="http://schemas.microsoft.com/office/drawing/2014/main" id="{EF26510D-AF6F-45BA-9996-9EA0F149D0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072" name="Picture 2071">
              <a:extLst>
                <a:ext uri="{FF2B5EF4-FFF2-40B4-BE49-F238E27FC236}">
                  <a16:creationId xmlns:a16="http://schemas.microsoft.com/office/drawing/2014/main" id="{5E04EA3F-927A-42F5-96EF-44DCE97863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080F6203-3D6A-3845-4C05-20C3C6163C6A}"/>
              </a:ext>
            </a:extLst>
          </p:cNvPr>
          <p:cNvSpPr>
            <a:spLocks noGrp="1"/>
          </p:cNvSpPr>
          <p:nvPr>
            <p:ph type="ctrTitle"/>
          </p:nvPr>
        </p:nvSpPr>
        <p:spPr>
          <a:xfrm>
            <a:off x="7409930" y="744909"/>
            <a:ext cx="4323376" cy="2912691"/>
          </a:xfrm>
        </p:spPr>
        <p:txBody>
          <a:bodyPr anchor="b">
            <a:normAutofit/>
          </a:bodyPr>
          <a:lstStyle/>
          <a:p>
            <a:r>
              <a:rPr lang="en-US" dirty="0">
                <a:latin typeface="Times New Roman" panose="02020603050405020304" pitchFamily="18" charset="0"/>
              </a:rPr>
              <a:t>Correlation Analysis</a:t>
            </a:r>
            <a:br>
              <a:rPr lang="en-US" u="sng" dirty="0">
                <a:latin typeface="Times New Roman" panose="02020603050405020304" pitchFamily="18" charset="0"/>
              </a:rPr>
            </a:br>
            <a:endParaRPr lang="en-US" dirty="0"/>
          </a:p>
        </p:txBody>
      </p:sp>
      <p:pic>
        <p:nvPicPr>
          <p:cNvPr id="6" name="Picture 5" descr="A colorful squares with black text&#10;&#10;Description automatically generated with medium confidence">
            <a:extLst>
              <a:ext uri="{FF2B5EF4-FFF2-40B4-BE49-F238E27FC236}">
                <a16:creationId xmlns:a16="http://schemas.microsoft.com/office/drawing/2014/main" id="{E3D4A029-5EBC-4430-95F3-83EB3B81D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488" y="448056"/>
            <a:ext cx="7708648" cy="5917523"/>
          </a:xfrm>
          <a:prstGeom prst="rect">
            <a:avLst/>
          </a:prstGeom>
        </p:spPr>
      </p:pic>
    </p:spTree>
    <p:extLst>
      <p:ext uri="{BB962C8B-B14F-4D97-AF65-F5344CB8AC3E}">
        <p14:creationId xmlns:p14="http://schemas.microsoft.com/office/powerpoint/2010/main" val="46548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7DA29CF3-8B8B-4DDF-A19B-72E0059D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Subtitle 2">
            <a:extLst>
              <a:ext uri="{FF2B5EF4-FFF2-40B4-BE49-F238E27FC236}">
                <a16:creationId xmlns:a16="http://schemas.microsoft.com/office/drawing/2014/main" id="{73ECCB4B-4EDF-4A94-2163-500D6ECFF090}"/>
              </a:ext>
            </a:extLst>
          </p:cNvPr>
          <p:cNvSpPr>
            <a:spLocks noGrp="1"/>
          </p:cNvSpPr>
          <p:nvPr>
            <p:ph type="subTitle" idx="1"/>
          </p:nvPr>
        </p:nvSpPr>
        <p:spPr>
          <a:xfrm>
            <a:off x="374904" y="466344"/>
            <a:ext cx="11329416" cy="5815584"/>
          </a:xfrm>
        </p:spPr>
        <p:txBody>
          <a:bodyPr anchor="t">
            <a:normAutofit/>
          </a:bodyPr>
          <a:lstStyle/>
          <a:p>
            <a:pPr algn="l">
              <a:lnSpc>
                <a:spcPct val="120000"/>
              </a:lnSpc>
            </a:pPr>
            <a:r>
              <a:rPr lang="en-US" sz="3600" b="0" i="0" strike="noStrike" baseline="0" dirty="0">
                <a:solidFill>
                  <a:srgbClr val="000000"/>
                </a:solidFill>
                <a:latin typeface="Times New Roman" panose="02020603050405020304" pitchFamily="18" charset="0"/>
              </a:rPr>
              <a:t>What methods have been used in the study?</a:t>
            </a:r>
            <a:endParaRPr lang="en-US" sz="3600" b="1" i="0" strike="noStrike" baseline="0" dirty="0">
              <a:solidFill>
                <a:srgbClr val="000000"/>
              </a:solidFill>
              <a:latin typeface="Times New Roman" panose="02020603050405020304" pitchFamily="18" charset="0"/>
            </a:endParaRPr>
          </a:p>
          <a:p>
            <a:pPr marL="342900" indent="-342900" algn="l">
              <a:lnSpc>
                <a:spcPct val="12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linear regression model is used for understanding the relationships between features and wine quality as a numeric score while classification models (Logistic Regression and Random Forest) are employed to categorize wines into quality classes (High-quality wine, Medium Quality Wine and Low-Quality Wine) based on these features.</a:t>
            </a:r>
          </a:p>
          <a:p>
            <a:pPr algn="l">
              <a:lnSpc>
                <a:spcPct val="120000"/>
              </a:lnSpc>
            </a:pPr>
            <a:endParaRPr lang="en-US" sz="3600" b="0" i="0" strike="noStrike" baseline="0" dirty="0">
              <a:solidFill>
                <a:srgbClr val="000000"/>
              </a:solidFill>
              <a:latin typeface="Times New Roman" panose="02020603050405020304" pitchFamily="18" charset="0"/>
            </a:endParaRPr>
          </a:p>
          <a:p>
            <a:pPr algn="l">
              <a:lnSpc>
                <a:spcPct val="120000"/>
              </a:lnSpc>
            </a:pPr>
            <a:r>
              <a:rPr lang="en-US" sz="3600" b="0" i="0" strike="noStrike" baseline="0" dirty="0">
                <a:solidFill>
                  <a:srgbClr val="000000"/>
                </a:solidFill>
                <a:latin typeface="Times New Roman" panose="02020603050405020304" pitchFamily="18" charset="0"/>
              </a:rPr>
              <a:t>Why Regression and Classification?</a:t>
            </a:r>
            <a:endParaRPr lang="en-US" sz="3600" b="1" i="0" strike="noStrike" baseline="0" dirty="0">
              <a:solidFill>
                <a:srgbClr val="000000"/>
              </a:solidFill>
              <a:latin typeface="Times New Roman" panose="02020603050405020304" pitchFamily="18" charset="0"/>
            </a:endParaRPr>
          </a:p>
          <a:p>
            <a:pPr marL="342900" indent="-342900" algn="l">
              <a:lnSpc>
                <a:spcPct val="12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Linear regression provides interpretability, allowing us to understand the direction and magnitude of feature effects on numeric quality scores. This can be valuable for uncovering relationships. On the other hand, classification models like logistic regression and random forest focus on optimizing predictive accuracy.</a:t>
            </a:r>
          </a:p>
          <a:p>
            <a:pPr marL="342900" indent="-342900" algn="l">
              <a:lnSpc>
                <a:spcPct val="12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Linear regression helps understand how individual features relate to wine quality, whereas classification models help make predictions about wine quality classes.</a:t>
            </a:r>
          </a:p>
        </p:txBody>
      </p:sp>
      <p:grpSp>
        <p:nvGrpSpPr>
          <p:cNvPr id="26" name="Group 25">
            <a:extLst>
              <a:ext uri="{FF2B5EF4-FFF2-40B4-BE49-F238E27FC236}">
                <a16:creationId xmlns:a16="http://schemas.microsoft.com/office/drawing/2014/main" id="{2C96D671-CB09-4A40-87DE-E5042068B0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27" name="Picture 26">
              <a:extLst>
                <a:ext uri="{FF2B5EF4-FFF2-40B4-BE49-F238E27FC236}">
                  <a16:creationId xmlns:a16="http://schemas.microsoft.com/office/drawing/2014/main" id="{21A0628A-CD3B-450E-BF5A-04678A41E41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8" name="Picture 27">
              <a:extLst>
                <a:ext uri="{FF2B5EF4-FFF2-40B4-BE49-F238E27FC236}">
                  <a16:creationId xmlns:a16="http://schemas.microsoft.com/office/drawing/2014/main" id="{E96386AA-8B39-4EAE-8E84-F62C12CCE9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Tree>
    <p:extLst>
      <p:ext uri="{BB962C8B-B14F-4D97-AF65-F5344CB8AC3E}">
        <p14:creationId xmlns:p14="http://schemas.microsoft.com/office/powerpoint/2010/main" val="2253763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080F6203-3D6A-3845-4C05-20C3C6163C6A}"/>
              </a:ext>
            </a:extLst>
          </p:cNvPr>
          <p:cNvSpPr>
            <a:spLocks noGrp="1"/>
          </p:cNvSpPr>
          <p:nvPr>
            <p:ph type="ctrTitle"/>
          </p:nvPr>
        </p:nvSpPr>
        <p:spPr>
          <a:xfrm>
            <a:off x="708007" y="381723"/>
            <a:ext cx="10772938" cy="1452465"/>
          </a:xfrm>
        </p:spPr>
        <p:txBody>
          <a:bodyPr anchor="ctr">
            <a:normAutofit/>
          </a:bodyPr>
          <a:lstStyle/>
          <a:p>
            <a:pPr algn="l">
              <a:lnSpc>
                <a:spcPct val="90000"/>
              </a:lnSpc>
            </a:pPr>
            <a:r>
              <a:rPr lang="en-US" sz="3600" dirty="0">
                <a:latin typeface="Times New Roman" panose="02020603050405020304" pitchFamily="18" charset="0"/>
              </a:rPr>
              <a:t>Pre-processing and feature engineering</a:t>
            </a:r>
            <a:br>
              <a:rPr lang="en-US" sz="2400" u="sng" dirty="0">
                <a:latin typeface="Times New Roman" panose="02020603050405020304" pitchFamily="18" charset="0"/>
              </a:rPr>
            </a:br>
            <a:br>
              <a:rPr lang="en-US" sz="2400" u="sng" dirty="0">
                <a:latin typeface="Times New Roman" panose="02020603050405020304" pitchFamily="18" charset="0"/>
              </a:rPr>
            </a:br>
            <a:r>
              <a:rPr lang="en-US" sz="1800" dirty="0">
                <a:latin typeface="Times New Roman" panose="02020603050405020304" pitchFamily="18" charset="0"/>
              </a:rPr>
              <a:t>Showing the Boxplot diagram visualizing the dataset before and after removing the outliers. </a:t>
            </a:r>
            <a:endParaRPr lang="en-US" sz="1800" dirty="0"/>
          </a:p>
        </p:txBody>
      </p:sp>
      <p:grpSp>
        <p:nvGrpSpPr>
          <p:cNvPr id="37" name="Group 36">
            <a:extLst>
              <a:ext uri="{FF2B5EF4-FFF2-40B4-BE49-F238E27FC236}">
                <a16:creationId xmlns:a16="http://schemas.microsoft.com/office/drawing/2014/main" id="{644D4363-EDF7-455D-B83A-9343AD20F5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38" name="Picture 37">
              <a:extLst>
                <a:ext uri="{FF2B5EF4-FFF2-40B4-BE49-F238E27FC236}">
                  <a16:creationId xmlns:a16="http://schemas.microsoft.com/office/drawing/2014/main" id="{264248C9-9186-4DBE-9F5D-F02133F84F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39" name="Picture 38">
              <a:extLst>
                <a:ext uri="{FF2B5EF4-FFF2-40B4-BE49-F238E27FC236}">
                  <a16:creationId xmlns:a16="http://schemas.microsoft.com/office/drawing/2014/main" id="{38935880-05FC-4BA7-B658-EB15C94235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4" name="Picture 3" descr="A collage of a graph&#10;&#10;Description automatically generated">
            <a:extLst>
              <a:ext uri="{FF2B5EF4-FFF2-40B4-BE49-F238E27FC236}">
                <a16:creationId xmlns:a16="http://schemas.microsoft.com/office/drawing/2014/main" id="{32435F85-B6C4-B8E5-6CB5-4E51C289C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67" y="2509043"/>
            <a:ext cx="5753077" cy="3595674"/>
          </a:xfrm>
          <a:prstGeom prst="rect">
            <a:avLst/>
          </a:prstGeom>
        </p:spPr>
      </p:pic>
      <p:pic>
        <p:nvPicPr>
          <p:cNvPr id="7" name="Picture 6" descr="A screenshot of a graph">
            <a:extLst>
              <a:ext uri="{FF2B5EF4-FFF2-40B4-BE49-F238E27FC236}">
                <a16:creationId xmlns:a16="http://schemas.microsoft.com/office/drawing/2014/main" id="{3F8B08B1-A7FF-B62D-9AC4-C17B6EC913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657" y="2509043"/>
            <a:ext cx="5765782" cy="3589199"/>
          </a:xfrm>
          <a:prstGeom prst="rect">
            <a:avLst/>
          </a:prstGeom>
        </p:spPr>
      </p:pic>
      <p:sp>
        <p:nvSpPr>
          <p:cNvPr id="8" name="TextBox 7">
            <a:extLst>
              <a:ext uri="{FF2B5EF4-FFF2-40B4-BE49-F238E27FC236}">
                <a16:creationId xmlns:a16="http://schemas.microsoft.com/office/drawing/2014/main" id="{B15FC70A-CFA4-119A-BFA8-2B09FB79B08A}"/>
              </a:ext>
            </a:extLst>
          </p:cNvPr>
          <p:cNvSpPr txBox="1"/>
          <p:nvPr/>
        </p:nvSpPr>
        <p:spPr>
          <a:xfrm>
            <a:off x="1344941" y="2139711"/>
            <a:ext cx="3604007" cy="369332"/>
          </a:xfrm>
          <a:prstGeom prst="rect">
            <a:avLst/>
          </a:prstGeom>
          <a:noFill/>
        </p:spPr>
        <p:txBody>
          <a:bodyPr wrap="square" rtlCol="0">
            <a:spAutoFit/>
          </a:bodyPr>
          <a:lstStyle/>
          <a:p>
            <a:pPr algn="ctr"/>
            <a:r>
              <a:rPr lang="en-US" dirty="0">
                <a:latin typeface="Times New Roman" panose="02020603050405020304" pitchFamily="18" charset="0"/>
              </a:rPr>
              <a:t>Before removing outliers</a:t>
            </a:r>
            <a:endParaRPr lang="en-US" dirty="0"/>
          </a:p>
        </p:txBody>
      </p:sp>
      <p:sp>
        <p:nvSpPr>
          <p:cNvPr id="9" name="TextBox 8">
            <a:extLst>
              <a:ext uri="{FF2B5EF4-FFF2-40B4-BE49-F238E27FC236}">
                <a16:creationId xmlns:a16="http://schemas.microsoft.com/office/drawing/2014/main" id="{DF2A2882-E461-2432-21E4-2BC5B371C920}"/>
              </a:ext>
            </a:extLst>
          </p:cNvPr>
          <p:cNvSpPr txBox="1"/>
          <p:nvPr/>
        </p:nvSpPr>
        <p:spPr>
          <a:xfrm>
            <a:off x="7977712" y="2139711"/>
            <a:ext cx="3604007" cy="369332"/>
          </a:xfrm>
          <a:prstGeom prst="rect">
            <a:avLst/>
          </a:prstGeom>
          <a:noFill/>
        </p:spPr>
        <p:txBody>
          <a:bodyPr wrap="square" rtlCol="0">
            <a:spAutoFit/>
          </a:bodyPr>
          <a:lstStyle/>
          <a:p>
            <a:pPr algn="ctr"/>
            <a:r>
              <a:rPr lang="en-US" dirty="0">
                <a:latin typeface="Times New Roman" panose="02020603050405020304" pitchFamily="18" charset="0"/>
              </a:rPr>
              <a:t>After removing outliers</a:t>
            </a:r>
            <a:endParaRPr lang="en-US" dirty="0"/>
          </a:p>
        </p:txBody>
      </p:sp>
    </p:spTree>
    <p:extLst>
      <p:ext uri="{BB962C8B-B14F-4D97-AF65-F5344CB8AC3E}">
        <p14:creationId xmlns:p14="http://schemas.microsoft.com/office/powerpoint/2010/main" val="2966467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7DA29CF3-8B8B-4DDF-A19B-72E0059D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Subtitle 2">
            <a:extLst>
              <a:ext uri="{FF2B5EF4-FFF2-40B4-BE49-F238E27FC236}">
                <a16:creationId xmlns:a16="http://schemas.microsoft.com/office/drawing/2014/main" id="{73ECCB4B-4EDF-4A94-2163-500D6ECFF090}"/>
              </a:ext>
            </a:extLst>
          </p:cNvPr>
          <p:cNvSpPr>
            <a:spLocks noGrp="1"/>
          </p:cNvSpPr>
          <p:nvPr>
            <p:ph type="subTitle" idx="1"/>
          </p:nvPr>
        </p:nvSpPr>
        <p:spPr>
          <a:xfrm>
            <a:off x="374904" y="76200"/>
            <a:ext cx="11329416" cy="6525768"/>
          </a:xfrm>
        </p:spPr>
        <p:txBody>
          <a:bodyPr anchor="t">
            <a:normAutofit/>
          </a:bodyPr>
          <a:lstStyle/>
          <a:p>
            <a:pPr algn="l">
              <a:lnSpc>
                <a:spcPct val="120000"/>
              </a:lnSpc>
            </a:pPr>
            <a:r>
              <a:rPr lang="en-US" sz="3600" b="0" i="0" strike="noStrike" baseline="0" dirty="0">
                <a:solidFill>
                  <a:srgbClr val="000000"/>
                </a:solidFill>
                <a:latin typeface="Times New Roman" panose="02020603050405020304" pitchFamily="18" charset="0"/>
              </a:rPr>
              <a:t>Result of the Linear Regression model</a:t>
            </a:r>
            <a:endParaRPr lang="en-US" sz="3600" b="1" i="0" strike="noStrike" baseline="0" dirty="0">
              <a:solidFill>
                <a:srgbClr val="000000"/>
              </a:solidFill>
              <a:latin typeface="Times New Roman" panose="02020603050405020304" pitchFamily="18" charset="0"/>
            </a:endParaRPr>
          </a:p>
          <a:p>
            <a:pPr algn="l">
              <a:lnSpc>
                <a:spcPct val="120000"/>
              </a:lnSpc>
            </a:pPr>
            <a:endParaRPr lang="en-US" sz="3600" b="0" i="0" strike="noStrike" baseline="0" dirty="0">
              <a:solidFill>
                <a:srgbClr val="000000"/>
              </a:solidFill>
              <a:latin typeface="Times New Roman" panose="02020603050405020304" pitchFamily="18" charset="0"/>
            </a:endParaRPr>
          </a:p>
          <a:p>
            <a:pPr algn="l">
              <a:lnSpc>
                <a:spcPct val="120000"/>
              </a:lnSpc>
            </a:pPr>
            <a:endParaRPr lang="en-US" sz="3600" dirty="0">
              <a:solidFill>
                <a:srgbClr val="000000"/>
              </a:solidFill>
              <a:latin typeface="Times New Roman" panose="02020603050405020304" pitchFamily="18" charset="0"/>
            </a:endParaRPr>
          </a:p>
          <a:p>
            <a:pPr algn="l">
              <a:lnSpc>
                <a:spcPct val="100000"/>
              </a:lnSpc>
            </a:pPr>
            <a:endParaRPr lang="en-US" sz="3600" b="0" i="0" strike="noStrike" baseline="0" dirty="0">
              <a:solidFill>
                <a:srgbClr val="000000"/>
              </a:solidFill>
              <a:latin typeface="Times New Roman" panose="02020603050405020304" pitchFamily="18" charset="0"/>
            </a:endParaRPr>
          </a:p>
          <a:p>
            <a:pPr algn="l">
              <a:lnSpc>
                <a:spcPct val="100000"/>
              </a:lnSpc>
            </a:pPr>
            <a:r>
              <a:rPr lang="en-US" sz="3600" b="0" i="0" strike="noStrike" baseline="0" dirty="0">
                <a:solidFill>
                  <a:srgbClr val="000000"/>
                </a:solidFill>
                <a:latin typeface="Times New Roman" panose="02020603050405020304" pitchFamily="18" charset="0"/>
              </a:rPr>
              <a:t>Results of the Logistic Regression and Random Forest Models</a:t>
            </a:r>
          </a:p>
          <a:p>
            <a:pPr algn="l">
              <a:lnSpc>
                <a:spcPct val="120000"/>
              </a:lnSpc>
            </a:pPr>
            <a:r>
              <a:rPr lang="en-US" sz="1800" i="0" strike="noStrike" baseline="0" dirty="0">
                <a:solidFill>
                  <a:srgbClr val="000000"/>
                </a:solidFill>
                <a:latin typeface="Times New Roman" panose="02020603050405020304" pitchFamily="18" charset="0"/>
              </a:rPr>
              <a:t>The below table shows the evaluation criteria along with the results of both models. </a:t>
            </a:r>
          </a:p>
        </p:txBody>
      </p:sp>
      <p:grpSp>
        <p:nvGrpSpPr>
          <p:cNvPr id="26" name="Group 25">
            <a:extLst>
              <a:ext uri="{FF2B5EF4-FFF2-40B4-BE49-F238E27FC236}">
                <a16:creationId xmlns:a16="http://schemas.microsoft.com/office/drawing/2014/main" id="{2C96D671-CB09-4A40-87DE-E5042068B0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27" name="Picture 26">
              <a:extLst>
                <a:ext uri="{FF2B5EF4-FFF2-40B4-BE49-F238E27FC236}">
                  <a16:creationId xmlns:a16="http://schemas.microsoft.com/office/drawing/2014/main" id="{21A0628A-CD3B-450E-BF5A-04678A41E41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8" name="Picture 27">
              <a:extLst>
                <a:ext uri="{FF2B5EF4-FFF2-40B4-BE49-F238E27FC236}">
                  <a16:creationId xmlns:a16="http://schemas.microsoft.com/office/drawing/2014/main" id="{E96386AA-8B39-4EAE-8E84-F62C12CCE9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graphicFrame>
        <p:nvGraphicFramePr>
          <p:cNvPr id="2" name="Table 1">
            <a:extLst>
              <a:ext uri="{FF2B5EF4-FFF2-40B4-BE49-F238E27FC236}">
                <a16:creationId xmlns:a16="http://schemas.microsoft.com/office/drawing/2014/main" id="{D71066DB-6001-CA1B-FF00-BAE73730A6B9}"/>
              </a:ext>
            </a:extLst>
          </p:cNvPr>
          <p:cNvGraphicFramePr>
            <a:graphicFrameLocks noGrp="1"/>
          </p:cNvGraphicFramePr>
          <p:nvPr>
            <p:extLst>
              <p:ext uri="{D42A27DB-BD31-4B8C-83A1-F6EECF244321}">
                <p14:modId xmlns:p14="http://schemas.microsoft.com/office/powerpoint/2010/main" val="891767438"/>
              </p:ext>
            </p:extLst>
          </p:nvPr>
        </p:nvGraphicFramePr>
        <p:xfrm>
          <a:off x="2414016" y="4864607"/>
          <a:ext cx="7077458" cy="1684678"/>
        </p:xfrm>
        <a:graphic>
          <a:graphicData uri="http://schemas.openxmlformats.org/drawingml/2006/table">
            <a:tbl>
              <a:tblPr firstRow="1" firstCol="1" bandRow="1"/>
              <a:tblGrid>
                <a:gridCol w="2429804">
                  <a:extLst>
                    <a:ext uri="{9D8B030D-6E8A-4147-A177-3AD203B41FA5}">
                      <a16:colId xmlns:a16="http://schemas.microsoft.com/office/drawing/2014/main" val="2075494051"/>
                    </a:ext>
                  </a:extLst>
                </a:gridCol>
                <a:gridCol w="2429804">
                  <a:extLst>
                    <a:ext uri="{9D8B030D-6E8A-4147-A177-3AD203B41FA5}">
                      <a16:colId xmlns:a16="http://schemas.microsoft.com/office/drawing/2014/main" val="3259708183"/>
                    </a:ext>
                  </a:extLst>
                </a:gridCol>
                <a:gridCol w="2217850">
                  <a:extLst>
                    <a:ext uri="{9D8B030D-6E8A-4147-A177-3AD203B41FA5}">
                      <a16:colId xmlns:a16="http://schemas.microsoft.com/office/drawing/2014/main" val="3686782838"/>
                    </a:ext>
                  </a:extLst>
                </a:gridCol>
              </a:tblGrid>
              <a:tr h="339918">
                <a:tc>
                  <a:txBody>
                    <a:bodyPr/>
                    <a:lstStyle/>
                    <a:p>
                      <a:pPr marL="0" marR="274320" algn="ctr">
                        <a:spcBef>
                          <a:spcPts val="305"/>
                        </a:spcBef>
                        <a:spcAft>
                          <a:spcPts val="0"/>
                        </a:spcAft>
                      </a:pPr>
                      <a:r>
                        <a:rPr lang="en-US" sz="1800" b="1" dirty="0">
                          <a:effectLst/>
                          <a:latin typeface="Times New Roman" panose="02020603050405020304" pitchFamily="18" charset="0"/>
                          <a:cs typeface="Times New Roman" panose="02020603050405020304" pitchFamily="18" charset="0"/>
                        </a:rPr>
                        <a:t>Evaluation type</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800" b="1" dirty="0">
                          <a:effectLst/>
                          <a:latin typeface="Times New Roman" panose="02020603050405020304" pitchFamily="18" charset="0"/>
                          <a:cs typeface="Times New Roman" panose="02020603050405020304" pitchFamily="18" charset="0"/>
                        </a:rPr>
                        <a:t>Logistic Regression</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800" b="1" dirty="0">
                          <a:effectLst/>
                          <a:latin typeface="Times New Roman" panose="02020603050405020304" pitchFamily="18" charset="0"/>
                          <a:cs typeface="Times New Roman" panose="02020603050405020304" pitchFamily="18" charset="0"/>
                        </a:rPr>
                        <a:t>Random Forest</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18274399"/>
                  </a:ext>
                </a:extLst>
              </a:tr>
              <a:tr h="336190">
                <a:tc>
                  <a:txBody>
                    <a:bodyPr/>
                    <a:lstStyle/>
                    <a:p>
                      <a:pPr marL="0" marR="274320" algn="just">
                        <a:spcBef>
                          <a:spcPts val="305"/>
                        </a:spcBef>
                        <a:spcAft>
                          <a:spcPts val="0"/>
                        </a:spcAft>
                      </a:pPr>
                      <a:r>
                        <a:rPr lang="en-US" sz="1400" dirty="0">
                          <a:effectLst/>
                          <a:latin typeface="Times New Roman" panose="02020603050405020304" pitchFamily="18" charset="0"/>
                          <a:cs typeface="Times New Roman" panose="02020603050405020304" pitchFamily="18" charset="0"/>
                        </a:rPr>
                        <a:t>Accuracy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a:effectLst/>
                          <a:latin typeface="Times New Roman" panose="02020603050405020304" pitchFamily="18" charset="0"/>
                          <a:cs typeface="Times New Roman" panose="02020603050405020304" pitchFamily="18" charset="0"/>
                        </a:rPr>
                        <a:t>0.889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dirty="0">
                          <a:effectLst/>
                          <a:latin typeface="Times New Roman" panose="02020603050405020304" pitchFamily="18" charset="0"/>
                          <a:cs typeface="Times New Roman" panose="02020603050405020304" pitchFamily="18" charset="0"/>
                        </a:rPr>
                        <a:t>0.911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2836899"/>
                  </a:ext>
                </a:extLst>
              </a:tr>
              <a:tr h="336190">
                <a:tc>
                  <a:txBody>
                    <a:bodyPr/>
                    <a:lstStyle/>
                    <a:p>
                      <a:pPr marL="0" marR="274320" algn="just">
                        <a:spcBef>
                          <a:spcPts val="305"/>
                        </a:spcBef>
                        <a:spcAft>
                          <a:spcPts val="0"/>
                        </a:spcAft>
                      </a:pPr>
                      <a:r>
                        <a:rPr lang="en-US" sz="1400">
                          <a:effectLst/>
                          <a:latin typeface="Times New Roman" panose="02020603050405020304" pitchFamily="18" charset="0"/>
                          <a:cs typeface="Times New Roman" panose="02020603050405020304" pitchFamily="18" charset="0"/>
                        </a:rPr>
                        <a:t>F1score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a:effectLst/>
                          <a:latin typeface="Times New Roman" panose="02020603050405020304" pitchFamily="18" charset="0"/>
                          <a:cs typeface="Times New Roman" panose="02020603050405020304" pitchFamily="18" charset="0"/>
                        </a:rPr>
                        <a:t>0.879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dirty="0">
                          <a:effectLst/>
                          <a:latin typeface="Times New Roman" panose="02020603050405020304" pitchFamily="18" charset="0"/>
                          <a:cs typeface="Times New Roman" panose="02020603050405020304" pitchFamily="18" charset="0"/>
                        </a:rPr>
                        <a:t>0.696</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6110280"/>
                  </a:ext>
                </a:extLst>
              </a:tr>
              <a:tr h="336190">
                <a:tc>
                  <a:txBody>
                    <a:bodyPr/>
                    <a:lstStyle/>
                    <a:p>
                      <a:pPr marL="0" marR="274320" algn="just">
                        <a:spcBef>
                          <a:spcPts val="305"/>
                        </a:spcBef>
                        <a:spcAft>
                          <a:spcPts val="0"/>
                        </a:spcAft>
                      </a:pPr>
                      <a:r>
                        <a:rPr lang="en-US" sz="1400">
                          <a:effectLst/>
                          <a:latin typeface="Times New Roman" panose="02020603050405020304" pitchFamily="18" charset="0"/>
                          <a:cs typeface="Times New Roman" panose="02020603050405020304" pitchFamily="18" charset="0"/>
                        </a:rPr>
                        <a:t>Precision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a:effectLst/>
                          <a:latin typeface="Times New Roman" panose="02020603050405020304" pitchFamily="18" charset="0"/>
                          <a:cs typeface="Times New Roman" panose="02020603050405020304" pitchFamily="18" charset="0"/>
                        </a:rPr>
                        <a:t>0.875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a:effectLst/>
                          <a:latin typeface="Times New Roman" panose="02020603050405020304" pitchFamily="18" charset="0"/>
                          <a:cs typeface="Times New Roman" panose="02020603050405020304" pitchFamily="18" charset="0"/>
                        </a:rPr>
                        <a:t>0.953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3639235"/>
                  </a:ext>
                </a:extLst>
              </a:tr>
              <a:tr h="336190">
                <a:tc>
                  <a:txBody>
                    <a:bodyPr/>
                    <a:lstStyle/>
                    <a:p>
                      <a:pPr marL="0" marR="274320" algn="just">
                        <a:spcBef>
                          <a:spcPts val="305"/>
                        </a:spcBef>
                        <a:spcAft>
                          <a:spcPts val="0"/>
                        </a:spcAft>
                      </a:pPr>
                      <a:r>
                        <a:rPr lang="en-US" sz="1400">
                          <a:effectLst/>
                          <a:latin typeface="Times New Roman" panose="02020603050405020304" pitchFamily="18" charset="0"/>
                          <a:cs typeface="Times New Roman" panose="02020603050405020304" pitchFamily="18" charset="0"/>
                        </a:rPr>
                        <a:t>Recall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a:effectLst/>
                          <a:latin typeface="Times New Roman" panose="02020603050405020304" pitchFamily="18" charset="0"/>
                          <a:cs typeface="Times New Roman" panose="02020603050405020304" pitchFamily="18" charset="0"/>
                        </a:rPr>
                        <a:t>0.889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dirty="0">
                          <a:effectLst/>
                          <a:latin typeface="Times New Roman" panose="02020603050405020304" pitchFamily="18" charset="0"/>
                          <a:cs typeface="Times New Roman" panose="02020603050405020304" pitchFamily="18" charset="0"/>
                        </a:rPr>
                        <a:t>0.641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5623072"/>
                  </a:ext>
                </a:extLst>
              </a:tr>
            </a:tbl>
          </a:graphicData>
        </a:graphic>
      </p:graphicFrame>
      <p:graphicFrame>
        <p:nvGraphicFramePr>
          <p:cNvPr id="8" name="Table 7">
            <a:extLst>
              <a:ext uri="{FF2B5EF4-FFF2-40B4-BE49-F238E27FC236}">
                <a16:creationId xmlns:a16="http://schemas.microsoft.com/office/drawing/2014/main" id="{3257AB24-931B-B025-4F13-EF195FF41A7E}"/>
              </a:ext>
            </a:extLst>
          </p:cNvPr>
          <p:cNvGraphicFramePr>
            <a:graphicFrameLocks noGrp="1"/>
          </p:cNvGraphicFramePr>
          <p:nvPr>
            <p:extLst>
              <p:ext uri="{D42A27DB-BD31-4B8C-83A1-F6EECF244321}">
                <p14:modId xmlns:p14="http://schemas.microsoft.com/office/powerpoint/2010/main" val="2463327314"/>
              </p:ext>
            </p:extLst>
          </p:nvPr>
        </p:nvGraphicFramePr>
        <p:xfrm>
          <a:off x="3448277" y="930508"/>
          <a:ext cx="4717224" cy="1958997"/>
        </p:xfrm>
        <a:graphic>
          <a:graphicData uri="http://schemas.openxmlformats.org/drawingml/2006/table">
            <a:tbl>
              <a:tblPr firstRow="1" firstCol="1" bandRow="1"/>
              <a:tblGrid>
                <a:gridCol w="2913489">
                  <a:extLst>
                    <a:ext uri="{9D8B030D-6E8A-4147-A177-3AD203B41FA5}">
                      <a16:colId xmlns:a16="http://schemas.microsoft.com/office/drawing/2014/main" val="31541162"/>
                    </a:ext>
                  </a:extLst>
                </a:gridCol>
                <a:gridCol w="1803735">
                  <a:extLst>
                    <a:ext uri="{9D8B030D-6E8A-4147-A177-3AD203B41FA5}">
                      <a16:colId xmlns:a16="http://schemas.microsoft.com/office/drawing/2014/main" val="476370991"/>
                    </a:ext>
                  </a:extLst>
                </a:gridCol>
              </a:tblGrid>
              <a:tr h="303119">
                <a:tc gridSpan="2">
                  <a:txBody>
                    <a:bodyPr/>
                    <a:lstStyle/>
                    <a:p>
                      <a:pPr marL="0" marR="274955" algn="ctr">
                        <a:lnSpc>
                          <a:spcPct val="95000"/>
                        </a:lnSpc>
                        <a:spcBef>
                          <a:spcPts val="285"/>
                        </a:spcBef>
                        <a:spcAft>
                          <a:spcPts val="0"/>
                        </a:spcAft>
                      </a:pPr>
                      <a:r>
                        <a:rPr lang="en-US" sz="1800" b="1" dirty="0">
                          <a:effectLst/>
                          <a:latin typeface="Times New Roman" panose="02020603050405020304" pitchFamily="18" charset="0"/>
                          <a:cs typeface="Times New Roman" panose="02020603050405020304" pitchFamily="18" charset="0"/>
                        </a:rPr>
                        <a:t>Evaluation of Linear Regression Model</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58714154"/>
                  </a:ext>
                </a:extLst>
              </a:tr>
              <a:tr h="303119">
                <a:tc>
                  <a:txBody>
                    <a:bodyPr/>
                    <a:lstStyle/>
                    <a:p>
                      <a:pPr marL="0" marR="274955" algn="l">
                        <a:lnSpc>
                          <a:spcPct val="95000"/>
                        </a:lnSpc>
                        <a:spcBef>
                          <a:spcPts val="285"/>
                        </a:spcBef>
                        <a:spcAft>
                          <a:spcPts val="0"/>
                        </a:spcAft>
                      </a:pPr>
                      <a:r>
                        <a:rPr lang="en-US" sz="1400">
                          <a:effectLst/>
                          <a:latin typeface="Times New Roman" panose="02020603050405020304" pitchFamily="18" charset="0"/>
                          <a:cs typeface="Times New Roman" panose="02020603050405020304" pitchFamily="18" charset="0"/>
                        </a:rPr>
                        <a:t>Mean Squared Error</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955" algn="ctr">
                        <a:lnSpc>
                          <a:spcPct val="95000"/>
                        </a:lnSpc>
                        <a:spcBef>
                          <a:spcPts val="285"/>
                        </a:spcBef>
                        <a:spcAft>
                          <a:spcPts val="0"/>
                        </a:spcAft>
                      </a:pPr>
                      <a:r>
                        <a:rPr lang="en-US" sz="1400">
                          <a:effectLst/>
                          <a:latin typeface="Times New Roman" panose="02020603050405020304" pitchFamily="18" charset="0"/>
                          <a:cs typeface="Times New Roman" panose="02020603050405020304" pitchFamily="18" charset="0"/>
                        </a:rPr>
                        <a:t>0.351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726427"/>
                  </a:ext>
                </a:extLst>
              </a:tr>
              <a:tr h="360125">
                <a:tc>
                  <a:txBody>
                    <a:bodyPr/>
                    <a:lstStyle/>
                    <a:p>
                      <a:pPr marL="0" marR="274955" algn="l">
                        <a:lnSpc>
                          <a:spcPct val="95000"/>
                        </a:lnSpc>
                        <a:spcBef>
                          <a:spcPts val="285"/>
                        </a:spcBef>
                        <a:spcAft>
                          <a:spcPts val="0"/>
                        </a:spcAft>
                      </a:pPr>
                      <a:r>
                        <a:rPr lang="en-US" sz="1400">
                          <a:effectLst/>
                          <a:latin typeface="Times New Roman" panose="02020603050405020304" pitchFamily="18" charset="0"/>
                          <a:cs typeface="Times New Roman" panose="02020603050405020304" pitchFamily="18" charset="0"/>
                        </a:rPr>
                        <a:t>Root Mean Squared Error</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955" algn="ctr">
                        <a:lnSpc>
                          <a:spcPct val="95000"/>
                        </a:lnSpc>
                        <a:spcBef>
                          <a:spcPts val="285"/>
                        </a:spcBef>
                        <a:spcAft>
                          <a:spcPts val="0"/>
                        </a:spcAft>
                      </a:pPr>
                      <a:r>
                        <a:rPr lang="en-US" sz="1400">
                          <a:effectLst/>
                          <a:latin typeface="Times New Roman" panose="02020603050405020304" pitchFamily="18" charset="0"/>
                          <a:cs typeface="Times New Roman" panose="02020603050405020304" pitchFamily="18" charset="0"/>
                        </a:rPr>
                        <a:t>0.593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9244714"/>
                  </a:ext>
                </a:extLst>
              </a:tr>
              <a:tr h="303119">
                <a:tc>
                  <a:txBody>
                    <a:bodyPr/>
                    <a:lstStyle/>
                    <a:p>
                      <a:pPr marL="0" marR="274955" algn="l">
                        <a:lnSpc>
                          <a:spcPct val="95000"/>
                        </a:lnSpc>
                        <a:spcBef>
                          <a:spcPts val="285"/>
                        </a:spcBef>
                        <a:spcAft>
                          <a:spcPts val="0"/>
                        </a:spcAft>
                      </a:pPr>
                      <a:r>
                        <a:rPr lang="en-US" sz="1400">
                          <a:effectLst/>
                          <a:latin typeface="Times New Roman" panose="02020603050405020304" pitchFamily="18" charset="0"/>
                          <a:cs typeface="Times New Roman" panose="02020603050405020304" pitchFamily="18" charset="0"/>
                        </a:rPr>
                        <a:t>Mean Absolute Error</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955" algn="ctr">
                        <a:lnSpc>
                          <a:spcPct val="95000"/>
                        </a:lnSpc>
                        <a:spcBef>
                          <a:spcPts val="285"/>
                        </a:spcBef>
                        <a:spcAft>
                          <a:spcPts val="0"/>
                        </a:spcAft>
                      </a:pPr>
                      <a:r>
                        <a:rPr lang="en-US" sz="1400">
                          <a:effectLst/>
                          <a:latin typeface="Times New Roman" panose="02020603050405020304" pitchFamily="18" charset="0"/>
                          <a:cs typeface="Times New Roman" panose="02020603050405020304" pitchFamily="18" charset="0"/>
                        </a:rPr>
                        <a:t>0.467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14358"/>
                  </a:ext>
                </a:extLst>
              </a:tr>
              <a:tr h="386396">
                <a:tc>
                  <a:txBody>
                    <a:bodyPr/>
                    <a:lstStyle/>
                    <a:p>
                      <a:pPr marL="0" marR="274955" algn="l">
                        <a:lnSpc>
                          <a:spcPct val="95000"/>
                        </a:lnSpc>
                        <a:spcBef>
                          <a:spcPts val="285"/>
                        </a:spcBef>
                        <a:spcAft>
                          <a:spcPts val="0"/>
                        </a:spcAft>
                      </a:pPr>
                      <a:r>
                        <a:rPr lang="en-US" sz="1400">
                          <a:effectLst/>
                          <a:latin typeface="Times New Roman" panose="02020603050405020304" pitchFamily="18" charset="0"/>
                          <a:cs typeface="Times New Roman" panose="02020603050405020304" pitchFamily="18" charset="0"/>
                        </a:rPr>
                        <a:t>Residual Sum of Squares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955" algn="ctr">
                        <a:lnSpc>
                          <a:spcPct val="95000"/>
                        </a:lnSpc>
                        <a:spcBef>
                          <a:spcPts val="285"/>
                        </a:spcBef>
                        <a:spcAft>
                          <a:spcPts val="0"/>
                        </a:spcAft>
                      </a:pPr>
                      <a:r>
                        <a:rPr lang="en-US" sz="1400">
                          <a:effectLst/>
                          <a:latin typeface="Times New Roman" panose="02020603050405020304" pitchFamily="18" charset="0"/>
                          <a:cs typeface="Times New Roman" panose="02020603050405020304" pitchFamily="18" charset="0"/>
                        </a:rPr>
                        <a:t>130.5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74010166"/>
                  </a:ext>
                </a:extLst>
              </a:tr>
              <a:tr h="303119">
                <a:tc>
                  <a:txBody>
                    <a:bodyPr/>
                    <a:lstStyle/>
                    <a:p>
                      <a:pPr marL="0" marR="274955" algn="l">
                        <a:lnSpc>
                          <a:spcPct val="95000"/>
                        </a:lnSpc>
                        <a:spcBef>
                          <a:spcPts val="285"/>
                        </a:spcBef>
                        <a:spcAft>
                          <a:spcPts val="0"/>
                        </a:spcAft>
                      </a:pPr>
                      <a:r>
                        <a:rPr lang="en-US" sz="1400">
                          <a:effectLst/>
                          <a:latin typeface="Times New Roman" panose="02020603050405020304" pitchFamily="18" charset="0"/>
                          <a:cs typeface="Times New Roman" panose="02020603050405020304" pitchFamily="18" charset="0"/>
                        </a:rPr>
                        <a:t>R-squared</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955" algn="ctr">
                        <a:lnSpc>
                          <a:spcPct val="95000"/>
                        </a:lnSpc>
                        <a:spcBef>
                          <a:spcPts val="285"/>
                        </a:spcBef>
                        <a:spcAft>
                          <a:spcPts val="0"/>
                        </a:spcAft>
                      </a:pPr>
                      <a:r>
                        <a:rPr lang="en-US" sz="1400" dirty="0">
                          <a:effectLst/>
                          <a:latin typeface="Times New Roman" panose="02020603050405020304" pitchFamily="18" charset="0"/>
                          <a:cs typeface="Times New Roman" panose="02020603050405020304" pitchFamily="18" charset="0"/>
                        </a:rPr>
                        <a:t>0.381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5891190"/>
                  </a:ext>
                </a:extLst>
              </a:tr>
            </a:tbl>
          </a:graphicData>
        </a:graphic>
      </p:graphicFrame>
    </p:spTree>
    <p:extLst>
      <p:ext uri="{BB962C8B-B14F-4D97-AF65-F5344CB8AC3E}">
        <p14:creationId xmlns:p14="http://schemas.microsoft.com/office/powerpoint/2010/main" val="298530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7DA29CF3-8B8B-4DDF-A19B-72E0059D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Subtitle 2">
            <a:extLst>
              <a:ext uri="{FF2B5EF4-FFF2-40B4-BE49-F238E27FC236}">
                <a16:creationId xmlns:a16="http://schemas.microsoft.com/office/drawing/2014/main" id="{73ECCB4B-4EDF-4A94-2163-500D6ECFF090}"/>
              </a:ext>
            </a:extLst>
          </p:cNvPr>
          <p:cNvSpPr>
            <a:spLocks noGrp="1"/>
          </p:cNvSpPr>
          <p:nvPr>
            <p:ph type="subTitle" idx="1"/>
          </p:nvPr>
        </p:nvSpPr>
        <p:spPr>
          <a:xfrm>
            <a:off x="374904" y="365760"/>
            <a:ext cx="11329416" cy="6236208"/>
          </a:xfrm>
        </p:spPr>
        <p:txBody>
          <a:bodyPr anchor="t">
            <a:normAutofit/>
          </a:bodyPr>
          <a:lstStyle/>
          <a:p>
            <a:pPr algn="l">
              <a:lnSpc>
                <a:spcPct val="120000"/>
              </a:lnSpc>
            </a:pPr>
            <a:r>
              <a:rPr lang="en-US" sz="3600" dirty="0">
                <a:latin typeface="Times New Roman" panose="02020603050405020304" pitchFamily="18" charset="0"/>
                <a:cs typeface="Times New Roman" panose="02020603050405020304" pitchFamily="18" charset="0"/>
              </a:rPr>
              <a:t>Result of K-Fold cross Validation</a:t>
            </a:r>
          </a:p>
          <a:p>
            <a:pPr marL="285750" indent="-285750" algn="l">
              <a:lnSpc>
                <a:spcPct val="12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performance of both data mining models was assessed using the K-fold cross-validation approach. The dataset was first divided into K sizes (K=5). The remaining K-1 folds served as the training sample, and the procedure was iterated against each fold as the validation dataset. The accuracy results were then reflected by averaging the performance score aggregates. </a:t>
            </a:r>
          </a:p>
          <a:p>
            <a:pPr marL="285750" indent="-285750" algn="l">
              <a:lnSpc>
                <a:spcPct val="12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result of the K-Fold cross-validation depicts the Random Forest as the best-fit model for wine quality prediction with a mean accuracy of 87%. </a:t>
            </a:r>
          </a:p>
          <a:p>
            <a:pPr marL="285750" indent="-285750" algn="l">
              <a:lnSpc>
                <a:spcPct val="12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l">
              <a:lnSpc>
                <a:spcPct val="12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2C96D671-CB09-4A40-87DE-E5042068B0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27" name="Picture 26">
              <a:extLst>
                <a:ext uri="{FF2B5EF4-FFF2-40B4-BE49-F238E27FC236}">
                  <a16:creationId xmlns:a16="http://schemas.microsoft.com/office/drawing/2014/main" id="{21A0628A-CD3B-450E-BF5A-04678A41E41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8" name="Picture 27">
              <a:extLst>
                <a:ext uri="{FF2B5EF4-FFF2-40B4-BE49-F238E27FC236}">
                  <a16:creationId xmlns:a16="http://schemas.microsoft.com/office/drawing/2014/main" id="{E96386AA-8B39-4EAE-8E84-F62C12CCE9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graphicFrame>
        <p:nvGraphicFramePr>
          <p:cNvPr id="2" name="Table 1">
            <a:extLst>
              <a:ext uri="{FF2B5EF4-FFF2-40B4-BE49-F238E27FC236}">
                <a16:creationId xmlns:a16="http://schemas.microsoft.com/office/drawing/2014/main" id="{259DAEB2-85EE-39ED-92D2-94676A93BD32}"/>
              </a:ext>
            </a:extLst>
          </p:cNvPr>
          <p:cNvGraphicFramePr>
            <a:graphicFrameLocks noGrp="1"/>
          </p:cNvGraphicFramePr>
          <p:nvPr>
            <p:extLst>
              <p:ext uri="{D42A27DB-BD31-4B8C-83A1-F6EECF244321}">
                <p14:modId xmlns:p14="http://schemas.microsoft.com/office/powerpoint/2010/main" val="3454416321"/>
              </p:ext>
            </p:extLst>
          </p:nvPr>
        </p:nvGraphicFramePr>
        <p:xfrm>
          <a:off x="3511261" y="3776472"/>
          <a:ext cx="4434876" cy="1235180"/>
        </p:xfrm>
        <a:graphic>
          <a:graphicData uri="http://schemas.openxmlformats.org/drawingml/2006/table">
            <a:tbl>
              <a:tblPr firstRow="1" firstCol="1" bandRow="1"/>
              <a:tblGrid>
                <a:gridCol w="2291680">
                  <a:extLst>
                    <a:ext uri="{9D8B030D-6E8A-4147-A177-3AD203B41FA5}">
                      <a16:colId xmlns:a16="http://schemas.microsoft.com/office/drawing/2014/main" val="2418197155"/>
                    </a:ext>
                  </a:extLst>
                </a:gridCol>
                <a:gridCol w="2143196">
                  <a:extLst>
                    <a:ext uri="{9D8B030D-6E8A-4147-A177-3AD203B41FA5}">
                      <a16:colId xmlns:a16="http://schemas.microsoft.com/office/drawing/2014/main" val="4017064354"/>
                    </a:ext>
                  </a:extLst>
                </a:gridCol>
              </a:tblGrid>
              <a:tr h="329184">
                <a:tc>
                  <a:txBody>
                    <a:bodyPr/>
                    <a:lstStyle/>
                    <a:p>
                      <a:pPr marL="0" marR="274320" algn="ctr">
                        <a:spcBef>
                          <a:spcPts val="305"/>
                        </a:spcBef>
                        <a:spcAft>
                          <a:spcPts val="0"/>
                        </a:spcAft>
                      </a:pPr>
                      <a:r>
                        <a:rPr lang="en-US" sz="1800" b="1" dirty="0">
                          <a:effectLst/>
                          <a:latin typeface="Times New Roman" panose="02020603050405020304" pitchFamily="18" charset="0"/>
                          <a:cs typeface="Times New Roman" panose="02020603050405020304" pitchFamily="18" charset="0"/>
                        </a:rPr>
                        <a:t>Model</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800" b="1" dirty="0">
                          <a:effectLst/>
                          <a:latin typeface="Times New Roman" panose="02020603050405020304" pitchFamily="18" charset="0"/>
                          <a:cs typeface="Times New Roman" panose="02020603050405020304" pitchFamily="18" charset="0"/>
                        </a:rPr>
                        <a:t>Mean Accuracy</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41965543"/>
                  </a:ext>
                </a:extLst>
              </a:tr>
              <a:tr h="452998">
                <a:tc>
                  <a:txBody>
                    <a:bodyPr/>
                    <a:lstStyle/>
                    <a:p>
                      <a:pPr marL="0" marR="274320" algn="just">
                        <a:spcBef>
                          <a:spcPts val="305"/>
                        </a:spcBef>
                        <a:spcAft>
                          <a:spcPts val="0"/>
                        </a:spcAft>
                      </a:pPr>
                      <a:r>
                        <a:rPr lang="en-US" sz="1400" dirty="0">
                          <a:effectLst/>
                          <a:latin typeface="Times New Roman" panose="02020603050405020304" pitchFamily="18" charset="0"/>
                          <a:cs typeface="Times New Roman" panose="02020603050405020304" pitchFamily="18" charset="0"/>
                        </a:rPr>
                        <a:t>Logistic Regression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a:effectLst/>
                          <a:latin typeface="Times New Roman" panose="02020603050405020304" pitchFamily="18" charset="0"/>
                          <a:cs typeface="Times New Roman" panose="02020603050405020304" pitchFamily="18" charset="0"/>
                        </a:rPr>
                        <a:t>0.865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679797"/>
                  </a:ext>
                </a:extLst>
              </a:tr>
              <a:tr h="452998">
                <a:tc>
                  <a:txBody>
                    <a:bodyPr/>
                    <a:lstStyle/>
                    <a:p>
                      <a:pPr marL="0" marR="274320" algn="just">
                        <a:spcBef>
                          <a:spcPts val="305"/>
                        </a:spcBef>
                        <a:spcAft>
                          <a:spcPts val="0"/>
                        </a:spcAft>
                      </a:pPr>
                      <a:r>
                        <a:rPr lang="en-US" sz="1400" dirty="0">
                          <a:effectLst/>
                          <a:latin typeface="Times New Roman" panose="02020603050405020304" pitchFamily="18" charset="0"/>
                          <a:cs typeface="Times New Roman" panose="02020603050405020304" pitchFamily="18" charset="0"/>
                        </a:rPr>
                        <a:t>Random Forest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dirty="0">
                          <a:effectLst/>
                          <a:latin typeface="Times New Roman" panose="02020603050405020304" pitchFamily="18" charset="0"/>
                          <a:cs typeface="Times New Roman" panose="02020603050405020304" pitchFamily="18" charset="0"/>
                        </a:rPr>
                        <a:t>0.875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9842893"/>
                  </a:ext>
                </a:extLst>
              </a:tr>
            </a:tbl>
          </a:graphicData>
        </a:graphic>
      </p:graphicFrame>
    </p:spTree>
    <p:extLst>
      <p:ext uri="{BB962C8B-B14F-4D97-AF65-F5344CB8AC3E}">
        <p14:creationId xmlns:p14="http://schemas.microsoft.com/office/powerpoint/2010/main" val="229212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7DA29CF3-8B8B-4DDF-A19B-72E0059D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Subtitle 2">
            <a:extLst>
              <a:ext uri="{FF2B5EF4-FFF2-40B4-BE49-F238E27FC236}">
                <a16:creationId xmlns:a16="http://schemas.microsoft.com/office/drawing/2014/main" id="{73ECCB4B-4EDF-4A94-2163-500D6ECFF090}"/>
              </a:ext>
            </a:extLst>
          </p:cNvPr>
          <p:cNvSpPr>
            <a:spLocks noGrp="1"/>
          </p:cNvSpPr>
          <p:nvPr>
            <p:ph type="subTitle" idx="1"/>
          </p:nvPr>
        </p:nvSpPr>
        <p:spPr>
          <a:xfrm>
            <a:off x="374904" y="365760"/>
            <a:ext cx="11329416" cy="6236208"/>
          </a:xfrm>
        </p:spPr>
        <p:txBody>
          <a:bodyPr anchor="t">
            <a:normAutofit/>
          </a:bodyPr>
          <a:lstStyle/>
          <a:p>
            <a:pPr algn="l">
              <a:lnSpc>
                <a:spcPct val="120000"/>
              </a:lnSpc>
            </a:pPr>
            <a:r>
              <a:rPr lang="en-US" sz="3600" b="0" i="0" strike="noStrike" baseline="0" dirty="0">
                <a:solidFill>
                  <a:srgbClr val="000000"/>
                </a:solidFill>
                <a:latin typeface="Times New Roman" panose="02020603050405020304" pitchFamily="18" charset="0"/>
              </a:rPr>
              <a:t>Feature Importance and Conclusion</a:t>
            </a:r>
            <a:endParaRPr lang="en-US" sz="3600" dirty="0">
              <a:solidFill>
                <a:srgbClr val="000000"/>
              </a:solidFill>
              <a:latin typeface="Times New Roman" panose="02020603050405020304" pitchFamily="18" charset="0"/>
            </a:endParaRPr>
          </a:p>
          <a:p>
            <a:pPr marL="285750" indent="-285750" algn="l">
              <a:lnSpc>
                <a:spcPct val="120000"/>
              </a:lnSpc>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rPr>
              <a:t>Below is the</a:t>
            </a:r>
            <a:r>
              <a:rPr lang="en-US" sz="1800" dirty="0">
                <a:effectLst/>
                <a:latin typeface="Times New Roman" panose="02020603050405020304" pitchFamily="18" charset="0"/>
                <a:ea typeface="Times New Roman" panose="02020603050405020304" pitchFamily="18" charset="0"/>
              </a:rPr>
              <a:t> feature importance analysis of Random Forest. The results show that density, volatile acidity and pH are the most influencing properties that affect the quality of the red wine. The assumption can be made that the above-mentioned properties are highly influencing the higher quality of the wine. </a:t>
            </a:r>
          </a:p>
          <a:p>
            <a:pPr marL="285750" indent="-285750" algn="l">
              <a:lnSpc>
                <a:spcPct val="120000"/>
              </a:lnSpc>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marL="285750" indent="-285750" algn="l">
              <a:lnSpc>
                <a:spcPct val="120000"/>
              </a:lnSpc>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p:txBody>
      </p:sp>
      <p:grpSp>
        <p:nvGrpSpPr>
          <p:cNvPr id="26" name="Group 25">
            <a:extLst>
              <a:ext uri="{FF2B5EF4-FFF2-40B4-BE49-F238E27FC236}">
                <a16:creationId xmlns:a16="http://schemas.microsoft.com/office/drawing/2014/main" id="{2C96D671-CB09-4A40-87DE-E5042068B0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27" name="Picture 26">
              <a:extLst>
                <a:ext uri="{FF2B5EF4-FFF2-40B4-BE49-F238E27FC236}">
                  <a16:creationId xmlns:a16="http://schemas.microsoft.com/office/drawing/2014/main" id="{21A0628A-CD3B-450E-BF5A-04678A41E41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8" name="Picture 27">
              <a:extLst>
                <a:ext uri="{FF2B5EF4-FFF2-40B4-BE49-F238E27FC236}">
                  <a16:creationId xmlns:a16="http://schemas.microsoft.com/office/drawing/2014/main" id="{E96386AA-8B39-4EAE-8E84-F62C12CCE9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2" name="Picture 1">
            <a:extLst>
              <a:ext uri="{FF2B5EF4-FFF2-40B4-BE49-F238E27FC236}">
                <a16:creationId xmlns:a16="http://schemas.microsoft.com/office/drawing/2014/main" id="{3FD79E08-C48E-D850-3682-13B7A8346E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468" y="2832232"/>
            <a:ext cx="6195437" cy="3548247"/>
          </a:xfrm>
          <a:prstGeom prst="rect">
            <a:avLst/>
          </a:prstGeom>
          <a:noFill/>
          <a:ln>
            <a:noFill/>
          </a:ln>
        </p:spPr>
      </p:pic>
      <p:graphicFrame>
        <p:nvGraphicFramePr>
          <p:cNvPr id="4" name="Table 3">
            <a:extLst>
              <a:ext uri="{FF2B5EF4-FFF2-40B4-BE49-F238E27FC236}">
                <a16:creationId xmlns:a16="http://schemas.microsoft.com/office/drawing/2014/main" id="{5D8F61D5-9B14-365A-10A8-1313B42D54AB}"/>
              </a:ext>
            </a:extLst>
          </p:cNvPr>
          <p:cNvGraphicFramePr>
            <a:graphicFrameLocks noGrp="1"/>
          </p:cNvGraphicFramePr>
          <p:nvPr>
            <p:extLst>
              <p:ext uri="{D42A27DB-BD31-4B8C-83A1-F6EECF244321}">
                <p14:modId xmlns:p14="http://schemas.microsoft.com/office/powerpoint/2010/main" val="715453667"/>
              </p:ext>
            </p:extLst>
          </p:nvPr>
        </p:nvGraphicFramePr>
        <p:xfrm>
          <a:off x="6914833" y="2838291"/>
          <a:ext cx="4705699" cy="3542186"/>
        </p:xfrm>
        <a:graphic>
          <a:graphicData uri="http://schemas.openxmlformats.org/drawingml/2006/table">
            <a:tbl>
              <a:tblPr firstRow="1" firstCol="1" bandRow="1"/>
              <a:tblGrid>
                <a:gridCol w="1954847">
                  <a:extLst>
                    <a:ext uri="{9D8B030D-6E8A-4147-A177-3AD203B41FA5}">
                      <a16:colId xmlns:a16="http://schemas.microsoft.com/office/drawing/2014/main" val="3102823327"/>
                    </a:ext>
                  </a:extLst>
                </a:gridCol>
                <a:gridCol w="2750852">
                  <a:extLst>
                    <a:ext uri="{9D8B030D-6E8A-4147-A177-3AD203B41FA5}">
                      <a16:colId xmlns:a16="http://schemas.microsoft.com/office/drawing/2014/main" val="2934312510"/>
                    </a:ext>
                  </a:extLst>
                </a:gridCol>
              </a:tblGrid>
              <a:tr h="462215">
                <a:tc>
                  <a:txBody>
                    <a:bodyPr/>
                    <a:lstStyle/>
                    <a:p>
                      <a:pPr marL="0" marR="274320" algn="ctr">
                        <a:spcBef>
                          <a:spcPts val="305"/>
                        </a:spcBef>
                        <a:spcAft>
                          <a:spcPts val="0"/>
                        </a:spcAft>
                      </a:pPr>
                      <a:r>
                        <a:rPr lang="en-US" sz="1800" b="1" dirty="0">
                          <a:effectLst/>
                          <a:latin typeface="Times New Roman" panose="02020603050405020304" pitchFamily="18" charset="0"/>
                          <a:cs typeface="Times New Roman" panose="02020603050405020304" pitchFamily="18" charset="0"/>
                        </a:rPr>
                        <a:t>Feature</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800" b="1" dirty="0">
                          <a:effectLst/>
                          <a:latin typeface="Times New Roman" panose="02020603050405020304" pitchFamily="18" charset="0"/>
                          <a:cs typeface="Times New Roman" panose="02020603050405020304" pitchFamily="18" charset="0"/>
                        </a:rPr>
                        <a:t>Feature Importance</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90772350"/>
                  </a:ext>
                </a:extLst>
              </a:tr>
              <a:tr h="342219">
                <a:tc>
                  <a:txBody>
                    <a:bodyPr/>
                    <a:lstStyle/>
                    <a:p>
                      <a:pPr marL="0" marR="274320" algn="just">
                        <a:spcBef>
                          <a:spcPts val="305"/>
                        </a:spcBef>
                        <a:spcAft>
                          <a:spcPts val="0"/>
                        </a:spcAft>
                      </a:pPr>
                      <a:r>
                        <a:rPr lang="en-US" sz="1400">
                          <a:effectLst/>
                          <a:latin typeface="Times New Roman" panose="02020603050405020304" pitchFamily="18" charset="0"/>
                          <a:cs typeface="Times New Roman" panose="02020603050405020304" pitchFamily="18" charset="0"/>
                        </a:rPr>
                        <a:t>density</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a:effectLst/>
                          <a:latin typeface="Times New Roman" panose="02020603050405020304" pitchFamily="18" charset="0"/>
                          <a:cs typeface="Times New Roman" panose="02020603050405020304" pitchFamily="18" charset="0"/>
                        </a:rPr>
                        <a:t>0.507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6306499"/>
                  </a:ext>
                </a:extLst>
              </a:tr>
              <a:tr h="342219">
                <a:tc>
                  <a:txBody>
                    <a:bodyPr/>
                    <a:lstStyle/>
                    <a:p>
                      <a:pPr marL="0" marR="274320" algn="just">
                        <a:spcBef>
                          <a:spcPts val="305"/>
                        </a:spcBef>
                        <a:spcAft>
                          <a:spcPts val="0"/>
                        </a:spcAft>
                      </a:pPr>
                      <a:r>
                        <a:rPr lang="en-US" sz="1400" dirty="0">
                          <a:effectLst/>
                          <a:latin typeface="Times New Roman" panose="02020603050405020304" pitchFamily="18" charset="0"/>
                          <a:cs typeface="Times New Roman" panose="02020603050405020304" pitchFamily="18" charset="0"/>
                        </a:rPr>
                        <a:t>volatile acidity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dirty="0">
                          <a:effectLst/>
                          <a:latin typeface="Times New Roman" panose="02020603050405020304" pitchFamily="18" charset="0"/>
                          <a:cs typeface="Times New Roman" panose="02020603050405020304" pitchFamily="18" charset="0"/>
                        </a:rPr>
                        <a:t>0.342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33890775"/>
                  </a:ext>
                </a:extLst>
              </a:tr>
              <a:tr h="342219">
                <a:tc>
                  <a:txBody>
                    <a:bodyPr/>
                    <a:lstStyle/>
                    <a:p>
                      <a:pPr marL="0" marR="274320" algn="just">
                        <a:spcBef>
                          <a:spcPts val="305"/>
                        </a:spcBef>
                        <a:spcAft>
                          <a:spcPts val="0"/>
                        </a:spcAft>
                      </a:pPr>
                      <a:r>
                        <a:rPr lang="en-US" sz="1400">
                          <a:effectLst/>
                          <a:latin typeface="Times New Roman" panose="02020603050405020304" pitchFamily="18" charset="0"/>
                          <a:cs typeface="Times New Roman" panose="02020603050405020304" pitchFamily="18" charset="0"/>
                        </a:rPr>
                        <a:t>pH</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a:effectLst/>
                          <a:latin typeface="Times New Roman" panose="02020603050405020304" pitchFamily="18" charset="0"/>
                          <a:cs typeface="Times New Roman" panose="02020603050405020304" pitchFamily="18" charset="0"/>
                        </a:rPr>
                        <a:t>0.128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3231949"/>
                  </a:ext>
                </a:extLst>
              </a:tr>
              <a:tr h="342219">
                <a:tc>
                  <a:txBody>
                    <a:bodyPr/>
                    <a:lstStyle/>
                    <a:p>
                      <a:pPr marL="0" marR="274320" algn="just">
                        <a:spcBef>
                          <a:spcPts val="305"/>
                        </a:spcBef>
                        <a:spcAft>
                          <a:spcPts val="0"/>
                        </a:spcAft>
                      </a:pPr>
                      <a:r>
                        <a:rPr lang="en-US" sz="1400">
                          <a:effectLst/>
                          <a:latin typeface="Times New Roman" panose="02020603050405020304" pitchFamily="18" charset="0"/>
                          <a:cs typeface="Times New Roman" panose="02020603050405020304" pitchFamily="18" charset="0"/>
                        </a:rPr>
                        <a:t>alcohol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a:effectLst/>
                          <a:latin typeface="Times New Roman" panose="02020603050405020304" pitchFamily="18" charset="0"/>
                          <a:cs typeface="Times New Roman" panose="02020603050405020304" pitchFamily="18" charset="0"/>
                        </a:rPr>
                        <a:t>0.058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86922515"/>
                  </a:ext>
                </a:extLst>
              </a:tr>
              <a:tr h="342219">
                <a:tc>
                  <a:txBody>
                    <a:bodyPr/>
                    <a:lstStyle/>
                    <a:p>
                      <a:pPr marL="0" marR="274320" algn="just">
                        <a:spcBef>
                          <a:spcPts val="305"/>
                        </a:spcBef>
                        <a:spcAft>
                          <a:spcPts val="0"/>
                        </a:spcAft>
                      </a:pPr>
                      <a:r>
                        <a:rPr lang="en-US" sz="1400">
                          <a:effectLst/>
                          <a:latin typeface="Times New Roman" panose="02020603050405020304" pitchFamily="18" charset="0"/>
                          <a:cs typeface="Times New Roman" panose="02020603050405020304" pitchFamily="18" charset="0"/>
                        </a:rPr>
                        <a:t>residual sugar</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a:effectLst/>
                          <a:latin typeface="Times New Roman" panose="02020603050405020304" pitchFamily="18" charset="0"/>
                          <a:cs typeface="Times New Roman" panose="02020603050405020304" pitchFamily="18" charset="0"/>
                        </a:rPr>
                        <a:t>-0.020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2648144"/>
                  </a:ext>
                </a:extLst>
              </a:tr>
              <a:tr h="342219">
                <a:tc>
                  <a:txBody>
                    <a:bodyPr/>
                    <a:lstStyle/>
                    <a:p>
                      <a:pPr marL="0" marR="274320" algn="just">
                        <a:spcBef>
                          <a:spcPts val="305"/>
                        </a:spcBef>
                        <a:spcAft>
                          <a:spcPts val="0"/>
                        </a:spcAft>
                      </a:pPr>
                      <a:r>
                        <a:rPr lang="en-US" sz="1400">
                          <a:effectLst/>
                          <a:latin typeface="Times New Roman" panose="02020603050405020304" pitchFamily="18" charset="0"/>
                          <a:cs typeface="Times New Roman" panose="02020603050405020304" pitchFamily="18" charset="0"/>
                        </a:rPr>
                        <a:t>chlorides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a:effectLst/>
                          <a:latin typeface="Times New Roman" panose="02020603050405020304" pitchFamily="18" charset="0"/>
                          <a:cs typeface="Times New Roman" panose="02020603050405020304" pitchFamily="18" charset="0"/>
                        </a:rPr>
                        <a:t>-0.025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9350660"/>
                  </a:ext>
                </a:extLst>
              </a:tr>
              <a:tr h="342219">
                <a:tc>
                  <a:txBody>
                    <a:bodyPr/>
                    <a:lstStyle/>
                    <a:p>
                      <a:pPr marL="0" marR="274320" algn="just">
                        <a:spcBef>
                          <a:spcPts val="305"/>
                        </a:spcBef>
                        <a:spcAft>
                          <a:spcPts val="0"/>
                        </a:spcAft>
                      </a:pPr>
                      <a:r>
                        <a:rPr lang="en-US" sz="1400">
                          <a:effectLst/>
                          <a:latin typeface="Times New Roman" panose="02020603050405020304" pitchFamily="18" charset="0"/>
                          <a:cs typeface="Times New Roman" panose="02020603050405020304" pitchFamily="18" charset="0"/>
                        </a:rPr>
                        <a:t>citric acid</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a:effectLst/>
                          <a:latin typeface="Times New Roman" panose="02020603050405020304" pitchFamily="18" charset="0"/>
                          <a:cs typeface="Times New Roman" panose="02020603050405020304" pitchFamily="18" charset="0"/>
                        </a:rPr>
                        <a:t>-0.168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9371322"/>
                  </a:ext>
                </a:extLst>
              </a:tr>
              <a:tr h="342219">
                <a:tc>
                  <a:txBody>
                    <a:bodyPr/>
                    <a:lstStyle/>
                    <a:p>
                      <a:pPr marL="0" marR="274320" algn="just">
                        <a:spcBef>
                          <a:spcPts val="305"/>
                        </a:spcBef>
                        <a:spcAft>
                          <a:spcPts val="0"/>
                        </a:spcAft>
                      </a:pPr>
                      <a:r>
                        <a:rPr lang="en-US" sz="1400">
                          <a:effectLst/>
                          <a:latin typeface="Times New Roman" panose="02020603050405020304" pitchFamily="18" charset="0"/>
                          <a:cs typeface="Times New Roman" panose="02020603050405020304" pitchFamily="18" charset="0"/>
                        </a:rPr>
                        <a:t>sulphates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a:effectLst/>
                          <a:latin typeface="Times New Roman" panose="02020603050405020304" pitchFamily="18" charset="0"/>
                          <a:cs typeface="Times New Roman" panose="02020603050405020304" pitchFamily="18" charset="0"/>
                        </a:rPr>
                        <a:t>-0.206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51422553"/>
                  </a:ext>
                </a:extLst>
              </a:tr>
              <a:tr h="342219">
                <a:tc>
                  <a:txBody>
                    <a:bodyPr/>
                    <a:lstStyle/>
                    <a:p>
                      <a:pPr marL="0" marR="274320" algn="just">
                        <a:spcBef>
                          <a:spcPts val="305"/>
                        </a:spcBef>
                        <a:spcAft>
                          <a:spcPts val="0"/>
                        </a:spcAft>
                      </a:pPr>
                      <a:r>
                        <a:rPr lang="en-US" sz="1400" dirty="0">
                          <a:effectLst/>
                          <a:latin typeface="Times New Roman" panose="02020603050405020304" pitchFamily="18" charset="0"/>
                          <a:cs typeface="Times New Roman" panose="02020603050405020304" pitchFamily="18" charset="0"/>
                        </a:rPr>
                        <a:t>total sulfur dioxide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74320" algn="ctr">
                        <a:spcBef>
                          <a:spcPts val="305"/>
                        </a:spcBef>
                        <a:spcAft>
                          <a:spcPts val="0"/>
                        </a:spcAft>
                      </a:pPr>
                      <a:r>
                        <a:rPr lang="en-US" sz="1400" dirty="0">
                          <a:effectLst/>
                          <a:latin typeface="Times New Roman" panose="02020603050405020304" pitchFamily="18" charset="0"/>
                          <a:cs typeface="Times New Roman" panose="02020603050405020304" pitchFamily="18" charset="0"/>
                        </a:rPr>
                        <a:t>0.0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3454235"/>
                  </a:ext>
                </a:extLst>
              </a:tr>
            </a:tbl>
          </a:graphicData>
        </a:graphic>
      </p:graphicFrame>
    </p:spTree>
    <p:extLst>
      <p:ext uri="{BB962C8B-B14F-4D97-AF65-F5344CB8AC3E}">
        <p14:creationId xmlns:p14="http://schemas.microsoft.com/office/powerpoint/2010/main" val="1276317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7DA29CF3-8B8B-4DDF-A19B-72E0059D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Subtitle 2">
            <a:extLst>
              <a:ext uri="{FF2B5EF4-FFF2-40B4-BE49-F238E27FC236}">
                <a16:creationId xmlns:a16="http://schemas.microsoft.com/office/drawing/2014/main" id="{73ECCB4B-4EDF-4A94-2163-500D6ECFF090}"/>
              </a:ext>
            </a:extLst>
          </p:cNvPr>
          <p:cNvSpPr>
            <a:spLocks noGrp="1"/>
          </p:cNvSpPr>
          <p:nvPr>
            <p:ph type="subTitle" idx="1"/>
          </p:nvPr>
        </p:nvSpPr>
        <p:spPr>
          <a:xfrm>
            <a:off x="374904" y="365760"/>
            <a:ext cx="11329416" cy="6236208"/>
          </a:xfrm>
        </p:spPr>
        <p:txBody>
          <a:bodyPr anchor="t">
            <a:normAutofit/>
          </a:bodyPr>
          <a:lstStyle/>
          <a:p>
            <a:pPr algn="l">
              <a:lnSpc>
                <a:spcPct val="120000"/>
              </a:lnSpc>
            </a:pPr>
            <a:r>
              <a:rPr lang="en-US" sz="3600" b="0" i="0" strike="noStrike" baseline="0" dirty="0">
                <a:solidFill>
                  <a:srgbClr val="000000"/>
                </a:solidFill>
                <a:latin typeface="Times New Roman" panose="02020603050405020304" pitchFamily="18" charset="0"/>
              </a:rPr>
              <a:t>Feature Importance and Conclusion</a:t>
            </a:r>
            <a:endParaRPr lang="en-US" sz="3600" dirty="0">
              <a:solidFill>
                <a:srgbClr val="000000"/>
              </a:solidFill>
              <a:latin typeface="Times New Roman" panose="02020603050405020304" pitchFamily="18" charset="0"/>
            </a:endParaRPr>
          </a:p>
          <a:p>
            <a:pPr marL="285750" indent="-285750" algn="l">
              <a:lnSpc>
                <a:spcPct val="12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Among the physicochemical test results the Random Forest model predicts higher influencing/ Important properties such as Density, Volatile Acidity, and </a:t>
            </a:r>
            <a:r>
              <a:rPr lang="en-US" sz="1800" dirty="0" err="1">
                <a:effectLst/>
                <a:latin typeface="Times New Roman" panose="02020603050405020304" pitchFamily="18" charset="0"/>
                <a:ea typeface="Times New Roman" panose="02020603050405020304" pitchFamily="18" charset="0"/>
              </a:rPr>
              <a:t>pH.</a:t>
            </a:r>
            <a:r>
              <a:rPr lang="en-US" sz="1800" dirty="0">
                <a:effectLst/>
                <a:latin typeface="Times New Roman" panose="02020603050405020304" pitchFamily="18" charset="0"/>
                <a:ea typeface="Times New Roman" panose="02020603050405020304" pitchFamily="18" charset="0"/>
              </a:rPr>
              <a:t> By evaluating the result, we can assume these characteristics have a higher influence on the quality of red wine. </a:t>
            </a:r>
            <a:endParaRPr lang="en-US" sz="1800" b="0" i="0" u="none" strike="noStrike" baseline="0" dirty="0">
              <a:solidFill>
                <a:srgbClr val="000000"/>
              </a:solidFill>
              <a:latin typeface="Times New Roman" panose="02020603050405020304" pitchFamily="18" charset="0"/>
            </a:endParaRPr>
          </a:p>
          <a:p>
            <a:pPr marL="285750" indent="-285750" algn="l">
              <a:lnSpc>
                <a:spcPct val="12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With this important information, they are better prepared to make educated decisions during the wine-making process, which raises the taste, aroma, and general quality of the wine. Customer pleasure is another consideration. With the aid of this study, winemakers may create a variety of novel tastes, which will eventually increase client satisfaction with the products. Customers who are seeking a specific </a:t>
            </a:r>
            <a:r>
              <a:rPr lang="en-US" sz="1800" b="0" i="0" u="none" strike="noStrike" baseline="0" dirty="0" err="1">
                <a:solidFill>
                  <a:srgbClr val="000000"/>
                </a:solidFill>
                <a:latin typeface="Times New Roman" panose="02020603050405020304" pitchFamily="18" charset="0"/>
              </a:rPr>
              <a:t>flavour</a:t>
            </a:r>
            <a:r>
              <a:rPr lang="en-US" sz="1800" b="0" i="0" u="none" strike="noStrike" baseline="0" dirty="0">
                <a:solidFill>
                  <a:srgbClr val="000000"/>
                </a:solidFill>
                <a:latin typeface="Times New Roman" panose="02020603050405020304" pitchFamily="18" charset="0"/>
              </a:rPr>
              <a:t> profile or degree of quality may make choices based on data-driven predictions.</a:t>
            </a:r>
          </a:p>
          <a:p>
            <a:pPr algn="l">
              <a:lnSpc>
                <a:spcPct val="120000"/>
              </a:lnSpc>
            </a:pPr>
            <a:r>
              <a:rPr lang="en-US" sz="3600" b="0" i="0" strike="noStrike" baseline="0" dirty="0">
                <a:solidFill>
                  <a:srgbClr val="000000"/>
                </a:solidFill>
                <a:latin typeface="Times New Roman" panose="02020603050405020304" pitchFamily="18" charset="0"/>
              </a:rPr>
              <a:t>Recommendation</a:t>
            </a:r>
            <a:endParaRPr lang="en-US" sz="3600" dirty="0">
              <a:solidFill>
                <a:srgbClr val="000000"/>
              </a:solidFill>
              <a:latin typeface="Times New Roman" panose="02020603050405020304" pitchFamily="18" charset="0"/>
            </a:endParaRPr>
          </a:p>
          <a:p>
            <a:pPr marL="285750" indent="-285750" algn="l">
              <a:lnSpc>
                <a:spcPct val="12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Predicting wine quality serves both practical and commercial purposes. It helps winemakers, consumers, and the wine industry as a whole make informed decisions, improve product quality, and enhance the overall wine experience. Moreover, it contributes to ongoing research and innovation in the field of winemaking.</a:t>
            </a:r>
          </a:p>
        </p:txBody>
      </p:sp>
      <p:grpSp>
        <p:nvGrpSpPr>
          <p:cNvPr id="26" name="Group 25">
            <a:extLst>
              <a:ext uri="{FF2B5EF4-FFF2-40B4-BE49-F238E27FC236}">
                <a16:creationId xmlns:a16="http://schemas.microsoft.com/office/drawing/2014/main" id="{2C96D671-CB09-4A40-87DE-E5042068B0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27" name="Picture 26">
              <a:extLst>
                <a:ext uri="{FF2B5EF4-FFF2-40B4-BE49-F238E27FC236}">
                  <a16:creationId xmlns:a16="http://schemas.microsoft.com/office/drawing/2014/main" id="{21A0628A-CD3B-450E-BF5A-04678A41E41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8" name="Picture 27">
              <a:extLst>
                <a:ext uri="{FF2B5EF4-FFF2-40B4-BE49-F238E27FC236}">
                  <a16:creationId xmlns:a16="http://schemas.microsoft.com/office/drawing/2014/main" id="{E96386AA-8B39-4EAE-8E84-F62C12CCE9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Tree>
    <p:extLst>
      <p:ext uri="{BB962C8B-B14F-4D97-AF65-F5344CB8AC3E}">
        <p14:creationId xmlns:p14="http://schemas.microsoft.com/office/powerpoint/2010/main" val="2267798880"/>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596</TotalTime>
  <Words>808</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AvenirNext LT Pro Medium</vt:lpstr>
      <vt:lpstr>Sabon Next LT</vt:lpstr>
      <vt:lpstr>Times New Roman</vt:lpstr>
      <vt:lpstr>DappledVTI</vt:lpstr>
      <vt:lpstr>  Predicting Wine Quality through Data Mining of Physicochemical Properties</vt:lpstr>
      <vt:lpstr>Objective  The aim of the work is to model the wine quality based on the physicochemical test results. </vt:lpstr>
      <vt:lpstr>Correlation Analysis </vt:lpstr>
      <vt:lpstr>PowerPoint Presentation</vt:lpstr>
      <vt:lpstr>Pre-processing and feature engineering  Showing the Boxplot diagram visualizing the dataset before and after removing the outliers.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factors affecting customers to purchase a Honda vehicle </dc:title>
  <dc:creator>Yasas Jayasinghe (Student)</dc:creator>
  <cp:lastModifiedBy>Yasas Jayasinghe (Student)</cp:lastModifiedBy>
  <cp:revision>31</cp:revision>
  <dcterms:created xsi:type="dcterms:W3CDTF">2023-05-25T20:48:27Z</dcterms:created>
  <dcterms:modified xsi:type="dcterms:W3CDTF">2023-09-07T12:42:32Z</dcterms:modified>
</cp:coreProperties>
</file>