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7" r:id="rId5"/>
    <p:sldId id="260" r:id="rId6"/>
    <p:sldId id="262" r:id="rId7"/>
    <p:sldId id="265" r:id="rId8"/>
    <p:sldId id="263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452" autoAdjust="0"/>
  </p:normalViewPr>
  <p:slideViewPr>
    <p:cSldViewPr snapToGrid="0">
      <p:cViewPr>
        <p:scale>
          <a:sx n="66" d="100"/>
          <a:sy n="66" d="100"/>
        </p:scale>
        <p:origin x="-1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saswi\Downloads\bookstore_sales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saswi\Downloads\bookstore_sales_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saswi\Downloads\bookstore_sales_data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[bookstore_sales_data.csv]Sheet1!PivotTable1</c:name>
    <c:fmtId val="13"/>
  </c:pivotSource>
  <c:chart>
    <c:title>
      <c:layout>
        <c:manualLayout>
          <c:xMode val="edge"/>
          <c:yMode val="edge"/>
          <c:x val="0.45361111111111119"/>
          <c:y val="3.608923884514437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Sheet1!$A$4:$A$16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Sheet1!$B$4:$B$16</c:f>
              <c:numCache>
                <c:formatCode>General</c:formatCode>
                <c:ptCount val="12"/>
                <c:pt idx="0">
                  <c:v>37860</c:v>
                </c:pt>
                <c:pt idx="1">
                  <c:v>25150</c:v>
                </c:pt>
                <c:pt idx="2">
                  <c:v>26370</c:v>
                </c:pt>
                <c:pt idx="3">
                  <c:v>48890</c:v>
                </c:pt>
                <c:pt idx="4">
                  <c:v>16410</c:v>
                </c:pt>
                <c:pt idx="5">
                  <c:v>30110</c:v>
                </c:pt>
                <c:pt idx="6">
                  <c:v>20370</c:v>
                </c:pt>
                <c:pt idx="7">
                  <c:v>25170</c:v>
                </c:pt>
                <c:pt idx="8">
                  <c:v>23310</c:v>
                </c:pt>
                <c:pt idx="9">
                  <c:v>28890</c:v>
                </c:pt>
                <c:pt idx="10">
                  <c:v>5410</c:v>
                </c:pt>
                <c:pt idx="11">
                  <c:v>13930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18-441B-BD77-CB13100EA6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5255807"/>
        <c:axId val="1655247647"/>
      </c:lineChart>
      <c:catAx>
        <c:axId val="1655255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5247647"/>
        <c:crosses val="autoZero"/>
        <c:auto val="1"/>
        <c:lblAlgn val="ctr"/>
        <c:lblOffset val="100"/>
        <c:noMultiLvlLbl val="0"/>
      </c:catAx>
      <c:valAx>
        <c:axId val="1655247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5255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[bookstore_sales_data.csv]Sheet2!PivotTable2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3960848643919515E-2"/>
          <c:y val="0.37800488480606592"/>
          <c:w val="0.75045516185476813"/>
          <c:h val="0.337904272382618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Sheet2!$A$4:$A$14</c:f>
              <c:strCache>
                <c:ptCount val="10"/>
                <c:pt idx="0">
                  <c:v>AI for Beginners</c:v>
                </c:pt>
                <c:pt idx="1">
                  <c:v>Chemistry Guide</c:v>
                </c:pt>
                <c:pt idx="2">
                  <c:v>Harry Potter</c:v>
                </c:pt>
                <c:pt idx="3">
                  <c:v>Jungle Book</c:v>
                </c:pt>
                <c:pt idx="4">
                  <c:v>Math Workbook</c:v>
                </c:pt>
                <c:pt idx="5">
                  <c:v>Python Basics</c:v>
                </c:pt>
                <c:pt idx="6">
                  <c:v>Science Stories</c:v>
                </c:pt>
                <c:pt idx="7">
                  <c:v>Sherlock Holmes</c:v>
                </c:pt>
                <c:pt idx="8">
                  <c:v>Space Adventures</c:v>
                </c:pt>
                <c:pt idx="9">
                  <c:v>The Hobbit</c:v>
                </c:pt>
              </c:strCache>
            </c:strRef>
          </c:cat>
          <c:val>
            <c:numRef>
              <c:f>Sheet2!$B$4:$B$14</c:f>
              <c:numCache>
                <c:formatCode>General</c:formatCode>
                <c:ptCount val="10"/>
                <c:pt idx="0">
                  <c:v>84</c:v>
                </c:pt>
                <c:pt idx="1">
                  <c:v>122</c:v>
                </c:pt>
                <c:pt idx="2">
                  <c:v>68</c:v>
                </c:pt>
                <c:pt idx="3">
                  <c:v>100</c:v>
                </c:pt>
                <c:pt idx="4">
                  <c:v>90</c:v>
                </c:pt>
                <c:pt idx="5">
                  <c:v>73</c:v>
                </c:pt>
                <c:pt idx="6">
                  <c:v>118</c:v>
                </c:pt>
                <c:pt idx="7">
                  <c:v>103</c:v>
                </c:pt>
                <c:pt idx="8">
                  <c:v>110</c:v>
                </c:pt>
                <c:pt idx="9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48-47E0-AE48-A7F7648CA7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5237087"/>
        <c:axId val="1655254367"/>
      </c:barChart>
      <c:catAx>
        <c:axId val="1655237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5254367"/>
        <c:crosses val="autoZero"/>
        <c:auto val="1"/>
        <c:lblAlgn val="ctr"/>
        <c:lblOffset val="100"/>
        <c:noMultiLvlLbl val="0"/>
      </c:catAx>
      <c:valAx>
        <c:axId val="1655254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52370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[bookstore_sales_data.csv]Sheet3!PivotTable3</c:name>
    <c:fmtId val="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80F-4FBD-BC7F-081064200A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80F-4FBD-BC7F-081064200A0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80F-4FBD-BC7F-081064200A0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80F-4FBD-BC7F-081064200A0A}"/>
              </c:ext>
            </c:extLst>
          </c:dPt>
          <c:cat>
            <c:strRef>
              <c:f>Sheet3!$A$4:$A$8</c:f>
              <c:strCache>
                <c:ptCount val="4"/>
                <c:pt idx="0">
                  <c:v>Education</c:v>
                </c:pt>
                <c:pt idx="1">
                  <c:v>Fiction</c:v>
                </c:pt>
                <c:pt idx="2">
                  <c:v>Kids</c:v>
                </c:pt>
                <c:pt idx="3">
                  <c:v>Sci-Fi</c:v>
                </c:pt>
              </c:strCache>
            </c:strRef>
          </c:cat>
          <c:val>
            <c:numRef>
              <c:f>Sheet3!$B$4:$B$8</c:f>
              <c:numCache>
                <c:formatCode>General</c:formatCode>
                <c:ptCount val="4"/>
                <c:pt idx="0">
                  <c:v>106660</c:v>
                </c:pt>
                <c:pt idx="1">
                  <c:v>100110</c:v>
                </c:pt>
                <c:pt idx="2">
                  <c:v>45600</c:v>
                </c:pt>
                <c:pt idx="3">
                  <c:v>49500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80F-4FBD-BC7F-081064200A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F5D12-2276-4123-8118-5907921DBD49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54087-769C-4ED8-A6C6-47776F1673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706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54087-769C-4ED8-A6C6-47776F16734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457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54087-769C-4ED8-A6C6-47776F16734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24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45DC-09FF-3A75-B2AB-C94B0E169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AA3F1-6142-2885-7AF3-E3E956875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92377-8D5E-990D-C7B8-23FAA3B8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B449-D703-4996-B70D-E43B2E44967F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28DB1-C25D-26D1-B907-4CFBC361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9F540-5678-E1B5-AFAC-B619ACE9A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6CED-6D7F-4317-8EC6-4F0C5DDC1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978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9A99-FF72-6824-90DF-0EC97F1D1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8C4C-1D13-B165-57C0-CBC0248E6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68378-D5C7-6735-42B6-EBB95C4A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B449-D703-4996-B70D-E43B2E44967F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B1130-D08B-DCB2-CC5E-A861155F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963E5-93CE-B99D-9391-1320660D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6CED-6D7F-4317-8EC6-4F0C5DDC1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79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00F46-4795-626B-D85E-91795660E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9FF25-2407-E1AC-77ED-5A606FA0D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70726-A9A9-55E2-1EED-DE2D3120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B449-D703-4996-B70D-E43B2E44967F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68154-7D4E-91A4-658B-228C7C78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016DA-E1FC-C902-B439-E07CF7B7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6CED-6D7F-4317-8EC6-4F0C5DDC1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99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4C88-4059-F4F3-7071-B0821EEA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91BE1-3857-3D53-BABD-D84DEE169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EF4EA-1A5B-D2E2-02C1-9AB0605FA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B449-D703-4996-B70D-E43B2E44967F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AE43A-B318-EA82-EEF6-35034E0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E2573-88C3-E433-39A5-3E4B924CF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6CED-6D7F-4317-8EC6-4F0C5DDC1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87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3ECA-C5FE-C65C-9901-CB7295F37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C0A78-6921-92DF-E763-EF26DAF42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D5E45-833D-8216-C6E0-D1C363423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B449-D703-4996-B70D-E43B2E44967F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EB387-AA4C-2422-3177-2E7764091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103ED-FDFF-85C5-ABC2-398CA6068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6CED-6D7F-4317-8EC6-4F0C5DDC1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02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22291-713D-1CEF-D45D-C82B15486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64A9D-14BD-E361-EC4E-702F7C68C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5B282-40EF-248A-DBB5-3BF1C1468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343F7-FD11-B653-0587-15FC3656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B449-D703-4996-B70D-E43B2E44967F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B602E-4DA5-D82F-79AA-D12601B4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E5B28-5CAB-62B5-E915-F48A561A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6CED-6D7F-4317-8EC6-4F0C5DDC1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25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2AFD-1138-6EFE-E6E8-232D08B3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6244C-44E2-5A5C-8F91-B854F4CE3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F0E56-3E3B-DA5F-3EDA-8C6E8AD67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C3A1A-94F6-682E-27E4-79D0EE61F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2C266-EFAA-B1C2-4A7A-F105E8F64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BCF90E-C2F7-8D02-7175-D6427ED4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B449-D703-4996-B70D-E43B2E44967F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5EEBCD-EA48-0853-AF19-52089CA5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F2C1D4-3E46-A06E-1E78-2E819F04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6CED-6D7F-4317-8EC6-4F0C5DDC1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04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73DC-FD2A-0BD7-BF98-441BEAE6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42A1C-2FAD-C38F-E133-66CAB541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B449-D703-4996-B70D-E43B2E44967F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42D59-F196-EB7D-3845-9DDAF5EA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24B82-C500-F43E-C868-E9569122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6CED-6D7F-4317-8EC6-4F0C5DDC1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52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704D5B-2BBA-8B72-77E3-6C0A8067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B449-D703-4996-B70D-E43B2E44967F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14A2B-52CE-A695-15BE-75961426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02184-2488-9892-C195-D6610200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6CED-6D7F-4317-8EC6-4F0C5DDC1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22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BAD1-910A-E993-4921-A57ADFF1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790E2-D52D-BC92-0FF8-71A073EFA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CFD30-D154-C1A1-8E9D-69DD5B4C4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EB12D-0C05-B1C7-8F3B-AA7C93F0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B449-D703-4996-B70D-E43B2E44967F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0B32C-B65C-2D3C-E986-F49FF7BA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90566-E7B4-4514-91A9-EE5EE8CD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6CED-6D7F-4317-8EC6-4F0C5DDC1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14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47F8-5463-2148-555B-F8650F7D8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1727E-486D-8ED4-C5B2-0D94307325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3C65F-EAD5-7C79-61E9-F045FEA35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BC054-F738-478A-A81E-DCFFD524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B449-D703-4996-B70D-E43B2E44967F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903AD-6D18-8D48-25CD-CE828CC8C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559AB-5126-E46E-4BFB-B936ADD4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6CED-6D7F-4317-8EC6-4F0C5DDC1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87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1FDE6-6A3C-5C4C-4292-D5164CCFA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E8842-9BBC-E7D2-C82D-F18E357B5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7145D-92FF-AC80-1C66-A96A0808C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3B449-D703-4996-B70D-E43B2E44967F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89A0B-99C5-2348-768D-6BF28E144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FD024-EFE7-62A7-6610-EE574D487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E6CED-6D7F-4317-8EC6-4F0C5DDC1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73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maragadayasaswi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CA89-DEA7-7788-BB31-4C5AF4459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Bookstore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A6A82-BCB4-E180-CD45-C1E378E930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Business Analytics Mini Project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By Maragada Yasaswi</a:t>
            </a:r>
          </a:p>
          <a:p>
            <a:r>
              <a:rPr lang="en-IN" dirty="0"/>
              <a:t>Amrita Vishwa </a:t>
            </a:r>
            <a:r>
              <a:rPr lang="en-IN" dirty="0" err="1"/>
              <a:t>Vidhyapeetam</a:t>
            </a:r>
            <a:r>
              <a:rPr lang="en-IN" dirty="0"/>
              <a:t> – April 2025</a:t>
            </a:r>
          </a:p>
        </p:txBody>
      </p:sp>
    </p:spTree>
    <p:extLst>
      <p:ext uri="{BB962C8B-B14F-4D97-AF65-F5344CB8AC3E}">
        <p14:creationId xmlns:p14="http://schemas.microsoft.com/office/powerpoint/2010/main" val="490881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3E2F-AEED-86E3-05F5-4007FFBB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F3232-E730-8103-AE84-2C7868BE0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Presented by: Maragada Yasaswi</a:t>
            </a:r>
          </a:p>
          <a:p>
            <a:r>
              <a:rPr lang="en-IN" dirty="0"/>
              <a:t>Email: </a:t>
            </a:r>
            <a:r>
              <a:rPr lang="en-IN" dirty="0">
                <a:hlinkClick r:id="rId2"/>
              </a:rPr>
              <a:t>maragadayasaswi@gmail.com</a:t>
            </a:r>
            <a:endParaRPr lang="en-IN" dirty="0"/>
          </a:p>
          <a:p>
            <a:r>
              <a:rPr lang="en-IN" dirty="0" err="1"/>
              <a:t>GitHub:github.com</a:t>
            </a:r>
            <a:r>
              <a:rPr lang="en-IN" dirty="0"/>
              <a:t>/yasaswi200716</a:t>
            </a:r>
          </a:p>
        </p:txBody>
      </p:sp>
    </p:spTree>
    <p:extLst>
      <p:ext uri="{BB962C8B-B14F-4D97-AF65-F5344CB8AC3E}">
        <p14:creationId xmlns:p14="http://schemas.microsoft.com/office/powerpoint/2010/main" val="71056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8C8A-FCDF-10BB-F255-0A36E4B5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F0280-3B4A-F446-6B95-010168E6E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project is about analysing the sales of a bookstore. </a:t>
            </a:r>
          </a:p>
          <a:p>
            <a:r>
              <a:rPr lang="en-IN" dirty="0"/>
              <a:t>I used excel  to find useful patterns like:</a:t>
            </a:r>
          </a:p>
          <a:p>
            <a:pPr marL="0" indent="0">
              <a:buNone/>
            </a:pPr>
            <a:r>
              <a:rPr lang="en-IN" dirty="0"/>
              <a:t>-Monthly sales trends</a:t>
            </a:r>
          </a:p>
          <a:p>
            <a:pPr marL="0" indent="0">
              <a:buNone/>
            </a:pPr>
            <a:r>
              <a:rPr lang="en-IN" dirty="0"/>
              <a:t>-Best-selling products</a:t>
            </a:r>
          </a:p>
          <a:p>
            <a:pPr marL="0" indent="0">
              <a:buNone/>
            </a:pPr>
            <a:r>
              <a:rPr lang="en-IN" dirty="0"/>
              <a:t>-Revenue by product category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981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B88D4-CBEE-63D2-5563-F0277FAB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854A9-8479-A7B4-3B5A-CC93CFEDD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100 rows of data</a:t>
            </a:r>
          </a:p>
          <a:p>
            <a:r>
              <a:rPr lang="en-IN" dirty="0"/>
              <a:t>Columns: Date, Product Name, Category, Quantity, Price , Revenue</a:t>
            </a:r>
          </a:p>
          <a:p>
            <a:r>
              <a:rPr lang="en-IN" dirty="0"/>
              <a:t>Created manually in Excel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704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AC3F1-094F-44C5-6878-E22D4F733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Monthly Sales Trend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5D920-0E20-0EF1-895B-D5A371B92B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December had the highest sales, while July was the lowest, Sales increased during the holiday season.</a:t>
            </a:r>
          </a:p>
          <a:p>
            <a:endParaRPr lang="en-IN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2EA3748-0F4A-9EE5-9C01-2BC5F51AFAD6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7696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B0F0-F925-6B52-42D6-21ED11D5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selling Products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EB47CE-49DA-581C-362D-3B8ED26F03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681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2FC1-BE48-BDB0-F2DE-C30473B3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DF7D4-5087-0550-1FF5-7DF623CB9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December has the highest sales</a:t>
            </a:r>
          </a:p>
          <a:p>
            <a:r>
              <a:rPr lang="en-IN" dirty="0"/>
              <a:t>Fiction is the most profitable category</a:t>
            </a:r>
          </a:p>
          <a:p>
            <a:r>
              <a:rPr lang="en-IN" dirty="0"/>
              <a:t>Kids category has lowest revenue</a:t>
            </a:r>
          </a:p>
          <a:p>
            <a:r>
              <a:rPr lang="en-IN" dirty="0"/>
              <a:t>Harry-potter was the best-selling product</a:t>
            </a:r>
          </a:p>
        </p:txBody>
      </p:sp>
    </p:spTree>
    <p:extLst>
      <p:ext uri="{BB962C8B-B14F-4D97-AF65-F5344CB8AC3E}">
        <p14:creationId xmlns:p14="http://schemas.microsoft.com/office/powerpoint/2010/main" val="1221323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2CFE3-3ECF-A588-3299-5D9363DD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Revenue by category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1323E-E1D2-D07A-1537-FC150B9AFC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Fiction earned the most . Kids earned the least.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F02A257F-6A31-5B9B-CD0D-0A3A86109C43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1103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799B-2BB7-96E6-A03F-00513809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Used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5FC95-94C6-6595-7B61-6545BCE1D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Microsoft Excel(for data cleaning, charts)</a:t>
            </a:r>
          </a:p>
          <a:p>
            <a:r>
              <a:rPr lang="en-IN" dirty="0"/>
              <a:t>Pivot Tables(for analysis)</a:t>
            </a:r>
          </a:p>
          <a:p>
            <a:r>
              <a:rPr lang="en-IN" dirty="0"/>
              <a:t>PowerPoint(for presentation)</a:t>
            </a:r>
          </a:p>
          <a:p>
            <a:r>
              <a:rPr lang="en-IN" dirty="0"/>
              <a:t>GitHub(for submission)</a:t>
            </a:r>
          </a:p>
        </p:txBody>
      </p:sp>
    </p:spTree>
    <p:extLst>
      <p:ext uri="{BB962C8B-B14F-4D97-AF65-F5344CB8AC3E}">
        <p14:creationId xmlns:p14="http://schemas.microsoft.com/office/powerpoint/2010/main" val="1490694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1485-373A-9BA5-FD10-19D44004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390C1-1AFE-EE2B-1ABF-8443D7CA7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Stock more fiction books</a:t>
            </a:r>
          </a:p>
          <a:p>
            <a:r>
              <a:rPr lang="en-IN" dirty="0"/>
              <a:t>Promote during low-sale months like July</a:t>
            </a:r>
          </a:p>
          <a:p>
            <a:endParaRPr lang="en-IN" dirty="0"/>
          </a:p>
          <a:p>
            <a:r>
              <a:rPr lang="en-IN" dirty="0"/>
              <a:t>This analysis helped understand bookstore sales trends.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27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208</Words>
  <Application>Microsoft Office PowerPoint</Application>
  <PresentationFormat>Widescreen</PresentationFormat>
  <Paragraphs>45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Bookstore Sales Analysis</vt:lpstr>
      <vt:lpstr>Introduction</vt:lpstr>
      <vt:lpstr>About the Dataset</vt:lpstr>
      <vt:lpstr>Monthly Sales Trend</vt:lpstr>
      <vt:lpstr>Best selling Products</vt:lpstr>
      <vt:lpstr>Insights</vt:lpstr>
      <vt:lpstr>Revenue by category</vt:lpstr>
      <vt:lpstr>Tools Used 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yasaswi maragada</dc:creator>
  <cp:lastModifiedBy>yasaswi maragada</cp:lastModifiedBy>
  <cp:revision>1</cp:revision>
  <dcterms:created xsi:type="dcterms:W3CDTF">2025-04-05T17:26:12Z</dcterms:created>
  <dcterms:modified xsi:type="dcterms:W3CDTF">2025-04-05T17:35:01Z</dcterms:modified>
</cp:coreProperties>
</file>