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D678AA-E133-351B-E287-7BFC2363D3E7}" v="29" dt="2024-04-16T19:33:53.384"/>
    <p1510:client id="{967AF6F8-89C5-3ACC-793B-C32FE3FF1CB7}" v="997" dt="2024-04-16T22:02:56.4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4/16/2024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1496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4/16/2024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1095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4/16/2024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961577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4/16/2024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194862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4/16/2024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42988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4/16/2024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653313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4/16/2024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39013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4/16/2024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8056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4/16/2024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1686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4/16/2024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95018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4/16/2024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68367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4/16/2024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06613778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39" r:id="rId5"/>
    <p:sldLayoutId id="2147483744" r:id="rId6"/>
    <p:sldLayoutId id="2147483740" r:id="rId7"/>
    <p:sldLayoutId id="2147483741" r:id="rId8"/>
    <p:sldLayoutId id="2147483742" r:id="rId9"/>
    <p:sldLayoutId id="2147483743" r:id="rId10"/>
    <p:sldLayoutId id="2147483745"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BCBDFC-4ADF-4297-B113-3B3F524F2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D1FC1EF-ABB9-4B80-9582-E47C76BD0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1088ED32-3423-429F-96E6-C5BF1A957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7C788C1-07E3-4AC3-B8E7-37A0856A0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n overlapping skeleton of leaves">
            <a:extLst>
              <a:ext uri="{FF2B5EF4-FFF2-40B4-BE49-F238E27FC236}">
                <a16:creationId xmlns:a16="http://schemas.microsoft.com/office/drawing/2014/main" id="{3328EA44-0A30-0829-1F01-9338AA72DCB3}"/>
              </a:ext>
            </a:extLst>
          </p:cNvPr>
          <p:cNvPicPr>
            <a:picLocks noChangeAspect="1"/>
          </p:cNvPicPr>
          <p:nvPr/>
        </p:nvPicPr>
        <p:blipFill rotWithShape="1">
          <a:blip r:embed="rId2">
            <a:alphaModFix amt="20000"/>
          </a:blip>
          <a:srcRect t="12282" r="6" b="2942"/>
          <a:stretch/>
        </p:blipFill>
        <p:spPr>
          <a:xfrm>
            <a:off x="484929" y="10"/>
            <a:ext cx="11698251" cy="6857326"/>
          </a:xfrm>
          <a:prstGeom prst="rect">
            <a:avLst/>
          </a:prstGeom>
        </p:spPr>
      </p:pic>
      <p:sp>
        <p:nvSpPr>
          <p:cNvPr id="21" name="Frame 20">
            <a:extLst>
              <a:ext uri="{FF2B5EF4-FFF2-40B4-BE49-F238E27FC236}">
                <a16:creationId xmlns:a16="http://schemas.microsoft.com/office/drawing/2014/main" id="{BBB1F149-105F-4CE9-A59E-12133DCF5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664"/>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Subtitle 2"/>
          <p:cNvSpPr>
            <a:spLocks noGrp="1"/>
          </p:cNvSpPr>
          <p:nvPr>
            <p:ph type="subTitle" idx="1"/>
          </p:nvPr>
        </p:nvSpPr>
        <p:spPr>
          <a:xfrm>
            <a:off x="817603" y="4260662"/>
            <a:ext cx="10711131" cy="1569498"/>
          </a:xfrm>
        </p:spPr>
        <p:txBody>
          <a:bodyPr vert="horz" lIns="91440" tIns="45720" rIns="91440" bIns="45720" rtlCol="0" anchor="t">
            <a:normAutofit fontScale="92500" lnSpcReduction="10000"/>
          </a:bodyPr>
          <a:lstStyle/>
          <a:p>
            <a:pPr algn="l"/>
            <a:r>
              <a:rPr lang="en-US" sz="2300" b="1" u="sng" dirty="0">
                <a:solidFill>
                  <a:schemeClr val="bg1"/>
                </a:solidFill>
                <a:latin typeface="Times New Roman"/>
                <a:cs typeface="Times New Roman"/>
              </a:rPr>
              <a:t>VISION-BASED HUMAN ACTIVITY RECOGNITION USING DEEP LEARNING</a:t>
            </a:r>
            <a:br>
              <a:rPr lang="en-US" sz="2300" b="1" u="sng" dirty="0">
                <a:solidFill>
                  <a:schemeClr val="bg1"/>
                </a:solidFill>
                <a:latin typeface="Times New Roman"/>
                <a:cs typeface="Times New Roman"/>
              </a:rPr>
            </a:br>
            <a:r>
              <a:rPr lang="en-US" sz="2100" b="1" u="sng" dirty="0">
                <a:solidFill>
                  <a:schemeClr val="bg1"/>
                </a:solidFill>
                <a:latin typeface="Times New Roman"/>
                <a:cs typeface="Times New Roman"/>
              </a:rPr>
              <a:t>CS5720 Neural Network &amp; Deep Learning - Project</a:t>
            </a:r>
          </a:p>
          <a:p>
            <a:pPr algn="l"/>
            <a:br>
              <a:rPr lang="en-US" sz="2300" b="1" u="sng" dirty="0">
                <a:solidFill>
                  <a:schemeClr val="bg1"/>
                </a:solidFill>
                <a:latin typeface="Times New Roman"/>
                <a:cs typeface="Times New Roman"/>
              </a:rPr>
            </a:br>
            <a:endParaRPr lang="en-US" sz="2300" b="1" u="sng">
              <a:solidFill>
                <a:schemeClr val="bg1"/>
              </a:solidFill>
              <a:latin typeface="Times New Roman"/>
              <a:cs typeface="Times New Roman"/>
            </a:endParaRPr>
          </a:p>
          <a:p>
            <a:endParaRPr lang="en-US" sz="2300" dirty="0">
              <a:solidFill>
                <a:schemeClr val="bg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767031-C99F-4567-B7D9-353331C779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3FEDEE9-12A6-4011-A532-8071D6086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57C37CE9-19CE-49DF-A887-2214EBB1F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7EF84E8E-7E93-4DEE-BCFB-2AE29098B5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9046502B-E9B6-4225-B8EE-BC5D64468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ame 19">
            <a:extLst>
              <a:ext uri="{FF2B5EF4-FFF2-40B4-BE49-F238E27FC236}">
                <a16:creationId xmlns:a16="http://schemas.microsoft.com/office/drawing/2014/main" id="{1566AC62-7AC7-4ED5-A03D-E28AC560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E08801-D872-B39F-1619-706900332682}"/>
              </a:ext>
            </a:extLst>
          </p:cNvPr>
          <p:cNvSpPr>
            <a:spLocks noGrp="1"/>
          </p:cNvSpPr>
          <p:nvPr>
            <p:ph type="title"/>
          </p:nvPr>
        </p:nvSpPr>
        <p:spPr>
          <a:xfrm>
            <a:off x="838200" y="857250"/>
            <a:ext cx="5257800" cy="5143499"/>
          </a:xfrm>
        </p:spPr>
        <p:txBody>
          <a:bodyPr anchor="ctr">
            <a:normAutofit/>
          </a:bodyPr>
          <a:lstStyle/>
          <a:p>
            <a:r>
              <a:rPr lang="en-US" sz="4400">
                <a:solidFill>
                  <a:srgbClr val="FFFFFF"/>
                </a:solidFill>
                <a:cs typeface="Angsana New"/>
              </a:rPr>
              <a:t>PROBLEM SOLUTION</a:t>
            </a:r>
            <a:endParaRPr lang="en-US" sz="4400">
              <a:solidFill>
                <a:srgbClr val="FFFFFF"/>
              </a:solidFill>
            </a:endParaRPr>
          </a:p>
        </p:txBody>
      </p:sp>
      <p:pic>
        <p:nvPicPr>
          <p:cNvPr id="4" name="Content Placeholder 3" descr="A diagram of a training process&#10;&#10;Description automatically generated">
            <a:extLst>
              <a:ext uri="{FF2B5EF4-FFF2-40B4-BE49-F238E27FC236}">
                <a16:creationId xmlns:a16="http://schemas.microsoft.com/office/drawing/2014/main" id="{E45DED3C-D951-FC14-869F-E67A30F020A9}"/>
              </a:ext>
            </a:extLst>
          </p:cNvPr>
          <p:cNvPicPr>
            <a:picLocks noGrp="1" noChangeAspect="1"/>
          </p:cNvPicPr>
          <p:nvPr>
            <p:ph idx="1"/>
          </p:nvPr>
        </p:nvPicPr>
        <p:blipFill>
          <a:blip r:embed="rId2"/>
          <a:stretch>
            <a:fillRect/>
          </a:stretch>
        </p:blipFill>
        <p:spPr>
          <a:xfrm>
            <a:off x="5151957" y="1714216"/>
            <a:ext cx="5867132" cy="3871102"/>
          </a:xfrm>
        </p:spPr>
      </p:pic>
    </p:spTree>
    <p:extLst>
      <p:ext uri="{BB962C8B-B14F-4D97-AF65-F5344CB8AC3E}">
        <p14:creationId xmlns:p14="http://schemas.microsoft.com/office/powerpoint/2010/main" val="2856961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767031-C99F-4567-B7D9-353331C779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3FEDEE9-12A6-4011-A532-8071D6086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57C37CE9-19CE-49DF-A887-2214EBB1F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7EF84E8E-7E93-4DEE-BCFB-2AE29098B5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9046502B-E9B6-4225-B8EE-BC5D64468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ame 19">
            <a:extLst>
              <a:ext uri="{FF2B5EF4-FFF2-40B4-BE49-F238E27FC236}">
                <a16:creationId xmlns:a16="http://schemas.microsoft.com/office/drawing/2014/main" id="{1566AC62-7AC7-4ED5-A03D-E28AC560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F3960D-BA25-869D-349A-507BE7F483C4}"/>
              </a:ext>
            </a:extLst>
          </p:cNvPr>
          <p:cNvSpPr>
            <a:spLocks noGrp="1"/>
          </p:cNvSpPr>
          <p:nvPr>
            <p:ph type="title"/>
          </p:nvPr>
        </p:nvSpPr>
        <p:spPr>
          <a:xfrm>
            <a:off x="838200" y="857250"/>
            <a:ext cx="5257800" cy="5143499"/>
          </a:xfrm>
        </p:spPr>
        <p:txBody>
          <a:bodyPr anchor="ctr">
            <a:normAutofit/>
          </a:bodyPr>
          <a:lstStyle/>
          <a:p>
            <a:r>
              <a:rPr lang="en-US" sz="4400">
                <a:solidFill>
                  <a:srgbClr val="FFFFFF"/>
                </a:solidFill>
                <a:cs typeface="Angsana New"/>
              </a:rPr>
              <a:t>RESULTS</a:t>
            </a:r>
            <a:endParaRPr lang="en-US" sz="4400">
              <a:solidFill>
                <a:srgbClr val="FFFFFF"/>
              </a:solidFill>
            </a:endParaRPr>
          </a:p>
        </p:txBody>
      </p:sp>
      <p:pic>
        <p:nvPicPr>
          <p:cNvPr id="4" name="Content Placeholder 3" descr="A computer screen shot of a computer program&#10;&#10;Description automatically generated">
            <a:extLst>
              <a:ext uri="{FF2B5EF4-FFF2-40B4-BE49-F238E27FC236}">
                <a16:creationId xmlns:a16="http://schemas.microsoft.com/office/drawing/2014/main" id="{3B937A90-0381-F63F-31E7-4432A3D75E94}"/>
              </a:ext>
            </a:extLst>
          </p:cNvPr>
          <p:cNvPicPr>
            <a:picLocks noGrp="1" noChangeAspect="1"/>
          </p:cNvPicPr>
          <p:nvPr>
            <p:ph idx="1"/>
          </p:nvPr>
        </p:nvPicPr>
        <p:blipFill>
          <a:blip r:embed="rId2"/>
          <a:stretch>
            <a:fillRect/>
          </a:stretch>
        </p:blipFill>
        <p:spPr>
          <a:xfrm>
            <a:off x="3827358" y="1305582"/>
            <a:ext cx="7554927" cy="4253959"/>
          </a:xfrm>
        </p:spPr>
      </p:pic>
    </p:spTree>
    <p:extLst>
      <p:ext uri="{BB962C8B-B14F-4D97-AF65-F5344CB8AC3E}">
        <p14:creationId xmlns:p14="http://schemas.microsoft.com/office/powerpoint/2010/main" val="762601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767031-C99F-4567-B7D9-353331C779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3FEDEE9-12A6-4011-A532-8071D6086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57C37CE9-19CE-49DF-A887-2214EBB1F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7EF84E8E-7E93-4DEE-BCFB-2AE29098B5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9046502B-E9B6-4225-B8EE-BC5D64468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ame 19">
            <a:extLst>
              <a:ext uri="{FF2B5EF4-FFF2-40B4-BE49-F238E27FC236}">
                <a16:creationId xmlns:a16="http://schemas.microsoft.com/office/drawing/2014/main" id="{1566AC62-7AC7-4ED5-A03D-E28AC560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72F0ED-329D-5431-9254-0C264B52054F}"/>
              </a:ext>
            </a:extLst>
          </p:cNvPr>
          <p:cNvSpPr>
            <a:spLocks noGrp="1"/>
          </p:cNvSpPr>
          <p:nvPr>
            <p:ph type="title"/>
          </p:nvPr>
        </p:nvSpPr>
        <p:spPr>
          <a:xfrm>
            <a:off x="838200" y="857250"/>
            <a:ext cx="5257800" cy="5143499"/>
          </a:xfrm>
        </p:spPr>
        <p:txBody>
          <a:bodyPr anchor="ctr">
            <a:normAutofit/>
          </a:bodyPr>
          <a:lstStyle/>
          <a:p>
            <a:r>
              <a:rPr lang="en-US" sz="4400">
                <a:solidFill>
                  <a:srgbClr val="FFFFFF"/>
                </a:solidFill>
                <a:cs typeface="Angsana New"/>
              </a:rPr>
              <a:t>RESULTS</a:t>
            </a:r>
            <a:endParaRPr lang="en-US" sz="4400">
              <a:solidFill>
                <a:srgbClr val="FFFFFF"/>
              </a:solidFill>
            </a:endParaRPr>
          </a:p>
        </p:txBody>
      </p:sp>
      <p:pic>
        <p:nvPicPr>
          <p:cNvPr id="4" name="Content Placeholder 3" descr="A computer screen shot of a computer screen&#10;&#10;Description automatically generated">
            <a:extLst>
              <a:ext uri="{FF2B5EF4-FFF2-40B4-BE49-F238E27FC236}">
                <a16:creationId xmlns:a16="http://schemas.microsoft.com/office/drawing/2014/main" id="{0DF2D48C-4A94-1F72-CBBB-FA5539FC1214}"/>
              </a:ext>
            </a:extLst>
          </p:cNvPr>
          <p:cNvPicPr>
            <a:picLocks noGrp="1" noChangeAspect="1"/>
          </p:cNvPicPr>
          <p:nvPr>
            <p:ph idx="1"/>
          </p:nvPr>
        </p:nvPicPr>
        <p:blipFill>
          <a:blip r:embed="rId2"/>
          <a:stretch>
            <a:fillRect/>
          </a:stretch>
        </p:blipFill>
        <p:spPr>
          <a:xfrm>
            <a:off x="3868413" y="1717281"/>
            <a:ext cx="7593071" cy="3940667"/>
          </a:xfrm>
        </p:spPr>
      </p:pic>
    </p:spTree>
    <p:extLst>
      <p:ext uri="{BB962C8B-B14F-4D97-AF65-F5344CB8AC3E}">
        <p14:creationId xmlns:p14="http://schemas.microsoft.com/office/powerpoint/2010/main" val="2548886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767031-C99F-4567-B7D9-353331C779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3FEDEE9-12A6-4011-A532-8071D6086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57C37CE9-19CE-49DF-A887-2214EBB1F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7EF84E8E-7E93-4DEE-BCFB-2AE29098B5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9046502B-E9B6-4225-B8EE-BC5D64468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ame 19">
            <a:extLst>
              <a:ext uri="{FF2B5EF4-FFF2-40B4-BE49-F238E27FC236}">
                <a16:creationId xmlns:a16="http://schemas.microsoft.com/office/drawing/2014/main" id="{1566AC62-7AC7-4ED5-A03D-E28AC560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0DD5E-44D6-BFF8-791C-B97754562580}"/>
              </a:ext>
            </a:extLst>
          </p:cNvPr>
          <p:cNvSpPr>
            <a:spLocks noGrp="1"/>
          </p:cNvSpPr>
          <p:nvPr>
            <p:ph type="title"/>
          </p:nvPr>
        </p:nvSpPr>
        <p:spPr>
          <a:xfrm>
            <a:off x="838200" y="857250"/>
            <a:ext cx="5257800" cy="5143499"/>
          </a:xfrm>
        </p:spPr>
        <p:txBody>
          <a:bodyPr anchor="ctr">
            <a:normAutofit/>
          </a:bodyPr>
          <a:lstStyle/>
          <a:p>
            <a:r>
              <a:rPr lang="en-US" sz="4400">
                <a:solidFill>
                  <a:srgbClr val="FFFFFF"/>
                </a:solidFill>
                <a:cs typeface="Angsana New"/>
              </a:rPr>
              <a:t>REFERENCES</a:t>
            </a:r>
            <a:endParaRPr lang="en-US" sz="4400">
              <a:solidFill>
                <a:srgbClr val="FFFFFF"/>
              </a:solidFill>
            </a:endParaRPr>
          </a:p>
        </p:txBody>
      </p:sp>
      <p:sp>
        <p:nvSpPr>
          <p:cNvPr id="3" name="Content Placeholder 2">
            <a:extLst>
              <a:ext uri="{FF2B5EF4-FFF2-40B4-BE49-F238E27FC236}">
                <a16:creationId xmlns:a16="http://schemas.microsoft.com/office/drawing/2014/main" id="{1F559C81-6CE0-B266-955F-12D69724C9FD}"/>
              </a:ext>
            </a:extLst>
          </p:cNvPr>
          <p:cNvSpPr>
            <a:spLocks noGrp="1"/>
          </p:cNvSpPr>
          <p:nvPr>
            <p:ph idx="1"/>
          </p:nvPr>
        </p:nvSpPr>
        <p:spPr>
          <a:xfrm>
            <a:off x="6334124" y="857251"/>
            <a:ext cx="5019675" cy="5143500"/>
          </a:xfrm>
        </p:spPr>
        <p:txBody>
          <a:bodyPr anchor="ctr">
            <a:normAutofit/>
          </a:bodyPr>
          <a:lstStyle/>
          <a:p>
            <a:r>
              <a:rPr lang="en-US" sz="1400" dirty="0">
                <a:solidFill>
                  <a:srgbClr val="FFFFFF"/>
                </a:solidFill>
                <a:latin typeface="Times New Roman"/>
                <a:ea typeface="+mn-lt"/>
                <a:cs typeface="+mn-lt"/>
              </a:rPr>
              <a:t>[1] </a:t>
            </a:r>
            <a:r>
              <a:rPr lang="en-US" sz="1400" err="1">
                <a:solidFill>
                  <a:srgbClr val="FFFFFF"/>
                </a:solidFill>
                <a:latin typeface="Times New Roman"/>
                <a:ea typeface="+mn-lt"/>
                <a:cs typeface="+mn-lt"/>
              </a:rPr>
              <a:t>Samundra</a:t>
            </a:r>
            <a:r>
              <a:rPr lang="en-US" sz="1400" dirty="0">
                <a:solidFill>
                  <a:srgbClr val="FFFFFF"/>
                </a:solidFill>
                <a:latin typeface="Times New Roman"/>
                <a:ea typeface="+mn-lt"/>
                <a:cs typeface="+mn-lt"/>
              </a:rPr>
              <a:t> </a:t>
            </a:r>
            <a:r>
              <a:rPr lang="en-US" sz="1400" err="1">
                <a:solidFill>
                  <a:srgbClr val="FFFFFF"/>
                </a:solidFill>
                <a:latin typeface="Times New Roman"/>
                <a:ea typeface="+mn-lt"/>
                <a:cs typeface="+mn-lt"/>
              </a:rPr>
              <a:t>Deep,Xi</a:t>
            </a:r>
            <a:r>
              <a:rPr lang="en-US" sz="1400" dirty="0">
                <a:solidFill>
                  <a:srgbClr val="FFFFFF"/>
                </a:solidFill>
                <a:latin typeface="Times New Roman"/>
                <a:ea typeface="+mn-lt"/>
                <a:cs typeface="+mn-lt"/>
              </a:rPr>
              <a:t> Zheng Department of </a:t>
            </a:r>
            <a:r>
              <a:rPr lang="en-US" sz="1400" err="1">
                <a:solidFill>
                  <a:srgbClr val="FFFFFF"/>
                </a:solidFill>
                <a:latin typeface="Times New Roman"/>
                <a:ea typeface="+mn-lt"/>
                <a:cs typeface="+mn-lt"/>
              </a:rPr>
              <a:t>Comput</a:t>
            </a:r>
            <a:r>
              <a:rPr lang="en-US" sz="1400" dirty="0">
                <a:solidFill>
                  <a:srgbClr val="FFFFFF"/>
                </a:solidFill>
                <a:latin typeface="Times New Roman"/>
                <a:ea typeface="+mn-lt"/>
                <a:cs typeface="+mn-lt"/>
              </a:rPr>
              <a:t>- </a:t>
            </a:r>
            <a:r>
              <a:rPr lang="en-US" sz="1400" err="1">
                <a:solidFill>
                  <a:srgbClr val="FFFFFF"/>
                </a:solidFill>
                <a:latin typeface="Times New Roman"/>
                <a:ea typeface="+mn-lt"/>
                <a:cs typeface="+mn-lt"/>
              </a:rPr>
              <a:t>ing</a:t>
            </a:r>
            <a:r>
              <a:rPr lang="en-US" sz="1400" dirty="0">
                <a:solidFill>
                  <a:srgbClr val="FFFFFF"/>
                </a:solidFill>
                <a:latin typeface="Times New Roman"/>
                <a:ea typeface="+mn-lt"/>
                <a:cs typeface="+mn-lt"/>
              </a:rPr>
              <a:t> Macquarie University “</a:t>
            </a:r>
            <a:r>
              <a:rPr lang="en-US" sz="1400" b="1" dirty="0">
                <a:solidFill>
                  <a:srgbClr val="FFFFFF"/>
                </a:solidFill>
                <a:latin typeface="Times New Roman"/>
                <a:ea typeface="+mn-lt"/>
                <a:cs typeface="+mn-lt"/>
              </a:rPr>
              <a:t>Sydney, Australia Conference” </a:t>
            </a:r>
            <a:r>
              <a:rPr lang="en-US" sz="1400" dirty="0">
                <a:solidFill>
                  <a:srgbClr val="FFFFFF"/>
                </a:solidFill>
                <a:latin typeface="Times New Roman"/>
                <a:ea typeface="+mn-lt"/>
                <a:cs typeface="+mn-lt"/>
              </a:rPr>
              <a:t>Leveraging CNN and Transfer Learning for </a:t>
            </a:r>
            <a:r>
              <a:rPr lang="en-US" sz="1400" b="1" dirty="0">
                <a:solidFill>
                  <a:srgbClr val="FFFFFF"/>
                </a:solidFill>
                <a:latin typeface="Times New Roman"/>
                <a:ea typeface="+mn-lt"/>
                <a:cs typeface="+mn-lt"/>
              </a:rPr>
              <a:t>Vision-Based Human Activity Recognition</a:t>
            </a:r>
            <a:r>
              <a:rPr lang="en-US" sz="1400" dirty="0">
                <a:solidFill>
                  <a:srgbClr val="FFFFFF"/>
                </a:solidFill>
                <a:latin typeface="Times New Roman"/>
                <a:ea typeface="+mn-lt"/>
                <a:cs typeface="+mn-lt"/>
              </a:rPr>
              <a:t>”. International </a:t>
            </a:r>
            <a:r>
              <a:rPr lang="en-US" sz="1400" err="1">
                <a:solidFill>
                  <a:srgbClr val="FFFFFF"/>
                </a:solidFill>
                <a:latin typeface="Times New Roman"/>
                <a:ea typeface="+mn-lt"/>
                <a:cs typeface="+mn-lt"/>
              </a:rPr>
              <a:t>Acess</a:t>
            </a:r>
            <a:r>
              <a:rPr lang="en-US" sz="1400" dirty="0">
                <a:solidFill>
                  <a:srgbClr val="FFFFFF"/>
                </a:solidFill>
                <a:latin typeface="Times New Roman"/>
                <a:ea typeface="+mn-lt"/>
                <a:cs typeface="+mn-lt"/>
              </a:rPr>
              <a:t> number:19572619.DOI:10.1109/ITNAC46935 2019.9078016. </a:t>
            </a:r>
            <a:r>
              <a:rPr lang="en-US" sz="1400" err="1">
                <a:solidFill>
                  <a:srgbClr val="FFFFFF"/>
                </a:solidFill>
                <a:latin typeface="Times New Roman"/>
                <a:ea typeface="+mn-lt"/>
                <a:cs typeface="+mn-lt"/>
              </a:rPr>
              <a:t>TelecommunicationNetworks</a:t>
            </a:r>
            <a:r>
              <a:rPr lang="en-US" sz="1400" dirty="0">
                <a:solidFill>
                  <a:srgbClr val="FFFFFF"/>
                </a:solidFill>
                <a:latin typeface="Times New Roman"/>
                <a:ea typeface="+mn-lt"/>
                <a:cs typeface="+mn-lt"/>
              </a:rPr>
              <a:t> and Applications Date Added </a:t>
            </a:r>
            <a:r>
              <a:rPr lang="en-US" sz="1400" err="1">
                <a:solidFill>
                  <a:srgbClr val="FFFFFF"/>
                </a:solidFill>
                <a:latin typeface="Times New Roman"/>
                <a:ea typeface="+mn-lt"/>
                <a:cs typeface="+mn-lt"/>
              </a:rPr>
              <a:t>toIEEE</a:t>
            </a:r>
            <a:r>
              <a:rPr lang="en-US" sz="1400" dirty="0">
                <a:solidFill>
                  <a:srgbClr val="FFFFFF"/>
                </a:solidFill>
                <a:latin typeface="Times New Roman"/>
                <a:ea typeface="+mn-lt"/>
                <a:cs typeface="+mn-lt"/>
              </a:rPr>
              <a:t> Xplore:27 April 2020 INSPEC R. </a:t>
            </a:r>
            <a:endParaRPr lang="en-US" sz="1400" dirty="0">
              <a:solidFill>
                <a:srgbClr val="231B32">
                  <a:alpha val="70000"/>
                </a:srgbClr>
              </a:solidFill>
              <a:latin typeface="Times New Roman"/>
              <a:cs typeface="Times New Roman"/>
            </a:endParaRPr>
          </a:p>
          <a:p>
            <a:pPr>
              <a:buClr>
                <a:srgbClr val="E7E3F0"/>
              </a:buClr>
            </a:pPr>
            <a:r>
              <a:rPr lang="en-US" sz="1400" dirty="0">
                <a:solidFill>
                  <a:srgbClr val="FFFFFF"/>
                </a:solidFill>
                <a:ea typeface="+mn-lt"/>
                <a:cs typeface="+mn-lt"/>
              </a:rPr>
              <a:t>[2] T. Dobhal, V. </a:t>
            </a:r>
            <a:r>
              <a:rPr lang="en-US" sz="1400" err="1">
                <a:solidFill>
                  <a:srgbClr val="FFFFFF"/>
                </a:solidFill>
                <a:ea typeface="+mn-lt"/>
                <a:cs typeface="+mn-lt"/>
              </a:rPr>
              <a:t>Shitole</a:t>
            </a:r>
            <a:r>
              <a:rPr lang="en-US" sz="1400" dirty="0">
                <a:solidFill>
                  <a:srgbClr val="FFFFFF"/>
                </a:solidFill>
                <a:ea typeface="+mn-lt"/>
                <a:cs typeface="+mn-lt"/>
              </a:rPr>
              <a:t>, G. Thomas, G. Navada, Human Activity Recognition using Binary Motion Image and Deep Learning, Binary Motion Image Deep learning model gives good accuracy for both 2D and 3D datasets consistent speed of action performed by a human.</a:t>
            </a:r>
            <a:endParaRPr lang="en-US">
              <a:solidFill>
                <a:srgbClr val="231B32">
                  <a:alpha val="70000"/>
                </a:srgbClr>
              </a:solidFill>
            </a:endParaRPr>
          </a:p>
          <a:p>
            <a:pPr>
              <a:buClr>
                <a:srgbClr val="E7E3F0"/>
              </a:buClr>
            </a:pPr>
            <a:r>
              <a:rPr lang="en-US" sz="1400" dirty="0">
                <a:solidFill>
                  <a:srgbClr val="FFFFFF"/>
                </a:solidFill>
                <a:ea typeface="+mn-lt"/>
                <a:cs typeface="+mn-lt"/>
              </a:rPr>
              <a:t>[3] R. Janarthanan, S. Doss, S. Baskar, Optimized unsupervised deep learning assisted reconstructed coder in the on-nodule wearable sensor for human activity </a:t>
            </a:r>
            <a:r>
              <a:rPr lang="en-US" sz="1400" dirty="0" err="1">
                <a:solidFill>
                  <a:srgbClr val="FFFFFF"/>
                </a:solidFill>
                <a:ea typeface="+mn-lt"/>
                <a:cs typeface="+mn-lt"/>
              </a:rPr>
              <a:t>recognition,improves</a:t>
            </a:r>
            <a:r>
              <a:rPr lang="en-US" sz="1400" dirty="0">
                <a:solidFill>
                  <a:srgbClr val="FFFFFF"/>
                </a:solidFill>
                <a:ea typeface="+mn-lt"/>
                <a:cs typeface="+mn-lt"/>
              </a:rPr>
              <a:t> the feature selection and extraction using an </a:t>
            </a:r>
            <a:r>
              <a:rPr lang="en-US" sz="1400" dirty="0" err="1">
                <a:solidFill>
                  <a:srgbClr val="FFFFFF"/>
                </a:solidFill>
                <a:ea typeface="+mn-lt"/>
                <a:cs typeface="+mn-lt"/>
              </a:rPr>
              <a:t>unsu-pervised</a:t>
            </a:r>
            <a:r>
              <a:rPr lang="en-US" sz="1400" dirty="0">
                <a:solidFill>
                  <a:srgbClr val="FFFFFF"/>
                </a:solidFill>
                <a:ea typeface="+mn-lt"/>
                <a:cs typeface="+mn-lt"/>
              </a:rPr>
              <a:t> deep learning model.</a:t>
            </a:r>
            <a:endParaRPr lang="en-US" dirty="0"/>
          </a:p>
        </p:txBody>
      </p:sp>
    </p:spTree>
    <p:extLst>
      <p:ext uri="{BB962C8B-B14F-4D97-AF65-F5344CB8AC3E}">
        <p14:creationId xmlns:p14="http://schemas.microsoft.com/office/powerpoint/2010/main" val="3152681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767031-C99F-4567-B7D9-353331C779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3FEDEE9-12A6-4011-A532-8071D6086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57C37CE9-19CE-49DF-A887-2214EBB1F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7EF84E8E-7E93-4DEE-BCFB-2AE29098B5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9046502B-E9B6-4225-B8EE-BC5D64468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ame 19">
            <a:extLst>
              <a:ext uri="{FF2B5EF4-FFF2-40B4-BE49-F238E27FC236}">
                <a16:creationId xmlns:a16="http://schemas.microsoft.com/office/drawing/2014/main" id="{1566AC62-7AC7-4ED5-A03D-E28AC560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F6663-8242-9BEE-A321-22A057A3EC67}"/>
              </a:ext>
            </a:extLst>
          </p:cNvPr>
          <p:cNvSpPr>
            <a:spLocks noGrp="1"/>
          </p:cNvSpPr>
          <p:nvPr>
            <p:ph type="title"/>
          </p:nvPr>
        </p:nvSpPr>
        <p:spPr>
          <a:xfrm>
            <a:off x="838200" y="857250"/>
            <a:ext cx="5257800" cy="5143499"/>
          </a:xfrm>
        </p:spPr>
        <p:txBody>
          <a:bodyPr anchor="ctr">
            <a:normAutofit/>
          </a:bodyPr>
          <a:lstStyle/>
          <a:p>
            <a:r>
              <a:rPr lang="en-US" sz="4400">
                <a:solidFill>
                  <a:srgbClr val="FFFFFF"/>
                </a:solidFill>
                <a:cs typeface="Angsana New"/>
              </a:rPr>
              <a:t>REFERENCES</a:t>
            </a:r>
            <a:endParaRPr lang="en-US" sz="4400">
              <a:solidFill>
                <a:srgbClr val="FFFFFF"/>
              </a:solidFill>
            </a:endParaRPr>
          </a:p>
        </p:txBody>
      </p:sp>
      <p:sp>
        <p:nvSpPr>
          <p:cNvPr id="3" name="Content Placeholder 2">
            <a:extLst>
              <a:ext uri="{FF2B5EF4-FFF2-40B4-BE49-F238E27FC236}">
                <a16:creationId xmlns:a16="http://schemas.microsoft.com/office/drawing/2014/main" id="{371A106F-B941-E5AD-AED5-0E349722CA63}"/>
              </a:ext>
            </a:extLst>
          </p:cNvPr>
          <p:cNvSpPr>
            <a:spLocks noGrp="1"/>
          </p:cNvSpPr>
          <p:nvPr>
            <p:ph idx="1"/>
          </p:nvPr>
        </p:nvSpPr>
        <p:spPr>
          <a:xfrm>
            <a:off x="6334124" y="857251"/>
            <a:ext cx="5019675" cy="5143500"/>
          </a:xfrm>
        </p:spPr>
        <p:txBody>
          <a:bodyPr anchor="ctr">
            <a:normAutofit/>
          </a:bodyPr>
          <a:lstStyle/>
          <a:p>
            <a:pPr>
              <a:buClr>
                <a:srgbClr val="E7E3F0"/>
              </a:buClr>
            </a:pPr>
            <a:r>
              <a:rPr lang="en-US" sz="1400" dirty="0">
                <a:solidFill>
                  <a:srgbClr val="FFFFFF"/>
                </a:solidFill>
              </a:rPr>
              <a:t>[4] Y. Jia, Y. Guo, G. Wang, R. Song, G. Cui, X. Zhong, Multi-frequency and multi-domain human activity recognition based on SFCW radar using deep learning, Neurocomputing. Developed deep learning model </a:t>
            </a:r>
            <a:r>
              <a:rPr lang="en-US" sz="1400" err="1">
                <a:solidFill>
                  <a:srgbClr val="FFFFFF"/>
                </a:solidFill>
              </a:rPr>
              <a:t>ncreases</a:t>
            </a:r>
            <a:r>
              <a:rPr lang="en-US" sz="1400" dirty="0">
                <a:solidFill>
                  <a:srgbClr val="FFFFFF"/>
                </a:solidFill>
              </a:rPr>
              <a:t> the recognition accuracy by 1.3% by additionally introducing the range maps.</a:t>
            </a:r>
            <a:endParaRPr lang="en-US" sz="1400">
              <a:solidFill>
                <a:srgbClr val="231B32">
                  <a:alpha val="70000"/>
                </a:srgbClr>
              </a:solidFill>
            </a:endParaRPr>
          </a:p>
          <a:p>
            <a:pPr>
              <a:buClr>
                <a:srgbClr val="E7E3F0"/>
              </a:buClr>
            </a:pPr>
            <a:r>
              <a:rPr lang="en-US" sz="1400" dirty="0">
                <a:solidFill>
                  <a:srgbClr val="FFFFFF"/>
                </a:solidFill>
                <a:ea typeface="+mn-lt"/>
                <a:cs typeface="+mn-lt"/>
              </a:rPr>
              <a:t>[5] J. Schmidhuber, “Deep Learning In Neural </a:t>
            </a:r>
            <a:r>
              <a:rPr lang="en-US" sz="1400" dirty="0" err="1">
                <a:solidFill>
                  <a:srgbClr val="FFFFFF"/>
                </a:solidFill>
                <a:ea typeface="+mn-lt"/>
                <a:cs typeface="+mn-lt"/>
              </a:rPr>
              <a:t>Networks:An</a:t>
            </a:r>
            <a:r>
              <a:rPr lang="en-US" sz="1400" dirty="0">
                <a:solidFill>
                  <a:srgbClr val="FFFFFF"/>
                </a:solidFill>
                <a:ea typeface="+mn-lt"/>
                <a:cs typeface="+mn-lt"/>
              </a:rPr>
              <a:t> Overview”, Neural Networks, vol. 61, pp. 85-117, 2015.</a:t>
            </a:r>
            <a:endParaRPr lang="en-US" sz="1400" dirty="0">
              <a:solidFill>
                <a:srgbClr val="FFFFFF"/>
              </a:solidFill>
            </a:endParaRPr>
          </a:p>
          <a:p>
            <a:pPr>
              <a:buClr>
                <a:srgbClr val="E7E3F0"/>
              </a:buClr>
            </a:pPr>
            <a:r>
              <a:rPr lang="en-US" sz="1400" dirty="0">
                <a:solidFill>
                  <a:srgbClr val="FFFFFF"/>
                </a:solidFill>
                <a:ea typeface="+mn-lt"/>
                <a:cs typeface="+mn-lt"/>
              </a:rPr>
              <a:t>[6] D. C. </a:t>
            </a:r>
            <a:r>
              <a:rPr lang="en-US" sz="1400" dirty="0" err="1">
                <a:solidFill>
                  <a:srgbClr val="FFFFFF"/>
                </a:solidFill>
                <a:ea typeface="+mn-lt"/>
                <a:cs typeface="+mn-lt"/>
              </a:rPr>
              <a:t>Ciresan</a:t>
            </a:r>
            <a:r>
              <a:rPr lang="en-US" sz="1400" dirty="0">
                <a:solidFill>
                  <a:srgbClr val="FFFFFF"/>
                </a:solidFill>
                <a:ea typeface="+mn-lt"/>
                <a:cs typeface="+mn-lt"/>
              </a:rPr>
              <a:t>, U. Meier U, and L. M. </a:t>
            </a:r>
            <a:r>
              <a:rPr lang="en-US" sz="1400" dirty="0" err="1">
                <a:solidFill>
                  <a:srgbClr val="FFFFFF"/>
                </a:solidFill>
                <a:ea typeface="+mn-lt"/>
                <a:cs typeface="+mn-lt"/>
              </a:rPr>
              <a:t>Gambardella,“Deep</a:t>
            </a:r>
            <a:r>
              <a:rPr lang="en-US" sz="1400" dirty="0">
                <a:solidFill>
                  <a:srgbClr val="FFFFFF"/>
                </a:solidFill>
                <a:ea typeface="+mn-lt"/>
                <a:cs typeface="+mn-lt"/>
              </a:rPr>
              <a:t>, Big, Simple Neural Nets For Handwritten Digit Recognition”, Neural computation, vol. 22, no. 12, pp. 3207-3220, 2010.</a:t>
            </a:r>
            <a:endParaRPr lang="en-US">
              <a:solidFill>
                <a:srgbClr val="231B32">
                  <a:alpha val="70000"/>
                </a:srgbClr>
              </a:solidFill>
            </a:endParaRPr>
          </a:p>
          <a:p>
            <a:pPr>
              <a:buClr>
                <a:srgbClr val="E7E3F0"/>
              </a:buClr>
            </a:pPr>
            <a:r>
              <a:rPr lang="en-US" sz="1400" dirty="0">
                <a:solidFill>
                  <a:srgbClr val="FFFFFF"/>
                </a:solidFill>
                <a:ea typeface="+mn-lt"/>
                <a:cs typeface="+mn-lt"/>
              </a:rPr>
              <a:t>[7] Kay W, Carreira J, Simonyan K, Zhang B, Hillier C, </a:t>
            </a:r>
            <a:r>
              <a:rPr lang="en-US" sz="1400" dirty="0" err="1">
                <a:solidFill>
                  <a:srgbClr val="FFFFFF"/>
                </a:solidFill>
                <a:ea typeface="+mn-lt"/>
                <a:cs typeface="+mn-lt"/>
              </a:rPr>
              <a:t>Vijayanarasimhan</a:t>
            </a:r>
            <a:r>
              <a:rPr lang="en-US" sz="1400" dirty="0">
                <a:solidFill>
                  <a:srgbClr val="FFFFFF"/>
                </a:solidFill>
                <a:ea typeface="+mn-lt"/>
                <a:cs typeface="+mn-lt"/>
              </a:rPr>
              <a:t> S, Viola F, Green T, Back T, </a:t>
            </a:r>
            <a:r>
              <a:rPr lang="en-US" sz="1400" dirty="0" err="1">
                <a:solidFill>
                  <a:srgbClr val="FFFFFF"/>
                </a:solidFill>
                <a:ea typeface="+mn-lt"/>
                <a:cs typeface="+mn-lt"/>
              </a:rPr>
              <a:t>Natsev</a:t>
            </a:r>
            <a:r>
              <a:rPr lang="en-US" sz="1400" dirty="0">
                <a:solidFill>
                  <a:srgbClr val="FFFFFF"/>
                </a:solidFill>
                <a:ea typeface="+mn-lt"/>
                <a:cs typeface="+mn-lt"/>
              </a:rPr>
              <a:t> P, “The Kinetics Human Action Video Dataset”, 2017.</a:t>
            </a:r>
            <a:endParaRPr lang="en-US" dirty="0">
              <a:solidFill>
                <a:srgbClr val="231B32">
                  <a:alpha val="70000"/>
                </a:srgbClr>
              </a:solidFill>
            </a:endParaRPr>
          </a:p>
        </p:txBody>
      </p:sp>
    </p:spTree>
    <p:extLst>
      <p:ext uri="{BB962C8B-B14F-4D97-AF65-F5344CB8AC3E}">
        <p14:creationId xmlns:p14="http://schemas.microsoft.com/office/powerpoint/2010/main" val="1220421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767031-C99F-4567-B7D9-353331C779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3FEDEE9-12A6-4011-A532-8071D6086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57C37CE9-19CE-49DF-A887-2214EBB1F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7EF84E8E-7E93-4DEE-BCFB-2AE29098B5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9046502B-E9B6-4225-B8EE-BC5D64468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ame 19">
            <a:extLst>
              <a:ext uri="{FF2B5EF4-FFF2-40B4-BE49-F238E27FC236}">
                <a16:creationId xmlns:a16="http://schemas.microsoft.com/office/drawing/2014/main" id="{1566AC62-7AC7-4ED5-A03D-E28AC560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2E82DD-8276-4A20-BBB2-176354022A60}"/>
              </a:ext>
            </a:extLst>
          </p:cNvPr>
          <p:cNvSpPr>
            <a:spLocks noGrp="1"/>
          </p:cNvSpPr>
          <p:nvPr>
            <p:ph type="title"/>
          </p:nvPr>
        </p:nvSpPr>
        <p:spPr>
          <a:xfrm>
            <a:off x="838200" y="857250"/>
            <a:ext cx="5257800" cy="5143499"/>
          </a:xfrm>
        </p:spPr>
        <p:txBody>
          <a:bodyPr anchor="ctr">
            <a:normAutofit/>
          </a:bodyPr>
          <a:lstStyle/>
          <a:p>
            <a:r>
              <a:rPr lang="en-US" sz="4400">
                <a:solidFill>
                  <a:srgbClr val="FFFFFF"/>
                </a:solidFill>
                <a:cs typeface="Angsana New"/>
              </a:rPr>
              <a:t>REFERENCES</a:t>
            </a:r>
            <a:endParaRPr lang="en-US" sz="4400">
              <a:solidFill>
                <a:srgbClr val="FFFFFF"/>
              </a:solidFill>
            </a:endParaRPr>
          </a:p>
        </p:txBody>
      </p:sp>
      <p:sp>
        <p:nvSpPr>
          <p:cNvPr id="3" name="Content Placeholder 2">
            <a:extLst>
              <a:ext uri="{FF2B5EF4-FFF2-40B4-BE49-F238E27FC236}">
                <a16:creationId xmlns:a16="http://schemas.microsoft.com/office/drawing/2014/main" id="{663D6463-552A-9B47-E7C6-F2B5B820441D}"/>
              </a:ext>
            </a:extLst>
          </p:cNvPr>
          <p:cNvSpPr>
            <a:spLocks noGrp="1"/>
          </p:cNvSpPr>
          <p:nvPr>
            <p:ph idx="1"/>
          </p:nvPr>
        </p:nvSpPr>
        <p:spPr>
          <a:xfrm>
            <a:off x="6334124" y="857251"/>
            <a:ext cx="5019675" cy="5143500"/>
          </a:xfrm>
        </p:spPr>
        <p:txBody>
          <a:bodyPr anchor="ctr">
            <a:normAutofit/>
          </a:bodyPr>
          <a:lstStyle/>
          <a:p>
            <a:r>
              <a:rPr lang="en-US" sz="1400" dirty="0">
                <a:solidFill>
                  <a:srgbClr val="FFFFFF"/>
                </a:solidFill>
                <a:latin typeface="Times New Roman"/>
                <a:ea typeface="+mn-lt"/>
                <a:cs typeface="+mn-lt"/>
              </a:rPr>
              <a:t>[8] Yu Zhao, </a:t>
            </a:r>
            <a:r>
              <a:rPr lang="en-US" sz="1400" dirty="0" err="1">
                <a:solidFill>
                  <a:srgbClr val="FFFFFF"/>
                </a:solidFill>
                <a:latin typeface="Times New Roman"/>
                <a:ea typeface="+mn-lt"/>
                <a:cs typeface="+mn-lt"/>
              </a:rPr>
              <a:t>Rennong</a:t>
            </a:r>
            <a:r>
              <a:rPr lang="en-US" sz="1400" dirty="0">
                <a:solidFill>
                  <a:srgbClr val="FFFFFF"/>
                </a:solidFill>
                <a:latin typeface="Times New Roman"/>
                <a:ea typeface="+mn-lt"/>
                <a:cs typeface="+mn-lt"/>
              </a:rPr>
              <a:t> Yang, Guillaume Chevalier, </a:t>
            </a:r>
            <a:r>
              <a:rPr lang="en-US" sz="1400" dirty="0" err="1">
                <a:solidFill>
                  <a:srgbClr val="FFFFFF"/>
                </a:solidFill>
                <a:latin typeface="Times New Roman"/>
                <a:ea typeface="+mn-lt"/>
                <a:cs typeface="+mn-lt"/>
              </a:rPr>
              <a:t>Ximeng</a:t>
            </a:r>
            <a:r>
              <a:rPr lang="en-US" sz="1400" dirty="0">
                <a:solidFill>
                  <a:srgbClr val="FFFFFF"/>
                </a:solidFill>
                <a:latin typeface="Times New Roman"/>
                <a:ea typeface="+mn-lt"/>
                <a:cs typeface="+mn-lt"/>
              </a:rPr>
              <a:t> Xu, and </a:t>
            </a:r>
            <a:r>
              <a:rPr lang="en-US" sz="1400" dirty="0" err="1">
                <a:solidFill>
                  <a:srgbClr val="FFFFFF"/>
                </a:solidFill>
                <a:latin typeface="Times New Roman"/>
                <a:ea typeface="+mn-lt"/>
                <a:cs typeface="+mn-lt"/>
              </a:rPr>
              <a:t>Zhenxing</a:t>
            </a:r>
            <a:r>
              <a:rPr lang="en-US" sz="1400" dirty="0">
                <a:solidFill>
                  <a:srgbClr val="FFFFFF"/>
                </a:solidFill>
                <a:latin typeface="Times New Roman"/>
                <a:ea typeface="+mn-lt"/>
                <a:cs typeface="+mn-lt"/>
              </a:rPr>
              <a:t> Zhang, “Deep Residual </a:t>
            </a:r>
            <a:r>
              <a:rPr lang="en-US" sz="1400" dirty="0" err="1">
                <a:solidFill>
                  <a:srgbClr val="FFFFFF"/>
                </a:solidFill>
                <a:latin typeface="Times New Roman"/>
                <a:ea typeface="+mn-lt"/>
                <a:cs typeface="+mn-lt"/>
              </a:rPr>
              <a:t>Bidir</a:t>
            </a:r>
            <a:r>
              <a:rPr lang="en-US" sz="1400" dirty="0">
                <a:solidFill>
                  <a:srgbClr val="FFFFFF"/>
                </a:solidFill>
                <a:latin typeface="Times New Roman"/>
                <a:ea typeface="+mn-lt"/>
                <a:cs typeface="+mn-lt"/>
              </a:rPr>
              <a:t>-LSTM for Human Activity Recognition Using Wearable Sensors,” Mathematical Problems in Engineering, Volume 2018.</a:t>
            </a:r>
            <a:endParaRPr lang="en-US" sz="1400">
              <a:solidFill>
                <a:srgbClr val="231B32">
                  <a:alpha val="70000"/>
                </a:srgbClr>
              </a:solidFill>
              <a:latin typeface="Times New Roman"/>
              <a:cs typeface="Times New Roman"/>
            </a:endParaRPr>
          </a:p>
          <a:p>
            <a:pPr>
              <a:buClr>
                <a:srgbClr val="E7E3F0"/>
              </a:buClr>
            </a:pPr>
            <a:r>
              <a:rPr lang="en-US" sz="1400" dirty="0">
                <a:solidFill>
                  <a:srgbClr val="FFFFFF"/>
                </a:solidFill>
                <a:ea typeface="+mn-lt"/>
                <a:cs typeface="+mn-lt"/>
              </a:rPr>
              <a:t>[9] D. Das and A. Chakrabarty, “Human Gait-Based Gender Identification System Using Hidden Markov Model And Support Vector Machines,” in Conf. </a:t>
            </a:r>
            <a:r>
              <a:rPr lang="en-US" sz="1400" dirty="0" err="1">
                <a:solidFill>
                  <a:srgbClr val="FFFFFF"/>
                </a:solidFill>
                <a:ea typeface="+mn-lt"/>
                <a:cs typeface="+mn-lt"/>
              </a:rPr>
              <a:t>Comput</a:t>
            </a:r>
            <a:r>
              <a:rPr lang="en-US" sz="1400" dirty="0">
                <a:solidFill>
                  <a:srgbClr val="FFFFFF"/>
                </a:solidFill>
                <a:ea typeface="+mn-lt"/>
                <a:cs typeface="+mn-lt"/>
              </a:rPr>
              <a:t>. Commun. Autom. ICCCA 2015, pp. 268–272, 2015.</a:t>
            </a:r>
            <a:endParaRPr lang="en-US">
              <a:solidFill>
                <a:srgbClr val="231B32">
                  <a:alpha val="70000"/>
                </a:srgbClr>
              </a:solidFill>
            </a:endParaRPr>
          </a:p>
          <a:p>
            <a:pPr>
              <a:buClr>
                <a:srgbClr val="E7E3F0"/>
              </a:buClr>
            </a:pPr>
            <a:r>
              <a:rPr lang="en-US" sz="1400" dirty="0">
                <a:solidFill>
                  <a:srgbClr val="FFFFFF"/>
                </a:solidFill>
                <a:ea typeface="+mn-lt"/>
                <a:cs typeface="+mn-lt"/>
              </a:rPr>
              <a:t>[10] N. Y. </a:t>
            </a:r>
            <a:r>
              <a:rPr lang="en-US" sz="1400" dirty="0" err="1">
                <a:solidFill>
                  <a:srgbClr val="FFFFFF"/>
                </a:solidFill>
                <a:ea typeface="+mn-lt"/>
                <a:cs typeface="+mn-lt"/>
              </a:rPr>
              <a:t>Hammerla</a:t>
            </a:r>
            <a:r>
              <a:rPr lang="en-US" sz="1400" dirty="0">
                <a:solidFill>
                  <a:srgbClr val="FFFFFF"/>
                </a:solidFill>
                <a:ea typeface="+mn-lt"/>
                <a:cs typeface="+mn-lt"/>
              </a:rPr>
              <a:t>, S. Halloran, and T. </a:t>
            </a:r>
            <a:r>
              <a:rPr lang="en-US" sz="1400" dirty="0" err="1">
                <a:solidFill>
                  <a:srgbClr val="FFFFFF"/>
                </a:solidFill>
                <a:ea typeface="+mn-lt"/>
                <a:cs typeface="+mn-lt"/>
              </a:rPr>
              <a:t>Ploetz,“Deep</a:t>
            </a:r>
            <a:r>
              <a:rPr lang="en-US" sz="1400" dirty="0">
                <a:solidFill>
                  <a:srgbClr val="FFFFFF"/>
                </a:solidFill>
                <a:ea typeface="+mn-lt"/>
                <a:cs typeface="+mn-lt"/>
              </a:rPr>
              <a:t>, Convolutional, And Recurrent Models For Hu-man Activity Recognition Using Wearables,” </a:t>
            </a:r>
            <a:r>
              <a:rPr lang="en-US" sz="1400" dirty="0" err="1">
                <a:solidFill>
                  <a:srgbClr val="FFFFFF"/>
                </a:solidFill>
                <a:ea typeface="+mn-lt"/>
                <a:cs typeface="+mn-lt"/>
              </a:rPr>
              <a:t>arXiv</a:t>
            </a:r>
            <a:r>
              <a:rPr lang="en-US" sz="1400" dirty="0">
                <a:solidFill>
                  <a:srgbClr val="FFFFFF"/>
                </a:solidFill>
                <a:ea typeface="+mn-lt"/>
                <a:cs typeface="+mn-lt"/>
              </a:rPr>
              <a:t> preprint arXiv:1604.08880, 2016.</a:t>
            </a:r>
            <a:endParaRPr lang="en-US" dirty="0">
              <a:solidFill>
                <a:srgbClr val="231B32">
                  <a:alpha val="70000"/>
                </a:srgbClr>
              </a:solidFill>
            </a:endParaRPr>
          </a:p>
          <a:p>
            <a:pPr>
              <a:buClr>
                <a:srgbClr val="E7E3F0"/>
              </a:buClr>
            </a:pPr>
            <a:endParaRPr lang="en-US" sz="1400" dirty="0">
              <a:solidFill>
                <a:srgbClr val="FFFFFF"/>
              </a:solidFill>
              <a:latin typeface="Avenir Next LT Pro"/>
              <a:cs typeface="Times New Roman"/>
            </a:endParaRPr>
          </a:p>
          <a:p>
            <a:pPr>
              <a:buClr>
                <a:srgbClr val="E7E3F0"/>
              </a:buClr>
            </a:pPr>
            <a:endParaRPr lang="en-US" sz="1400" dirty="0">
              <a:solidFill>
                <a:srgbClr val="FFFFFF"/>
              </a:solidFill>
              <a:latin typeface="Times New Roman"/>
              <a:cs typeface="Times New Roman"/>
            </a:endParaRPr>
          </a:p>
          <a:p>
            <a:pPr>
              <a:buClr>
                <a:srgbClr val="E7E3F0"/>
              </a:buClr>
            </a:pPr>
            <a:endParaRPr lang="en-US" sz="1400" dirty="0">
              <a:solidFill>
                <a:srgbClr val="FFFFFF"/>
              </a:solidFill>
              <a:latin typeface="Times New Roman"/>
              <a:cs typeface="Times New Roman"/>
            </a:endParaRPr>
          </a:p>
        </p:txBody>
      </p:sp>
    </p:spTree>
    <p:extLst>
      <p:ext uri="{BB962C8B-B14F-4D97-AF65-F5344CB8AC3E}">
        <p14:creationId xmlns:p14="http://schemas.microsoft.com/office/powerpoint/2010/main" val="1213990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ame 1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A2477EE-FBE5-4DB7-8438-DE1CAC61A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4ACB3C-F542-4070-9FD4-F93546E85B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8211C5AC-A2EB-47D2-B916-B62F1804D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0903C48-F3CB-46DC-868F-22C26E74B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895600" y="152400"/>
            <a:ext cx="6857999" cy="6857998"/>
          </a:xfrm>
          <a:prstGeom prst="ellipse">
            <a:avLst/>
          </a:prstGeom>
          <a:gradFill>
            <a:gsLst>
              <a:gs pos="0">
                <a:schemeClr val="accent1">
                  <a:lumMod val="20000"/>
                  <a:lumOff val="80000"/>
                  <a:alpha val="2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3832E2B8-96F8-4CE7-A822-3B81F593F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26390" y="1346474"/>
            <a:ext cx="5589934" cy="5737916"/>
          </a:xfrm>
          <a:prstGeom prst="ellipse">
            <a:avLst/>
          </a:prstGeom>
          <a:gradFill>
            <a:gsLst>
              <a:gs pos="0">
                <a:schemeClr val="accent1">
                  <a:alpha val="2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6C27BF1D-32EC-4EC1-9CBE-168F4E63EE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592022" y="346669"/>
            <a:ext cx="5760743" cy="5737917"/>
          </a:xfrm>
          <a:prstGeom prst="ellipse">
            <a:avLst/>
          </a:prstGeom>
          <a:gradFill>
            <a:gsLst>
              <a:gs pos="0">
                <a:schemeClr val="accent1">
                  <a:alpha val="20000"/>
                </a:schemeClr>
              </a:gs>
              <a:gs pos="100000">
                <a:schemeClr val="accent5">
                  <a:alpha val="2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ame 23">
            <a:extLst>
              <a:ext uri="{FF2B5EF4-FFF2-40B4-BE49-F238E27FC236}">
                <a16:creationId xmlns:a16="http://schemas.microsoft.com/office/drawing/2014/main" id="{39965751-DC22-488D-94B6-350461BCC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n overlapping skeleton of leaves">
            <a:extLst>
              <a:ext uri="{FF2B5EF4-FFF2-40B4-BE49-F238E27FC236}">
                <a16:creationId xmlns:a16="http://schemas.microsoft.com/office/drawing/2014/main" id="{DCF5224E-DA28-0A07-5A09-F5A5C95DB78A}"/>
              </a:ext>
            </a:extLst>
          </p:cNvPr>
          <p:cNvPicPr>
            <a:picLocks noChangeAspect="1"/>
          </p:cNvPicPr>
          <p:nvPr/>
        </p:nvPicPr>
        <p:blipFill rotWithShape="1">
          <a:blip r:embed="rId2">
            <a:alphaModFix amt="20000"/>
          </a:blip>
          <a:srcRect t="12282" r="6" b="2942"/>
          <a:stretch/>
        </p:blipFill>
        <p:spPr>
          <a:xfrm>
            <a:off x="553076" y="315961"/>
            <a:ext cx="11128300" cy="6237815"/>
          </a:xfrm>
          <a:prstGeom prst="rect">
            <a:avLst/>
          </a:prstGeom>
        </p:spPr>
      </p:pic>
      <p:sp>
        <p:nvSpPr>
          <p:cNvPr id="8" name="TextBox 7">
            <a:extLst>
              <a:ext uri="{FF2B5EF4-FFF2-40B4-BE49-F238E27FC236}">
                <a16:creationId xmlns:a16="http://schemas.microsoft.com/office/drawing/2014/main" id="{87A38179-62B1-7697-CE1F-B77F03951C4C}"/>
              </a:ext>
            </a:extLst>
          </p:cNvPr>
          <p:cNvSpPr txBox="1"/>
          <p:nvPr/>
        </p:nvSpPr>
        <p:spPr>
          <a:xfrm>
            <a:off x="3077422" y="3213533"/>
            <a:ext cx="603983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chemeClr val="bg2"/>
                </a:solidFill>
              </a:rPr>
              <a:t>THANK YOU!</a:t>
            </a:r>
          </a:p>
        </p:txBody>
      </p:sp>
    </p:spTree>
    <p:extLst>
      <p:ext uri="{BB962C8B-B14F-4D97-AF65-F5344CB8AC3E}">
        <p14:creationId xmlns:p14="http://schemas.microsoft.com/office/powerpoint/2010/main" val="1040207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A767031-C99F-4567-B7D9-353331C779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3FEDEE9-12A6-4011-A532-8071D6086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57C37CE9-19CE-49DF-A887-2214EBB1F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EF84E8E-7E93-4DEE-BCFB-2AE29098B5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9046502B-E9B6-4225-B8EE-BC5D64468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ame 27">
            <a:extLst>
              <a:ext uri="{FF2B5EF4-FFF2-40B4-BE49-F238E27FC236}">
                <a16:creationId xmlns:a16="http://schemas.microsoft.com/office/drawing/2014/main" id="{1566AC62-7AC7-4ED5-A03D-E28AC560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7D7E2E-9384-D0F3-1F05-EA171C29E688}"/>
              </a:ext>
            </a:extLst>
          </p:cNvPr>
          <p:cNvSpPr>
            <a:spLocks noGrp="1"/>
          </p:cNvSpPr>
          <p:nvPr>
            <p:ph type="title"/>
          </p:nvPr>
        </p:nvSpPr>
        <p:spPr>
          <a:xfrm>
            <a:off x="838200" y="857250"/>
            <a:ext cx="5257800" cy="5143499"/>
          </a:xfrm>
        </p:spPr>
        <p:txBody>
          <a:bodyPr anchor="ctr">
            <a:normAutofit/>
          </a:bodyPr>
          <a:lstStyle/>
          <a:p>
            <a:r>
              <a:rPr lang="en-US" sz="4400">
                <a:solidFill>
                  <a:srgbClr val="FFFFFF"/>
                </a:solidFill>
                <a:latin typeface="Times New Roman"/>
                <a:cs typeface="Angsana New"/>
              </a:rPr>
              <a:t>GROUP MEMBERS</a:t>
            </a:r>
            <a:endParaRPr lang="en-US" sz="4400">
              <a:solidFill>
                <a:srgbClr val="FFFFFF"/>
              </a:solidFill>
              <a:latin typeface="Times New Roman"/>
            </a:endParaRPr>
          </a:p>
        </p:txBody>
      </p:sp>
      <p:graphicFrame>
        <p:nvGraphicFramePr>
          <p:cNvPr id="4" name="Content Placeholder 3">
            <a:extLst>
              <a:ext uri="{FF2B5EF4-FFF2-40B4-BE49-F238E27FC236}">
                <a16:creationId xmlns:a16="http://schemas.microsoft.com/office/drawing/2014/main" id="{70B3E2E8-E9E6-BD19-9EF1-D624C5AC190F}"/>
              </a:ext>
            </a:extLst>
          </p:cNvPr>
          <p:cNvGraphicFramePr>
            <a:graphicFrameLocks noGrp="1"/>
          </p:cNvGraphicFramePr>
          <p:nvPr>
            <p:ph idx="1"/>
            <p:extLst>
              <p:ext uri="{D42A27DB-BD31-4B8C-83A1-F6EECF244321}">
                <p14:modId xmlns:p14="http://schemas.microsoft.com/office/powerpoint/2010/main" val="590070937"/>
              </p:ext>
            </p:extLst>
          </p:nvPr>
        </p:nvGraphicFramePr>
        <p:xfrm>
          <a:off x="6093931" y="1985817"/>
          <a:ext cx="5411140" cy="3137730"/>
        </p:xfrm>
        <a:graphic>
          <a:graphicData uri="http://schemas.openxmlformats.org/drawingml/2006/table">
            <a:tbl>
              <a:tblPr firstRow="1" bandRow="1">
                <a:tableStyleId>{5C22544A-7EE6-4342-B048-85BDC9FD1C3A}</a:tableStyleId>
              </a:tblPr>
              <a:tblGrid>
                <a:gridCol w="2705570">
                  <a:extLst>
                    <a:ext uri="{9D8B030D-6E8A-4147-A177-3AD203B41FA5}">
                      <a16:colId xmlns:a16="http://schemas.microsoft.com/office/drawing/2014/main" val="613470035"/>
                    </a:ext>
                  </a:extLst>
                </a:gridCol>
                <a:gridCol w="2705570">
                  <a:extLst>
                    <a:ext uri="{9D8B030D-6E8A-4147-A177-3AD203B41FA5}">
                      <a16:colId xmlns:a16="http://schemas.microsoft.com/office/drawing/2014/main" val="2064553276"/>
                    </a:ext>
                  </a:extLst>
                </a:gridCol>
              </a:tblGrid>
              <a:tr h="627546">
                <a:tc>
                  <a:txBody>
                    <a:bodyPr/>
                    <a:lstStyle/>
                    <a:p>
                      <a:pPr algn="ctr"/>
                      <a:r>
                        <a:rPr lang="en-US" dirty="0">
                          <a:latin typeface="Times New Roman"/>
                        </a:rPr>
                        <a:t>NAME</a:t>
                      </a:r>
                    </a:p>
                  </a:txBody>
                  <a:tcPr>
                    <a:solidFill>
                      <a:schemeClr val="accent1">
                        <a:lumMod val="60000"/>
                        <a:lumOff val="40000"/>
                      </a:schemeClr>
                    </a:solidFill>
                  </a:tcPr>
                </a:tc>
                <a:tc>
                  <a:txBody>
                    <a:bodyPr/>
                    <a:lstStyle/>
                    <a:p>
                      <a:pPr algn="ctr"/>
                      <a:r>
                        <a:rPr lang="en-US" dirty="0">
                          <a:latin typeface="Times New Roman"/>
                        </a:rPr>
                        <a:t>ID NUMBER</a:t>
                      </a:r>
                    </a:p>
                  </a:txBody>
                  <a:tcPr>
                    <a:solidFill>
                      <a:schemeClr val="accent1">
                        <a:lumMod val="60000"/>
                        <a:lumOff val="40000"/>
                      </a:schemeClr>
                    </a:solidFill>
                  </a:tcPr>
                </a:tc>
                <a:extLst>
                  <a:ext uri="{0D108BD9-81ED-4DB2-BD59-A6C34878D82A}">
                    <a16:rowId xmlns:a16="http://schemas.microsoft.com/office/drawing/2014/main" val="2420385727"/>
                  </a:ext>
                </a:extLst>
              </a:tr>
              <a:tr h="627546">
                <a:tc>
                  <a:txBody>
                    <a:bodyPr/>
                    <a:lstStyle/>
                    <a:p>
                      <a:pPr algn="ctr"/>
                      <a:r>
                        <a:rPr lang="en-US" sz="1400" dirty="0">
                          <a:solidFill>
                            <a:schemeClr val="accent1">
                              <a:lumMod val="60000"/>
                              <a:lumOff val="40000"/>
                            </a:schemeClr>
                          </a:solidFill>
                          <a:latin typeface="Times New Roman"/>
                        </a:rPr>
                        <a:t>ANUSHA SREE BELLI</a:t>
                      </a:r>
                    </a:p>
                  </a:txBody>
                  <a:tcPr/>
                </a:tc>
                <a:tc>
                  <a:txBody>
                    <a:bodyPr/>
                    <a:lstStyle/>
                    <a:p>
                      <a:pPr algn="ctr"/>
                      <a:r>
                        <a:rPr lang="en-US" sz="1400" kern="1200" dirty="0">
                          <a:solidFill>
                            <a:schemeClr val="accent1">
                              <a:lumMod val="60000"/>
                              <a:lumOff val="40000"/>
                            </a:schemeClr>
                          </a:solidFill>
                          <a:latin typeface="Times New Roman"/>
                          <a:ea typeface="+mn-ea"/>
                          <a:cs typeface="+mn-cs"/>
                        </a:rPr>
                        <a:t>700758644</a:t>
                      </a:r>
                    </a:p>
                  </a:txBody>
                  <a:tcPr/>
                </a:tc>
                <a:extLst>
                  <a:ext uri="{0D108BD9-81ED-4DB2-BD59-A6C34878D82A}">
                    <a16:rowId xmlns:a16="http://schemas.microsoft.com/office/drawing/2014/main" val="2646097649"/>
                  </a:ext>
                </a:extLst>
              </a:tr>
              <a:tr h="627546">
                <a:tc>
                  <a:txBody>
                    <a:bodyPr/>
                    <a:lstStyle/>
                    <a:p>
                      <a:pPr algn="ctr"/>
                      <a:r>
                        <a:rPr lang="en-US" sz="1400" dirty="0">
                          <a:solidFill>
                            <a:schemeClr val="accent1">
                              <a:lumMod val="60000"/>
                              <a:lumOff val="40000"/>
                            </a:schemeClr>
                          </a:solidFill>
                          <a:latin typeface="Times New Roman"/>
                        </a:rPr>
                        <a:t>YASASWINI MAJETY</a:t>
                      </a:r>
                    </a:p>
                  </a:txBody>
                  <a:tcPr/>
                </a:tc>
                <a:tc>
                  <a:txBody>
                    <a:bodyPr/>
                    <a:lstStyle/>
                    <a:p>
                      <a:pPr algn="ctr"/>
                      <a:r>
                        <a:rPr lang="en-US" sz="1400" kern="1200" dirty="0">
                          <a:solidFill>
                            <a:schemeClr val="accent1">
                              <a:lumMod val="60000"/>
                              <a:lumOff val="40000"/>
                            </a:schemeClr>
                          </a:solidFill>
                          <a:latin typeface="Times New Roman"/>
                          <a:ea typeface="+mn-ea"/>
                          <a:cs typeface="+mn-cs"/>
                        </a:rPr>
                        <a:t>700747747</a:t>
                      </a:r>
                    </a:p>
                  </a:txBody>
                  <a:tcPr/>
                </a:tc>
                <a:extLst>
                  <a:ext uri="{0D108BD9-81ED-4DB2-BD59-A6C34878D82A}">
                    <a16:rowId xmlns:a16="http://schemas.microsoft.com/office/drawing/2014/main" val="3160422726"/>
                  </a:ext>
                </a:extLst>
              </a:tr>
              <a:tr h="627546">
                <a:tc>
                  <a:txBody>
                    <a:bodyPr/>
                    <a:lstStyle/>
                    <a:p>
                      <a:pPr algn="ctr"/>
                      <a:r>
                        <a:rPr lang="en-US" sz="1400" dirty="0">
                          <a:solidFill>
                            <a:schemeClr val="accent1">
                              <a:lumMod val="60000"/>
                              <a:lumOff val="40000"/>
                            </a:schemeClr>
                          </a:solidFill>
                          <a:latin typeface="Times New Roman"/>
                        </a:rPr>
                        <a:t>BHAVANA BILLA</a:t>
                      </a:r>
                    </a:p>
                  </a:txBody>
                  <a:tcPr/>
                </a:tc>
                <a:tc>
                  <a:txBody>
                    <a:bodyPr/>
                    <a:lstStyle/>
                    <a:p>
                      <a:pPr algn="ctr"/>
                      <a:r>
                        <a:rPr lang="en-US" sz="1400" kern="1200" dirty="0">
                          <a:solidFill>
                            <a:schemeClr val="accent1">
                              <a:lumMod val="60000"/>
                              <a:lumOff val="40000"/>
                            </a:schemeClr>
                          </a:solidFill>
                          <a:latin typeface="Times New Roman"/>
                          <a:ea typeface="+mn-ea"/>
                          <a:cs typeface="+mn-cs"/>
                        </a:rPr>
                        <a:t>700756590</a:t>
                      </a:r>
                    </a:p>
                  </a:txBody>
                  <a:tcPr/>
                </a:tc>
                <a:extLst>
                  <a:ext uri="{0D108BD9-81ED-4DB2-BD59-A6C34878D82A}">
                    <a16:rowId xmlns:a16="http://schemas.microsoft.com/office/drawing/2014/main" val="2403602085"/>
                  </a:ext>
                </a:extLst>
              </a:tr>
              <a:tr h="627546">
                <a:tc>
                  <a:txBody>
                    <a:bodyPr/>
                    <a:lstStyle/>
                    <a:p>
                      <a:pPr algn="ctr"/>
                      <a:r>
                        <a:rPr lang="en-US" sz="1400" dirty="0">
                          <a:solidFill>
                            <a:schemeClr val="accent1">
                              <a:lumMod val="60000"/>
                              <a:lumOff val="40000"/>
                            </a:schemeClr>
                          </a:solidFill>
                          <a:latin typeface="Times New Roman"/>
                        </a:rPr>
                        <a:t>RUCHITHA SURAKANTI</a:t>
                      </a:r>
                    </a:p>
                  </a:txBody>
                  <a:tcPr/>
                </a:tc>
                <a:tc>
                  <a:txBody>
                    <a:bodyPr/>
                    <a:lstStyle/>
                    <a:p>
                      <a:pPr algn="ctr"/>
                      <a:r>
                        <a:rPr lang="en-US" sz="1400" kern="1200" dirty="0">
                          <a:solidFill>
                            <a:schemeClr val="accent1">
                              <a:lumMod val="60000"/>
                              <a:lumOff val="40000"/>
                            </a:schemeClr>
                          </a:solidFill>
                          <a:latin typeface="Times New Roman"/>
                          <a:ea typeface="+mn-ea"/>
                          <a:cs typeface="+mn-cs"/>
                        </a:rPr>
                        <a:t>700753219</a:t>
                      </a:r>
                    </a:p>
                  </a:txBody>
                  <a:tcPr/>
                </a:tc>
                <a:extLst>
                  <a:ext uri="{0D108BD9-81ED-4DB2-BD59-A6C34878D82A}">
                    <a16:rowId xmlns:a16="http://schemas.microsoft.com/office/drawing/2014/main" val="812831135"/>
                  </a:ext>
                </a:extLst>
              </a:tr>
            </a:tbl>
          </a:graphicData>
        </a:graphic>
      </p:graphicFrame>
    </p:spTree>
    <p:extLst>
      <p:ext uri="{BB962C8B-B14F-4D97-AF65-F5344CB8AC3E}">
        <p14:creationId xmlns:p14="http://schemas.microsoft.com/office/powerpoint/2010/main" val="1728781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A767031-C99F-4567-B7D9-353331C779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3FEDEE9-12A6-4011-A532-8071D6086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7C37CE9-19CE-49DF-A887-2214EBB1F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EF84E8E-7E93-4DEE-BCFB-2AE29098B5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9046502B-E9B6-4225-B8EE-BC5D64468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ame 14">
            <a:extLst>
              <a:ext uri="{FF2B5EF4-FFF2-40B4-BE49-F238E27FC236}">
                <a16:creationId xmlns:a16="http://schemas.microsoft.com/office/drawing/2014/main" id="{1566AC62-7AC7-4ED5-A03D-E28AC560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6F0E41-EE09-850E-F4CE-BA9D91A662A2}"/>
              </a:ext>
            </a:extLst>
          </p:cNvPr>
          <p:cNvSpPr>
            <a:spLocks noGrp="1"/>
          </p:cNvSpPr>
          <p:nvPr>
            <p:ph type="title"/>
          </p:nvPr>
        </p:nvSpPr>
        <p:spPr>
          <a:xfrm>
            <a:off x="838200" y="857250"/>
            <a:ext cx="5257800" cy="5143499"/>
          </a:xfrm>
        </p:spPr>
        <p:txBody>
          <a:bodyPr anchor="ctr">
            <a:normAutofit/>
          </a:bodyPr>
          <a:lstStyle/>
          <a:p>
            <a:r>
              <a:rPr lang="en-US" sz="4400">
                <a:solidFill>
                  <a:srgbClr val="FFFFFF"/>
                </a:solidFill>
                <a:latin typeface="Times New Roman"/>
                <a:cs typeface="Angsana New"/>
              </a:rPr>
              <a:t>ROLES &amp; RESPONSIBILITIES</a:t>
            </a:r>
            <a:endParaRPr lang="en-US" sz="4400">
              <a:solidFill>
                <a:srgbClr val="FFFFFF"/>
              </a:solidFill>
              <a:latin typeface="Times New Roman"/>
            </a:endParaRPr>
          </a:p>
        </p:txBody>
      </p:sp>
      <p:sp>
        <p:nvSpPr>
          <p:cNvPr id="3" name="Content Placeholder 2">
            <a:extLst>
              <a:ext uri="{FF2B5EF4-FFF2-40B4-BE49-F238E27FC236}">
                <a16:creationId xmlns:a16="http://schemas.microsoft.com/office/drawing/2014/main" id="{1780E62D-E9DB-2A3F-A986-8F44354ED9DC}"/>
              </a:ext>
            </a:extLst>
          </p:cNvPr>
          <p:cNvSpPr>
            <a:spLocks noGrp="1"/>
          </p:cNvSpPr>
          <p:nvPr>
            <p:ph idx="1"/>
          </p:nvPr>
        </p:nvSpPr>
        <p:spPr>
          <a:xfrm>
            <a:off x="6334124" y="857251"/>
            <a:ext cx="5019675" cy="5143500"/>
          </a:xfrm>
        </p:spPr>
        <p:txBody>
          <a:bodyPr anchor="ctr">
            <a:normAutofit/>
          </a:bodyPr>
          <a:lstStyle/>
          <a:p>
            <a:pPr marL="228600" indent="0">
              <a:buNone/>
            </a:pPr>
            <a:r>
              <a:rPr lang="en-US" sz="1600" b="1" u="sng" dirty="0">
                <a:solidFill>
                  <a:srgbClr val="FFFFFF"/>
                </a:solidFill>
                <a:latin typeface="Times New Roman"/>
                <a:cs typeface="Times New Roman"/>
              </a:rPr>
              <a:t>Anusha Sree Belli:</a:t>
            </a:r>
          </a:p>
          <a:p>
            <a:r>
              <a:rPr lang="en-US" sz="1400" dirty="0">
                <a:solidFill>
                  <a:srgbClr val="FFFFFF"/>
                </a:solidFill>
                <a:latin typeface="Times New Roman"/>
                <a:cs typeface="Times New Roman"/>
              </a:rPr>
              <a:t> Collected or obtained a video collection comprising labeled human activity data.</a:t>
            </a:r>
          </a:p>
          <a:p>
            <a:pPr>
              <a:buClr>
                <a:srgbClr val="E7E3F0"/>
              </a:buClr>
            </a:pPr>
            <a:r>
              <a:rPr lang="en-US" sz="1400" dirty="0">
                <a:solidFill>
                  <a:srgbClr val="FFFFFF"/>
                </a:solidFill>
                <a:latin typeface="Times New Roman"/>
                <a:cs typeface="Times New Roman"/>
              </a:rPr>
              <a:t>The video data was preprocessed, including scaling, normalization, and augmentation.</a:t>
            </a:r>
          </a:p>
          <a:p>
            <a:pPr>
              <a:buClr>
                <a:srgbClr val="E7E3F0"/>
              </a:buClr>
            </a:pPr>
            <a:r>
              <a:rPr lang="en-US" sz="1400" dirty="0">
                <a:solidFill>
                  <a:srgbClr val="FFFFFF"/>
                </a:solidFill>
                <a:latin typeface="Times New Roman"/>
                <a:cs typeface="Times New Roman"/>
              </a:rPr>
              <a:t>Managed data pipelines and storage to allow quick access during training. Developing robust training data sets.</a:t>
            </a:r>
            <a:br>
              <a:rPr lang="en-US" sz="1400" dirty="0">
                <a:solidFill>
                  <a:srgbClr val="FFFFFF"/>
                </a:solidFill>
                <a:latin typeface="Times New Roman"/>
                <a:cs typeface="Times New Roman"/>
              </a:rPr>
            </a:br>
            <a:br>
              <a:rPr lang="en-US" sz="1400" dirty="0">
                <a:solidFill>
                  <a:srgbClr val="FFFFFF"/>
                </a:solidFill>
                <a:latin typeface="Times New Roman"/>
                <a:cs typeface="Times New Roman"/>
              </a:rPr>
            </a:br>
            <a:r>
              <a:rPr lang="en-US" sz="1600" b="1" u="sng" dirty="0">
                <a:solidFill>
                  <a:srgbClr val="FFFFFF"/>
                </a:solidFill>
                <a:latin typeface="Times New Roman"/>
                <a:cs typeface="Times New Roman"/>
              </a:rPr>
              <a:t>Yasaswini Majety:</a:t>
            </a:r>
            <a:endParaRPr lang="en-US" sz="1400" dirty="0">
              <a:solidFill>
                <a:srgbClr val="FFFFFF"/>
              </a:solidFill>
              <a:latin typeface="Times New Roman"/>
              <a:cs typeface="Times New Roman"/>
            </a:endParaRPr>
          </a:p>
          <a:p>
            <a:pPr>
              <a:buClr>
                <a:srgbClr val="E7E3F0"/>
              </a:buClr>
            </a:pPr>
            <a:r>
              <a:rPr lang="en-US" sz="1400" dirty="0">
                <a:solidFill>
                  <a:srgbClr val="FFFFFF"/>
                </a:solidFill>
                <a:latin typeface="Times New Roman"/>
                <a:cs typeface="Times New Roman"/>
              </a:rPr>
              <a:t>Optimized hyperparameters and loss functions to boost model performance.</a:t>
            </a:r>
          </a:p>
          <a:p>
            <a:pPr>
              <a:buClr>
                <a:srgbClr val="E7E3F0"/>
              </a:buClr>
            </a:pPr>
            <a:r>
              <a:rPr lang="en-US" sz="1400" dirty="0">
                <a:solidFill>
                  <a:srgbClr val="FFFFFF"/>
                </a:solidFill>
                <a:latin typeface="Times New Roman"/>
                <a:cs typeface="Times New Roman"/>
              </a:rPr>
              <a:t>Fine-tunes pre-trained models created from scratch using the dataset.</a:t>
            </a:r>
          </a:p>
          <a:p>
            <a:pPr>
              <a:buClr>
                <a:srgbClr val="E7E3F0"/>
              </a:buClr>
            </a:pPr>
            <a:r>
              <a:rPr lang="en-US" sz="1400" dirty="0">
                <a:solidFill>
                  <a:srgbClr val="FFFFFF"/>
                </a:solidFill>
                <a:latin typeface="Times New Roman"/>
                <a:cs typeface="Times New Roman"/>
              </a:rPr>
              <a:t>Depends on outcomes after evaluating model performance with validation and test sets.</a:t>
            </a:r>
          </a:p>
        </p:txBody>
      </p:sp>
    </p:spTree>
    <p:extLst>
      <p:ext uri="{BB962C8B-B14F-4D97-AF65-F5344CB8AC3E}">
        <p14:creationId xmlns:p14="http://schemas.microsoft.com/office/powerpoint/2010/main" val="3534059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A767031-C99F-4567-B7D9-353331C779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3FEDEE9-12A6-4011-A532-8071D6086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57C37CE9-19CE-49DF-A887-2214EBB1F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EF84E8E-7E93-4DEE-BCFB-2AE29098B5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9046502B-E9B6-4225-B8EE-BC5D64468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ame 27">
            <a:extLst>
              <a:ext uri="{FF2B5EF4-FFF2-40B4-BE49-F238E27FC236}">
                <a16:creationId xmlns:a16="http://schemas.microsoft.com/office/drawing/2014/main" id="{1566AC62-7AC7-4ED5-A03D-E28AC560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91F011-267A-7C75-418E-7BC9F2945280}"/>
              </a:ext>
            </a:extLst>
          </p:cNvPr>
          <p:cNvSpPr>
            <a:spLocks noGrp="1"/>
          </p:cNvSpPr>
          <p:nvPr>
            <p:ph type="title"/>
          </p:nvPr>
        </p:nvSpPr>
        <p:spPr>
          <a:xfrm>
            <a:off x="838200" y="857250"/>
            <a:ext cx="5257800" cy="5143499"/>
          </a:xfrm>
        </p:spPr>
        <p:txBody>
          <a:bodyPr anchor="ctr">
            <a:normAutofit/>
          </a:bodyPr>
          <a:lstStyle/>
          <a:p>
            <a:r>
              <a:rPr lang="en-US" sz="4400">
                <a:solidFill>
                  <a:srgbClr val="FFFFFF"/>
                </a:solidFill>
                <a:cs typeface="Angsana New"/>
              </a:rPr>
              <a:t>ROLES &amp; RESPONSIBILITIES</a:t>
            </a:r>
            <a:endParaRPr lang="en-US" sz="4400">
              <a:solidFill>
                <a:srgbClr val="FFFFFF"/>
              </a:solidFill>
            </a:endParaRPr>
          </a:p>
        </p:txBody>
      </p:sp>
      <p:sp>
        <p:nvSpPr>
          <p:cNvPr id="3" name="Content Placeholder 2">
            <a:extLst>
              <a:ext uri="{FF2B5EF4-FFF2-40B4-BE49-F238E27FC236}">
                <a16:creationId xmlns:a16="http://schemas.microsoft.com/office/drawing/2014/main" id="{F6D3CCC4-EEC7-F4B6-B5F6-2B3381AAFD44}"/>
              </a:ext>
            </a:extLst>
          </p:cNvPr>
          <p:cNvSpPr>
            <a:spLocks noGrp="1"/>
          </p:cNvSpPr>
          <p:nvPr>
            <p:ph idx="1"/>
          </p:nvPr>
        </p:nvSpPr>
        <p:spPr>
          <a:xfrm>
            <a:off x="6334124" y="857251"/>
            <a:ext cx="5019675" cy="5143500"/>
          </a:xfrm>
        </p:spPr>
        <p:txBody>
          <a:bodyPr anchor="ctr">
            <a:normAutofit/>
          </a:bodyPr>
          <a:lstStyle/>
          <a:p>
            <a:pPr marL="228600" indent="0">
              <a:buNone/>
            </a:pPr>
            <a:r>
              <a:rPr lang="en-US" sz="1600" b="1" u="sng" dirty="0">
                <a:solidFill>
                  <a:srgbClr val="FFFFFF"/>
                </a:solidFill>
                <a:latin typeface="Times New Roman"/>
                <a:cs typeface="Times New Roman"/>
              </a:rPr>
              <a:t>Bhavana Billa: </a:t>
            </a:r>
          </a:p>
          <a:p>
            <a:r>
              <a:rPr lang="en-US" sz="1400" dirty="0">
                <a:solidFill>
                  <a:schemeClr val="bg2"/>
                </a:solidFill>
                <a:latin typeface="Times New Roman"/>
                <a:ea typeface="+mn-lt"/>
                <a:cs typeface="+mn-lt"/>
              </a:rPr>
              <a:t>Created software modules that process video input streams.</a:t>
            </a:r>
            <a:endParaRPr lang="en-US" sz="1400" b="1" u="sng">
              <a:solidFill>
                <a:schemeClr val="bg2"/>
              </a:solidFill>
              <a:latin typeface="Times New Roman"/>
              <a:cs typeface="Times New Roman"/>
            </a:endParaRPr>
          </a:p>
          <a:p>
            <a:pPr>
              <a:buClr>
                <a:srgbClr val="E7E3F0"/>
              </a:buClr>
            </a:pPr>
            <a:r>
              <a:rPr lang="en-US" sz="1400" dirty="0">
                <a:solidFill>
                  <a:schemeClr val="bg2"/>
                </a:solidFill>
                <a:latin typeface="Times New Roman"/>
                <a:ea typeface="+mn-lt"/>
                <a:cs typeface="+mn-lt"/>
              </a:rPr>
              <a:t>Integrated the deep learning model into the software's design.</a:t>
            </a:r>
            <a:endParaRPr lang="en-US" sz="1400" b="1" u="sng">
              <a:solidFill>
                <a:schemeClr val="bg2"/>
              </a:solidFill>
              <a:latin typeface="Times New Roman"/>
              <a:cs typeface="Times New Roman"/>
            </a:endParaRPr>
          </a:p>
          <a:p>
            <a:pPr>
              <a:buClr>
                <a:srgbClr val="E7E3F0"/>
              </a:buClr>
            </a:pPr>
            <a:r>
              <a:rPr lang="en-US" sz="1400" dirty="0">
                <a:solidFill>
                  <a:schemeClr val="bg2"/>
                </a:solidFill>
                <a:latin typeface="Times New Roman"/>
                <a:ea typeface="+mn-lt"/>
                <a:cs typeface="+mn-lt"/>
              </a:rPr>
              <a:t>Implemented real-time inference capabilities for detecting human activity.</a:t>
            </a:r>
            <a:endParaRPr lang="en-US" sz="1400" b="1" u="sng">
              <a:solidFill>
                <a:schemeClr val="bg2"/>
              </a:solidFill>
              <a:latin typeface="Times New Roman"/>
              <a:cs typeface="Times New Roman"/>
            </a:endParaRPr>
          </a:p>
          <a:p>
            <a:pPr marL="228600" indent="0">
              <a:buClr>
                <a:srgbClr val="E7E3F0"/>
              </a:buClr>
              <a:buNone/>
            </a:pPr>
            <a:r>
              <a:rPr lang="en-US" sz="1600" b="1" u="sng" dirty="0">
                <a:solidFill>
                  <a:schemeClr val="bg2"/>
                </a:solidFill>
                <a:latin typeface="Times New Roman"/>
                <a:cs typeface="Times New Roman"/>
              </a:rPr>
              <a:t>Ruchitha </a:t>
            </a:r>
            <a:r>
              <a:rPr lang="en-US" sz="1600" b="1" u="sng" dirty="0" err="1">
                <a:solidFill>
                  <a:schemeClr val="bg2"/>
                </a:solidFill>
                <a:latin typeface="Times New Roman"/>
                <a:cs typeface="Times New Roman"/>
              </a:rPr>
              <a:t>Surakanti</a:t>
            </a:r>
            <a:r>
              <a:rPr lang="en-US" sz="1600" b="1" u="sng" dirty="0">
                <a:solidFill>
                  <a:schemeClr val="bg2"/>
                </a:solidFill>
                <a:latin typeface="Times New Roman"/>
                <a:cs typeface="Times New Roman"/>
              </a:rPr>
              <a:t>:</a:t>
            </a:r>
          </a:p>
          <a:p>
            <a:r>
              <a:rPr lang="en-US" sz="1400" dirty="0">
                <a:solidFill>
                  <a:schemeClr val="bg2"/>
                </a:solidFill>
                <a:latin typeface="Times New Roman"/>
                <a:ea typeface="+mn-lt"/>
                <a:cs typeface="+mn-lt"/>
              </a:rPr>
              <a:t>Created test cases and strategies to validate the functionality of the software and model.</a:t>
            </a:r>
          </a:p>
          <a:p>
            <a:pPr>
              <a:buClr>
                <a:srgbClr val="E7E3F0"/>
              </a:buClr>
            </a:pPr>
            <a:r>
              <a:rPr lang="en-US" sz="1400" dirty="0">
                <a:solidFill>
                  <a:schemeClr val="bg2"/>
                </a:solidFill>
                <a:latin typeface="Times New Roman"/>
                <a:ea typeface="+mn-lt"/>
                <a:cs typeface="+mn-lt"/>
              </a:rPr>
              <a:t>Performed manual and automated testing to detect flaws and issues.</a:t>
            </a:r>
          </a:p>
          <a:p>
            <a:pPr>
              <a:buClr>
                <a:srgbClr val="E7E3F0"/>
              </a:buClr>
            </a:pPr>
            <a:r>
              <a:rPr lang="en-US" sz="1400" dirty="0">
                <a:solidFill>
                  <a:schemeClr val="bg2"/>
                </a:solidFill>
                <a:latin typeface="Times New Roman"/>
                <a:ea typeface="+mn-lt"/>
                <a:cs typeface="+mn-lt"/>
              </a:rPr>
              <a:t>Verified that the program fits the specifications and functions as expected. </a:t>
            </a:r>
          </a:p>
          <a:p>
            <a:pPr>
              <a:buClr>
                <a:srgbClr val="E7E3F0"/>
              </a:buClr>
            </a:pPr>
            <a:r>
              <a:rPr lang="en-US" sz="1400" dirty="0">
                <a:solidFill>
                  <a:schemeClr val="bg2"/>
                </a:solidFill>
                <a:latin typeface="Times New Roman"/>
                <a:ea typeface="+mn-lt"/>
                <a:cs typeface="+mn-lt"/>
              </a:rPr>
              <a:t>Provided comments to the development team regarding issue repairs and improvements.</a:t>
            </a:r>
            <a:endParaRPr lang="en-US" sz="1600" b="1" u="sng" dirty="0">
              <a:solidFill>
                <a:schemeClr val="bg2"/>
              </a:solidFill>
              <a:latin typeface="Times New Roman"/>
              <a:cs typeface="Times New Roman"/>
            </a:endParaRPr>
          </a:p>
        </p:txBody>
      </p:sp>
    </p:spTree>
    <p:extLst>
      <p:ext uri="{BB962C8B-B14F-4D97-AF65-F5344CB8AC3E}">
        <p14:creationId xmlns:p14="http://schemas.microsoft.com/office/powerpoint/2010/main" val="853850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A767031-C99F-4567-B7D9-353331C779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3FEDEE9-12A6-4011-A532-8071D6086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57C37CE9-19CE-49DF-A887-2214EBB1F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EF84E8E-7E93-4DEE-BCFB-2AE29098B5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9046502B-E9B6-4225-B8EE-BC5D64468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ame 27">
            <a:extLst>
              <a:ext uri="{FF2B5EF4-FFF2-40B4-BE49-F238E27FC236}">
                <a16:creationId xmlns:a16="http://schemas.microsoft.com/office/drawing/2014/main" id="{1566AC62-7AC7-4ED5-A03D-E28AC560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48C2A6-79FE-0A73-3955-787C0F9B6D77}"/>
              </a:ext>
            </a:extLst>
          </p:cNvPr>
          <p:cNvSpPr>
            <a:spLocks noGrp="1"/>
          </p:cNvSpPr>
          <p:nvPr>
            <p:ph type="title"/>
          </p:nvPr>
        </p:nvSpPr>
        <p:spPr>
          <a:xfrm>
            <a:off x="838200" y="857250"/>
            <a:ext cx="5257800" cy="5143499"/>
          </a:xfrm>
        </p:spPr>
        <p:txBody>
          <a:bodyPr anchor="ctr">
            <a:normAutofit/>
          </a:bodyPr>
          <a:lstStyle/>
          <a:p>
            <a:r>
              <a:rPr lang="en-US" sz="4400">
                <a:solidFill>
                  <a:srgbClr val="FFFFFF"/>
                </a:solidFill>
                <a:cs typeface="Angsana New"/>
              </a:rPr>
              <a:t>ABSTRACT</a:t>
            </a:r>
            <a:endParaRPr lang="en-US" sz="4400">
              <a:solidFill>
                <a:srgbClr val="FFFFFF"/>
              </a:solidFill>
            </a:endParaRPr>
          </a:p>
        </p:txBody>
      </p:sp>
      <p:sp>
        <p:nvSpPr>
          <p:cNvPr id="3" name="Content Placeholder 2">
            <a:extLst>
              <a:ext uri="{FF2B5EF4-FFF2-40B4-BE49-F238E27FC236}">
                <a16:creationId xmlns:a16="http://schemas.microsoft.com/office/drawing/2014/main" id="{1E4806D5-B360-A73F-CC9D-CC4051D1E324}"/>
              </a:ext>
            </a:extLst>
          </p:cNvPr>
          <p:cNvSpPr>
            <a:spLocks noGrp="1"/>
          </p:cNvSpPr>
          <p:nvPr>
            <p:ph idx="1"/>
          </p:nvPr>
        </p:nvSpPr>
        <p:spPr>
          <a:xfrm>
            <a:off x="6334124" y="857251"/>
            <a:ext cx="5019675" cy="5120410"/>
          </a:xfrm>
        </p:spPr>
        <p:txBody>
          <a:bodyPr anchor="ctr">
            <a:normAutofit/>
          </a:bodyPr>
          <a:lstStyle/>
          <a:p>
            <a:r>
              <a:rPr lang="en-US" sz="1400" dirty="0">
                <a:solidFill>
                  <a:schemeClr val="bg2"/>
                </a:solidFill>
                <a:latin typeface="Times New Roman"/>
                <a:ea typeface="+mn-lt"/>
                <a:cs typeface="+mn-lt"/>
              </a:rPr>
              <a:t>This study introduces an innovative method for vision-based human activity recognition (HAR) by leveraging Convolutional Neural Networks (CNN) and transfer learning.</a:t>
            </a:r>
            <a:endParaRPr lang="en-US" sz="1400">
              <a:solidFill>
                <a:schemeClr val="bg2"/>
              </a:solidFill>
              <a:latin typeface="Times New Roman"/>
              <a:cs typeface="Times New Roman"/>
            </a:endParaRPr>
          </a:p>
          <a:p>
            <a:pPr>
              <a:buClr>
                <a:srgbClr val="E7E3F0"/>
              </a:buClr>
            </a:pPr>
            <a:r>
              <a:rPr lang="en-US" sz="1400" dirty="0">
                <a:solidFill>
                  <a:schemeClr val="bg2"/>
                </a:solidFill>
                <a:latin typeface="Times New Roman"/>
                <a:ea typeface="+mn-lt"/>
                <a:cs typeface="+mn-lt"/>
              </a:rPr>
              <a:t>HAR has gained importance in diverse fields such as elderly monitoring, anomaly identification, and security systems. Conventional machine learning methods have been surpassed by deep learning models, which can autonomously extract features while minimizing computational resources. </a:t>
            </a:r>
            <a:endParaRPr lang="en-US" sz="1400">
              <a:solidFill>
                <a:schemeClr val="bg2"/>
              </a:solidFill>
              <a:latin typeface="Times New Roman"/>
              <a:cs typeface="Times New Roman"/>
            </a:endParaRPr>
          </a:p>
          <a:p>
            <a:pPr>
              <a:buClr>
                <a:srgbClr val="E7E3F0"/>
              </a:buClr>
            </a:pPr>
            <a:r>
              <a:rPr lang="en-US" sz="1400" dirty="0">
                <a:solidFill>
                  <a:schemeClr val="bg2"/>
                </a:solidFill>
                <a:latin typeface="Times New Roman"/>
                <a:cs typeface="Arial"/>
              </a:rPr>
              <a:t>In</a:t>
            </a:r>
            <a:r>
              <a:rPr lang="en-US" sz="1400" dirty="0">
                <a:solidFill>
                  <a:schemeClr val="bg2"/>
                </a:solidFill>
                <a:latin typeface="Times New Roman"/>
                <a:ea typeface="+mn-lt"/>
                <a:cs typeface="+mn-lt"/>
              </a:rPr>
              <a:t> our research, we employ a CNN model to identify human activities from image data sets. By applying transfer learning, we effectively obtain deep image features and train machine learning classifiers. Our experiments utilize the VGG-16 framework, achieving an impressive accuracy rate of 96.95%. Additionally, our findings highlight the enhanced performance of VGG-16 when compared to alternative CNN models used for HAR. This investigation contributes to the development of HAR techniques and presents a promising approach for vision-based activity recognition across various practical application.</a:t>
            </a:r>
            <a:endParaRPr lang="en-US" sz="1400">
              <a:solidFill>
                <a:schemeClr val="bg2"/>
              </a:solidFill>
              <a:latin typeface="Times New Roman"/>
              <a:cs typeface="Times New Roman"/>
            </a:endParaRPr>
          </a:p>
        </p:txBody>
      </p:sp>
    </p:spTree>
    <p:extLst>
      <p:ext uri="{BB962C8B-B14F-4D97-AF65-F5344CB8AC3E}">
        <p14:creationId xmlns:p14="http://schemas.microsoft.com/office/powerpoint/2010/main" val="563850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767031-C99F-4567-B7D9-353331C779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3FEDEE9-12A6-4011-A532-8071D6086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57C37CE9-19CE-49DF-A887-2214EBB1F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7EF84E8E-7E93-4DEE-BCFB-2AE29098B5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9046502B-E9B6-4225-B8EE-BC5D64468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ame 19">
            <a:extLst>
              <a:ext uri="{FF2B5EF4-FFF2-40B4-BE49-F238E27FC236}">
                <a16:creationId xmlns:a16="http://schemas.microsoft.com/office/drawing/2014/main" id="{1566AC62-7AC7-4ED5-A03D-E28AC560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BD4C87-D03B-AB62-2EEB-6C480FDB082E}"/>
              </a:ext>
            </a:extLst>
          </p:cNvPr>
          <p:cNvSpPr>
            <a:spLocks noGrp="1"/>
          </p:cNvSpPr>
          <p:nvPr>
            <p:ph type="title"/>
          </p:nvPr>
        </p:nvSpPr>
        <p:spPr>
          <a:xfrm>
            <a:off x="838200" y="857250"/>
            <a:ext cx="5257800" cy="5143499"/>
          </a:xfrm>
        </p:spPr>
        <p:txBody>
          <a:bodyPr anchor="ctr">
            <a:normAutofit/>
          </a:bodyPr>
          <a:lstStyle/>
          <a:p>
            <a:r>
              <a:rPr lang="en-US" sz="4400">
                <a:solidFill>
                  <a:srgbClr val="FFFFFF"/>
                </a:solidFill>
                <a:latin typeface="Times New Roman"/>
                <a:cs typeface="Angsana New"/>
              </a:rPr>
              <a:t>OBJECTIVES</a:t>
            </a:r>
            <a:endParaRPr lang="en-US" sz="4400">
              <a:solidFill>
                <a:srgbClr val="FFFFFF"/>
              </a:solidFill>
              <a:latin typeface="Times New Roman"/>
            </a:endParaRPr>
          </a:p>
        </p:txBody>
      </p:sp>
      <p:sp>
        <p:nvSpPr>
          <p:cNvPr id="3" name="Content Placeholder 2">
            <a:extLst>
              <a:ext uri="{FF2B5EF4-FFF2-40B4-BE49-F238E27FC236}">
                <a16:creationId xmlns:a16="http://schemas.microsoft.com/office/drawing/2014/main" id="{26926795-7850-022D-DDCF-DEC9909499B7}"/>
              </a:ext>
            </a:extLst>
          </p:cNvPr>
          <p:cNvSpPr>
            <a:spLocks noGrp="1"/>
          </p:cNvSpPr>
          <p:nvPr>
            <p:ph idx="1"/>
          </p:nvPr>
        </p:nvSpPr>
        <p:spPr>
          <a:xfrm>
            <a:off x="6334124" y="857251"/>
            <a:ext cx="5019675" cy="5143500"/>
          </a:xfrm>
        </p:spPr>
        <p:txBody>
          <a:bodyPr anchor="ctr">
            <a:normAutofit/>
          </a:bodyPr>
          <a:lstStyle/>
          <a:p>
            <a:pPr marL="514350" indent="-285750"/>
            <a:r>
              <a:rPr lang="en-US" sz="1500" dirty="0">
                <a:solidFill>
                  <a:schemeClr val="bg2"/>
                </a:solidFill>
                <a:latin typeface="Times New Roman"/>
                <a:ea typeface="+mn-lt"/>
                <a:cs typeface="+mn-lt"/>
              </a:rPr>
              <a:t>Developing a Robust Model</a:t>
            </a:r>
            <a:endParaRPr lang="en-US" sz="1500">
              <a:solidFill>
                <a:schemeClr val="bg2"/>
              </a:solidFill>
              <a:latin typeface="Times New Roman"/>
              <a:cs typeface="Times New Roman"/>
            </a:endParaRPr>
          </a:p>
          <a:p>
            <a:pPr marL="514350" indent="-285750">
              <a:buClr>
                <a:srgbClr val="E7E3F0"/>
              </a:buClr>
            </a:pPr>
            <a:r>
              <a:rPr lang="en-US" sz="1500" dirty="0">
                <a:solidFill>
                  <a:schemeClr val="bg2"/>
                </a:solidFill>
                <a:latin typeface="Times New Roman"/>
                <a:ea typeface="+mn-lt"/>
                <a:cs typeface="+mn-lt"/>
              </a:rPr>
              <a:t>Exploring Transfer Learning</a:t>
            </a:r>
          </a:p>
          <a:p>
            <a:pPr marL="514350" indent="-285750"/>
            <a:r>
              <a:rPr lang="en-US" sz="1500" dirty="0">
                <a:solidFill>
                  <a:schemeClr val="bg2"/>
                </a:solidFill>
                <a:latin typeface="Times New Roman"/>
                <a:ea typeface="+mn-lt"/>
                <a:cs typeface="+mn-lt"/>
              </a:rPr>
              <a:t>Dataset Collection and Preparation</a:t>
            </a:r>
            <a:endParaRPr lang="en-US" sz="1500">
              <a:solidFill>
                <a:schemeClr val="bg2"/>
              </a:solidFill>
              <a:latin typeface="Times New Roman"/>
              <a:cs typeface="Times New Roman"/>
            </a:endParaRPr>
          </a:p>
          <a:p>
            <a:pPr marL="514350" indent="-285750">
              <a:buClr>
                <a:srgbClr val="E7E3F0"/>
              </a:buClr>
            </a:pPr>
            <a:r>
              <a:rPr lang="en-US" sz="1500" dirty="0">
                <a:solidFill>
                  <a:schemeClr val="bg2"/>
                </a:solidFill>
                <a:latin typeface="Times New Roman"/>
                <a:ea typeface="+mn-lt"/>
                <a:cs typeface="+mn-lt"/>
              </a:rPr>
              <a:t>Model Evaluation Metrics</a:t>
            </a:r>
            <a:endParaRPr lang="en-US" sz="1500">
              <a:solidFill>
                <a:schemeClr val="bg2"/>
              </a:solidFill>
              <a:latin typeface="Times New Roman"/>
              <a:cs typeface="Times New Roman"/>
            </a:endParaRPr>
          </a:p>
          <a:p>
            <a:pPr marL="514350" indent="-285750">
              <a:buClr>
                <a:srgbClr val="E7E3F0"/>
              </a:buClr>
            </a:pPr>
            <a:r>
              <a:rPr lang="en-US" sz="1500" dirty="0">
                <a:solidFill>
                  <a:schemeClr val="bg2"/>
                </a:solidFill>
                <a:latin typeface="Times New Roman"/>
                <a:ea typeface="+mn-lt"/>
                <a:cs typeface="+mn-lt"/>
              </a:rPr>
              <a:t>Hyperparameter Tuning</a:t>
            </a:r>
            <a:endParaRPr lang="en-US" sz="1500">
              <a:solidFill>
                <a:schemeClr val="bg2"/>
              </a:solidFill>
              <a:latin typeface="Times New Roman"/>
              <a:cs typeface="Times New Roman"/>
            </a:endParaRPr>
          </a:p>
          <a:p>
            <a:pPr marL="514350" indent="-285750">
              <a:buClr>
                <a:srgbClr val="E7E3F0"/>
              </a:buClr>
            </a:pPr>
            <a:r>
              <a:rPr lang="en-US" sz="1500" dirty="0">
                <a:solidFill>
                  <a:schemeClr val="bg2"/>
                </a:solidFill>
                <a:latin typeface="Times New Roman"/>
                <a:ea typeface="+mn-lt"/>
                <a:cs typeface="+mn-lt"/>
              </a:rPr>
              <a:t>Cross-Validation and Testing</a:t>
            </a:r>
            <a:endParaRPr lang="en-US" sz="1500">
              <a:solidFill>
                <a:schemeClr val="bg2"/>
              </a:solidFill>
              <a:latin typeface="Times New Roman"/>
              <a:cs typeface="Times New Roman"/>
            </a:endParaRPr>
          </a:p>
          <a:p>
            <a:pPr marL="514350" indent="-285750">
              <a:buClr>
                <a:srgbClr val="E7E3F0"/>
              </a:buClr>
            </a:pPr>
            <a:r>
              <a:rPr lang="en-US" sz="1500" dirty="0">
                <a:solidFill>
                  <a:schemeClr val="bg2"/>
                </a:solidFill>
                <a:latin typeface="Times New Roman"/>
                <a:ea typeface="+mn-lt"/>
                <a:cs typeface="+mn-lt"/>
              </a:rPr>
              <a:t>Comparative Analysis</a:t>
            </a:r>
            <a:endParaRPr lang="en-US" sz="1500">
              <a:solidFill>
                <a:schemeClr val="bg2"/>
              </a:solidFill>
              <a:latin typeface="Times New Roman"/>
              <a:cs typeface="Times New Roman"/>
            </a:endParaRPr>
          </a:p>
          <a:p>
            <a:pPr marL="514350" indent="-285750">
              <a:buClr>
                <a:srgbClr val="E7E3F0"/>
              </a:buClr>
            </a:pPr>
            <a:r>
              <a:rPr lang="en-US" sz="1500" dirty="0">
                <a:solidFill>
                  <a:schemeClr val="bg2"/>
                </a:solidFill>
                <a:latin typeface="Times New Roman"/>
                <a:ea typeface="+mn-lt"/>
                <a:cs typeface="+mn-lt"/>
              </a:rPr>
              <a:t>Real-Time Inference</a:t>
            </a:r>
            <a:endParaRPr lang="en-US" sz="1500">
              <a:solidFill>
                <a:schemeClr val="bg2"/>
              </a:solidFill>
              <a:latin typeface="Times New Roman"/>
              <a:cs typeface="Times New Roman"/>
            </a:endParaRPr>
          </a:p>
          <a:p>
            <a:pPr marL="514350" indent="-285750">
              <a:buClr>
                <a:srgbClr val="E7E3F0"/>
              </a:buClr>
            </a:pPr>
            <a:r>
              <a:rPr lang="en-US" sz="1500" dirty="0">
                <a:solidFill>
                  <a:schemeClr val="bg2"/>
                </a:solidFill>
                <a:latin typeface="Times New Roman"/>
                <a:ea typeface="+mn-lt"/>
                <a:cs typeface="+mn-lt"/>
              </a:rPr>
              <a:t>Documentation and Reporting</a:t>
            </a:r>
            <a:endParaRPr lang="en-US" sz="1500">
              <a:solidFill>
                <a:schemeClr val="bg2"/>
              </a:solidFill>
              <a:latin typeface="Times New Roman"/>
              <a:cs typeface="Times New Roman"/>
            </a:endParaRPr>
          </a:p>
          <a:p>
            <a:pPr marL="514350" indent="-285750">
              <a:buClr>
                <a:srgbClr val="E7E3F0"/>
              </a:buClr>
            </a:pPr>
            <a:r>
              <a:rPr lang="en-US" sz="1500" dirty="0">
                <a:solidFill>
                  <a:schemeClr val="bg2"/>
                </a:solidFill>
                <a:latin typeface="Times New Roman"/>
                <a:ea typeface="+mn-lt"/>
                <a:cs typeface="+mn-lt"/>
              </a:rPr>
              <a:t>Future Directions</a:t>
            </a:r>
            <a:endParaRPr lang="en-US" sz="1500">
              <a:solidFill>
                <a:schemeClr val="bg2"/>
              </a:solidFill>
              <a:latin typeface="Times New Roman"/>
              <a:cs typeface="Times New Roman"/>
            </a:endParaRPr>
          </a:p>
          <a:p>
            <a:pPr>
              <a:buClr>
                <a:srgbClr val="E7E3F0"/>
              </a:buClr>
            </a:pPr>
            <a:endParaRPr lang="en-US" sz="1800" dirty="0">
              <a:solidFill>
                <a:srgbClr val="FFFFFF"/>
              </a:solidFill>
            </a:endParaRPr>
          </a:p>
        </p:txBody>
      </p:sp>
    </p:spTree>
    <p:extLst>
      <p:ext uri="{BB962C8B-B14F-4D97-AF65-F5344CB8AC3E}">
        <p14:creationId xmlns:p14="http://schemas.microsoft.com/office/powerpoint/2010/main" val="683541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767031-C99F-4567-B7D9-353331C779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3FEDEE9-12A6-4011-A532-8071D6086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57C37CE9-19CE-49DF-A887-2214EBB1F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7EF84E8E-7E93-4DEE-BCFB-2AE29098B5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9046502B-E9B6-4225-B8EE-BC5D64468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ame 19">
            <a:extLst>
              <a:ext uri="{FF2B5EF4-FFF2-40B4-BE49-F238E27FC236}">
                <a16:creationId xmlns:a16="http://schemas.microsoft.com/office/drawing/2014/main" id="{1566AC62-7AC7-4ED5-A03D-E28AC560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286753-DF37-F610-A06C-78F4F9D04B34}"/>
              </a:ext>
            </a:extLst>
          </p:cNvPr>
          <p:cNvSpPr>
            <a:spLocks noGrp="1"/>
          </p:cNvSpPr>
          <p:nvPr>
            <p:ph type="title"/>
          </p:nvPr>
        </p:nvSpPr>
        <p:spPr>
          <a:xfrm>
            <a:off x="838200" y="857250"/>
            <a:ext cx="5257800" cy="5143499"/>
          </a:xfrm>
        </p:spPr>
        <p:txBody>
          <a:bodyPr anchor="ctr">
            <a:normAutofit/>
          </a:bodyPr>
          <a:lstStyle/>
          <a:p>
            <a:r>
              <a:rPr lang="en-US" sz="4400">
                <a:solidFill>
                  <a:srgbClr val="FFFFFF"/>
                </a:solidFill>
                <a:cs typeface="Angsana New"/>
              </a:rPr>
              <a:t>MOTIVATION</a:t>
            </a:r>
            <a:endParaRPr lang="en-US" sz="4400">
              <a:solidFill>
                <a:srgbClr val="FFFFFF"/>
              </a:solidFill>
            </a:endParaRPr>
          </a:p>
        </p:txBody>
      </p:sp>
      <p:sp>
        <p:nvSpPr>
          <p:cNvPr id="3" name="Content Placeholder 2">
            <a:extLst>
              <a:ext uri="{FF2B5EF4-FFF2-40B4-BE49-F238E27FC236}">
                <a16:creationId xmlns:a16="http://schemas.microsoft.com/office/drawing/2014/main" id="{4B93E8BD-2E2E-847B-6AF6-2500F62CF5C4}"/>
              </a:ext>
            </a:extLst>
          </p:cNvPr>
          <p:cNvSpPr>
            <a:spLocks noGrp="1"/>
          </p:cNvSpPr>
          <p:nvPr>
            <p:ph idx="1"/>
          </p:nvPr>
        </p:nvSpPr>
        <p:spPr>
          <a:xfrm>
            <a:off x="6334124" y="857251"/>
            <a:ext cx="5019675" cy="5143500"/>
          </a:xfrm>
        </p:spPr>
        <p:txBody>
          <a:bodyPr anchor="ctr">
            <a:normAutofit/>
          </a:bodyPr>
          <a:lstStyle/>
          <a:p>
            <a:pPr marL="514350" indent="-285750"/>
            <a:r>
              <a:rPr lang="en-US" sz="1400" dirty="0">
                <a:solidFill>
                  <a:schemeClr val="bg2"/>
                </a:solidFill>
                <a:latin typeface="Times New Roman"/>
                <a:ea typeface="+mn-lt"/>
                <a:cs typeface="+mn-lt"/>
              </a:rPr>
              <a:t>Improving Quality of Life </a:t>
            </a:r>
            <a:endParaRPr lang="en-US" sz="1400">
              <a:solidFill>
                <a:schemeClr val="bg2"/>
              </a:solidFill>
              <a:latin typeface="Times New Roman"/>
              <a:cs typeface="Times New Roman"/>
            </a:endParaRPr>
          </a:p>
          <a:p>
            <a:pPr marL="514350" indent="-285750">
              <a:buClr>
                <a:srgbClr val="E7E3F0"/>
              </a:buClr>
            </a:pPr>
            <a:r>
              <a:rPr lang="en-US" sz="1400" dirty="0">
                <a:solidFill>
                  <a:schemeClr val="bg2"/>
                </a:solidFill>
                <a:latin typeface="Times New Roman"/>
                <a:ea typeface="+mn-lt"/>
                <a:cs typeface="+mn-lt"/>
              </a:rPr>
              <a:t>Empowering Assistive Technologies</a:t>
            </a:r>
            <a:endParaRPr lang="en-US" sz="1400" dirty="0">
              <a:solidFill>
                <a:schemeClr val="bg2"/>
              </a:solidFill>
              <a:latin typeface="Times New Roman"/>
              <a:cs typeface="Times New Roman"/>
            </a:endParaRPr>
          </a:p>
          <a:p>
            <a:pPr marL="514350" indent="-285750">
              <a:buClr>
                <a:srgbClr val="E7E3F0"/>
              </a:buClr>
            </a:pPr>
            <a:r>
              <a:rPr lang="en-US" sz="1400" dirty="0">
                <a:solidFill>
                  <a:schemeClr val="bg2"/>
                </a:solidFill>
                <a:latin typeface="Times New Roman"/>
                <a:ea typeface="+mn-lt"/>
                <a:cs typeface="+mn-lt"/>
              </a:rPr>
              <a:t>Advancing Computer Vision</a:t>
            </a:r>
            <a:endParaRPr lang="en-US" sz="1400" dirty="0">
              <a:solidFill>
                <a:schemeClr val="bg2"/>
              </a:solidFill>
              <a:latin typeface="Times New Roman"/>
              <a:cs typeface="Times New Roman"/>
            </a:endParaRPr>
          </a:p>
          <a:p>
            <a:pPr marL="514350" indent="-285750">
              <a:buClr>
                <a:srgbClr val="E7E3F0"/>
              </a:buClr>
            </a:pPr>
            <a:r>
              <a:rPr lang="en-US" sz="1400" dirty="0">
                <a:solidFill>
                  <a:schemeClr val="bg2"/>
                </a:solidFill>
                <a:latin typeface="Times New Roman"/>
                <a:ea typeface="+mn-lt"/>
                <a:cs typeface="+mn-lt"/>
              </a:rPr>
              <a:t>Real-World Applications</a:t>
            </a:r>
            <a:endParaRPr lang="en-US" sz="1400" dirty="0">
              <a:solidFill>
                <a:schemeClr val="bg2"/>
              </a:solidFill>
              <a:latin typeface="Times New Roman"/>
              <a:cs typeface="Times New Roman"/>
            </a:endParaRPr>
          </a:p>
          <a:p>
            <a:pPr marL="514350" indent="-285750">
              <a:buClr>
                <a:srgbClr val="E7E3F0"/>
              </a:buClr>
            </a:pPr>
            <a:r>
              <a:rPr lang="en-US" sz="1400" dirty="0">
                <a:solidFill>
                  <a:schemeClr val="bg2"/>
                </a:solidFill>
                <a:latin typeface="Times New Roman"/>
                <a:ea typeface="+mn-lt"/>
                <a:cs typeface="+mn-lt"/>
              </a:rPr>
              <a:t>Innovation and Research</a:t>
            </a:r>
          </a:p>
          <a:p>
            <a:pPr marL="514350" indent="-285750"/>
            <a:r>
              <a:rPr lang="en-US" sz="1400" dirty="0">
                <a:solidFill>
                  <a:schemeClr val="bg2"/>
                </a:solidFill>
                <a:latin typeface="Times New Roman"/>
                <a:ea typeface="+mn-lt"/>
                <a:cs typeface="+mn-lt"/>
              </a:rPr>
              <a:t>Addressing Societal Needs</a:t>
            </a:r>
            <a:endParaRPr lang="en-US" sz="1400" dirty="0">
              <a:solidFill>
                <a:schemeClr val="bg2"/>
              </a:solidFill>
              <a:latin typeface="Times New Roman"/>
              <a:cs typeface="Times New Roman"/>
            </a:endParaRPr>
          </a:p>
          <a:p>
            <a:pPr marL="514350" indent="-285750">
              <a:buClr>
                <a:srgbClr val="E7E3F0"/>
              </a:buClr>
            </a:pPr>
            <a:r>
              <a:rPr lang="en-US" sz="1400" dirty="0">
                <a:solidFill>
                  <a:schemeClr val="bg2"/>
                </a:solidFill>
                <a:latin typeface="Times New Roman"/>
                <a:ea typeface="+mn-lt"/>
                <a:cs typeface="+mn-lt"/>
              </a:rPr>
              <a:t>Learning and Growth</a:t>
            </a:r>
            <a:endParaRPr lang="en-US" sz="1400" dirty="0">
              <a:solidFill>
                <a:schemeClr val="bg2"/>
              </a:solidFill>
              <a:latin typeface="Times New Roman"/>
              <a:cs typeface="Times New Roman"/>
            </a:endParaRPr>
          </a:p>
          <a:p>
            <a:pPr marL="514350" indent="-285750">
              <a:buClr>
                <a:srgbClr val="E7E3F0"/>
              </a:buClr>
            </a:pPr>
            <a:r>
              <a:rPr lang="en-US" sz="1400" dirty="0">
                <a:solidFill>
                  <a:schemeClr val="bg2"/>
                </a:solidFill>
                <a:latin typeface="Times New Roman"/>
                <a:ea typeface="+mn-lt"/>
                <a:cs typeface="+mn-lt"/>
              </a:rPr>
              <a:t>Potential for Impact</a:t>
            </a:r>
            <a:endParaRPr lang="en-US" sz="1400" dirty="0">
              <a:solidFill>
                <a:schemeClr val="bg2"/>
              </a:solidFill>
              <a:latin typeface="Times New Roman"/>
              <a:cs typeface="Times New Roman"/>
            </a:endParaRPr>
          </a:p>
          <a:p>
            <a:pPr marL="228600" indent="0">
              <a:buClr>
                <a:srgbClr val="E7E3F0"/>
              </a:buClr>
              <a:buNone/>
            </a:pPr>
            <a:r>
              <a:rPr lang="en-US" sz="1400" dirty="0">
                <a:solidFill>
                  <a:schemeClr val="bg2"/>
                </a:solidFill>
                <a:latin typeface="Times New Roman"/>
                <a:ea typeface="+mn-lt"/>
                <a:cs typeface="+mn-lt"/>
              </a:rPr>
              <a:t>Project has the potential to make a meaningful difference in people's lives while also contributing to the advancement of science and technology. Stay motivated, stay curious, and enjoy the journey of discovery and innovation!    </a:t>
            </a:r>
            <a:r>
              <a:rPr lang="en-US" sz="1700" dirty="0">
                <a:solidFill>
                  <a:srgbClr val="000000"/>
                </a:solidFill>
                <a:ea typeface="+mn-lt"/>
                <a:cs typeface="+mn-lt"/>
              </a:rPr>
              <a:t> </a:t>
            </a:r>
            <a:endParaRPr lang="en-US" dirty="0">
              <a:solidFill>
                <a:srgbClr val="231B32">
                  <a:alpha val="70000"/>
                </a:srgbClr>
              </a:solidFill>
            </a:endParaRPr>
          </a:p>
          <a:p>
            <a:pPr>
              <a:buClr>
                <a:srgbClr val="E7E3F0"/>
              </a:buClr>
            </a:pPr>
            <a:endParaRPr lang="en-US" sz="1800" dirty="0">
              <a:solidFill>
                <a:srgbClr val="FFFFFF"/>
              </a:solidFill>
            </a:endParaRPr>
          </a:p>
        </p:txBody>
      </p:sp>
    </p:spTree>
    <p:extLst>
      <p:ext uri="{BB962C8B-B14F-4D97-AF65-F5344CB8AC3E}">
        <p14:creationId xmlns:p14="http://schemas.microsoft.com/office/powerpoint/2010/main" val="3276954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A767031-C99F-4567-B7D9-353331C779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3FEDEE9-12A6-4011-A532-8071D6086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57C37CE9-19CE-49DF-A887-2214EBB1F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EF84E8E-7E93-4DEE-BCFB-2AE29098B5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9046502B-E9B6-4225-B8EE-BC5D64468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ame 27">
            <a:extLst>
              <a:ext uri="{FF2B5EF4-FFF2-40B4-BE49-F238E27FC236}">
                <a16:creationId xmlns:a16="http://schemas.microsoft.com/office/drawing/2014/main" id="{1566AC62-7AC7-4ED5-A03D-E28AC560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CFF34-C65C-6B45-8A22-2DB2070CA438}"/>
              </a:ext>
            </a:extLst>
          </p:cNvPr>
          <p:cNvSpPr>
            <a:spLocks noGrp="1"/>
          </p:cNvSpPr>
          <p:nvPr>
            <p:ph type="title"/>
          </p:nvPr>
        </p:nvSpPr>
        <p:spPr>
          <a:xfrm>
            <a:off x="838200" y="857250"/>
            <a:ext cx="5257800" cy="5143499"/>
          </a:xfrm>
        </p:spPr>
        <p:txBody>
          <a:bodyPr anchor="ctr">
            <a:normAutofit/>
          </a:bodyPr>
          <a:lstStyle/>
          <a:p>
            <a:r>
              <a:rPr lang="en-US" sz="4400" dirty="0">
                <a:solidFill>
                  <a:srgbClr val="FFFFFF"/>
                </a:solidFill>
                <a:latin typeface="Times New Roman"/>
                <a:cs typeface="Angsana New"/>
              </a:rPr>
              <a:t>RELATED WORK</a:t>
            </a:r>
            <a:endParaRPr lang="en-US" sz="4400" dirty="0">
              <a:solidFill>
                <a:srgbClr val="FFFFFF"/>
              </a:solidFill>
              <a:latin typeface="Times New Roman"/>
            </a:endParaRPr>
          </a:p>
        </p:txBody>
      </p:sp>
      <p:sp>
        <p:nvSpPr>
          <p:cNvPr id="3" name="Content Placeholder 2">
            <a:extLst>
              <a:ext uri="{FF2B5EF4-FFF2-40B4-BE49-F238E27FC236}">
                <a16:creationId xmlns:a16="http://schemas.microsoft.com/office/drawing/2014/main" id="{BE8A9A5E-16AE-0E69-8B4F-EB00F47FE358}"/>
              </a:ext>
            </a:extLst>
          </p:cNvPr>
          <p:cNvSpPr>
            <a:spLocks noGrp="1"/>
          </p:cNvSpPr>
          <p:nvPr>
            <p:ph idx="1"/>
          </p:nvPr>
        </p:nvSpPr>
        <p:spPr>
          <a:xfrm>
            <a:off x="6334124" y="857251"/>
            <a:ext cx="5019675" cy="5143500"/>
          </a:xfrm>
        </p:spPr>
        <p:txBody>
          <a:bodyPr anchor="ctr">
            <a:normAutofit/>
          </a:bodyPr>
          <a:lstStyle/>
          <a:p>
            <a:r>
              <a:rPr lang="en-US" sz="1600" dirty="0">
                <a:solidFill>
                  <a:schemeClr val="bg1">
                    <a:lumMod val="95000"/>
                  </a:schemeClr>
                </a:solidFill>
                <a:latin typeface="Times New Roman"/>
                <a:cs typeface="Arial"/>
              </a:rPr>
              <a:t>"</a:t>
            </a:r>
            <a:r>
              <a:rPr lang="en-US" sz="1600" dirty="0">
                <a:solidFill>
                  <a:schemeClr val="bg1">
                    <a:lumMod val="95000"/>
                  </a:schemeClr>
                </a:solidFill>
                <a:latin typeface="Times New Roman"/>
                <a:ea typeface="+mn-lt"/>
                <a:cs typeface="+mn-lt"/>
              </a:rPr>
              <a:t>Two-stream convolutional networks for action recognition in videos" by Karen Simonyan and Andrew Zisserman.</a:t>
            </a:r>
            <a:endParaRPr lang="en-US" sz="1600" dirty="0">
              <a:solidFill>
                <a:schemeClr val="bg1">
                  <a:lumMod val="95000"/>
                </a:schemeClr>
              </a:solidFill>
              <a:latin typeface="Times New Roman"/>
              <a:cs typeface="Times New Roman"/>
            </a:endParaRPr>
          </a:p>
          <a:p>
            <a:pPr>
              <a:buClr>
                <a:srgbClr val="E7E3F0"/>
              </a:buClr>
            </a:pPr>
            <a:r>
              <a:rPr lang="en-US" sz="1600" dirty="0">
                <a:solidFill>
                  <a:schemeClr val="bg1">
                    <a:lumMod val="95000"/>
                  </a:schemeClr>
                </a:solidFill>
                <a:latin typeface="Times New Roman"/>
                <a:cs typeface="Arial"/>
              </a:rPr>
              <a:t>"</a:t>
            </a:r>
            <a:r>
              <a:rPr lang="en-US" sz="1600" dirty="0">
                <a:solidFill>
                  <a:schemeClr val="bg1">
                    <a:lumMod val="95000"/>
                  </a:schemeClr>
                </a:solidFill>
                <a:latin typeface="Times New Roman"/>
                <a:ea typeface="+mn-lt"/>
                <a:cs typeface="+mn-lt"/>
              </a:rPr>
              <a:t>Learning spatiotemporal features with 3D convolutional networks" by Du Tran et al.</a:t>
            </a:r>
            <a:endParaRPr lang="en-US" sz="1600" dirty="0">
              <a:solidFill>
                <a:schemeClr val="bg1">
                  <a:lumMod val="95000"/>
                </a:schemeClr>
              </a:solidFill>
              <a:latin typeface="Times New Roman"/>
              <a:cs typeface="Times New Roman"/>
            </a:endParaRPr>
          </a:p>
          <a:p>
            <a:pPr>
              <a:buClr>
                <a:srgbClr val="E7E3F0"/>
              </a:buClr>
            </a:pPr>
            <a:r>
              <a:rPr lang="en-US" sz="1600" dirty="0">
                <a:solidFill>
                  <a:schemeClr val="bg1">
                    <a:lumMod val="95000"/>
                  </a:schemeClr>
                </a:solidFill>
                <a:latin typeface="Times New Roman"/>
                <a:cs typeface="Arial"/>
              </a:rPr>
              <a:t>"</a:t>
            </a:r>
            <a:r>
              <a:rPr lang="en-US" sz="1600" dirty="0">
                <a:solidFill>
                  <a:schemeClr val="bg1">
                    <a:lumMod val="95000"/>
                  </a:schemeClr>
                </a:solidFill>
                <a:latin typeface="Times New Roman"/>
                <a:ea typeface="+mn-lt"/>
                <a:cs typeface="+mn-lt"/>
              </a:rPr>
              <a:t>Self-supervised learning for human activity recognition: A comprehensive survey" by Manish Kumar and Balasubramanian Raman.</a:t>
            </a:r>
            <a:endParaRPr lang="en-US" sz="1600" dirty="0">
              <a:solidFill>
                <a:schemeClr val="bg1">
                  <a:lumMod val="95000"/>
                </a:schemeClr>
              </a:solidFill>
              <a:latin typeface="Times New Roman"/>
              <a:cs typeface="Times New Roman"/>
            </a:endParaRPr>
          </a:p>
          <a:p>
            <a:pPr>
              <a:buClr>
                <a:srgbClr val="E7E3F0"/>
              </a:buClr>
            </a:pPr>
            <a:r>
              <a:rPr lang="en-US" sz="1600" dirty="0">
                <a:solidFill>
                  <a:schemeClr val="bg1">
                    <a:lumMod val="95000"/>
                  </a:schemeClr>
                </a:solidFill>
                <a:latin typeface="Times New Roman"/>
                <a:ea typeface="+mn-lt"/>
                <a:cs typeface="+mn-lt"/>
              </a:rPr>
              <a:t>Studying these works had provided valuable insights and inspiration for our research and experimentation.</a:t>
            </a:r>
            <a:endParaRPr lang="en-US" sz="1600" dirty="0">
              <a:solidFill>
                <a:schemeClr val="bg1">
                  <a:lumMod val="95000"/>
                </a:schemeClr>
              </a:solidFill>
              <a:latin typeface="Times New Roman"/>
              <a:cs typeface="Times New Roman"/>
            </a:endParaRPr>
          </a:p>
          <a:p>
            <a:pPr>
              <a:buClr>
                <a:srgbClr val="E7E3F0"/>
              </a:buClr>
            </a:pPr>
            <a:endParaRPr lang="en-US" sz="1600" dirty="0">
              <a:solidFill>
                <a:schemeClr val="bg1">
                  <a:lumMod val="95000"/>
                </a:schemeClr>
              </a:solidFill>
              <a:latin typeface="Times New Roman"/>
              <a:cs typeface="Times New Roman"/>
            </a:endParaRPr>
          </a:p>
        </p:txBody>
      </p:sp>
    </p:spTree>
    <p:extLst>
      <p:ext uri="{BB962C8B-B14F-4D97-AF65-F5344CB8AC3E}">
        <p14:creationId xmlns:p14="http://schemas.microsoft.com/office/powerpoint/2010/main" val="3189338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767031-C99F-4567-B7D9-353331C779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3FEDEE9-12A6-4011-A532-8071D6086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57C37CE9-19CE-49DF-A887-2214EBB1F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7EF84E8E-7E93-4DEE-BCFB-2AE29098B5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9046502B-E9B6-4225-B8EE-BC5D64468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ame 19">
            <a:extLst>
              <a:ext uri="{FF2B5EF4-FFF2-40B4-BE49-F238E27FC236}">
                <a16:creationId xmlns:a16="http://schemas.microsoft.com/office/drawing/2014/main" id="{1566AC62-7AC7-4ED5-A03D-E28AC560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EEC043-A16F-0130-DC36-B22AAFC44C30}"/>
              </a:ext>
            </a:extLst>
          </p:cNvPr>
          <p:cNvSpPr>
            <a:spLocks noGrp="1"/>
          </p:cNvSpPr>
          <p:nvPr>
            <p:ph type="title"/>
          </p:nvPr>
        </p:nvSpPr>
        <p:spPr>
          <a:xfrm>
            <a:off x="838200" y="857250"/>
            <a:ext cx="5257800" cy="5143499"/>
          </a:xfrm>
        </p:spPr>
        <p:txBody>
          <a:bodyPr anchor="ctr">
            <a:normAutofit/>
          </a:bodyPr>
          <a:lstStyle/>
          <a:p>
            <a:r>
              <a:rPr lang="en-US" sz="4400">
                <a:solidFill>
                  <a:srgbClr val="FFFFFF"/>
                </a:solidFill>
                <a:cs typeface="Angsana New"/>
              </a:rPr>
              <a:t>PROBLEM STATEMENT</a:t>
            </a:r>
            <a:endParaRPr lang="en-US" sz="4400">
              <a:solidFill>
                <a:srgbClr val="FFFFFF"/>
              </a:solidFill>
            </a:endParaRPr>
          </a:p>
        </p:txBody>
      </p:sp>
      <p:sp>
        <p:nvSpPr>
          <p:cNvPr id="3" name="Content Placeholder 2">
            <a:extLst>
              <a:ext uri="{FF2B5EF4-FFF2-40B4-BE49-F238E27FC236}">
                <a16:creationId xmlns:a16="http://schemas.microsoft.com/office/drawing/2014/main" id="{07D07C3C-4A11-916B-2510-42DA1FFB44BC}"/>
              </a:ext>
            </a:extLst>
          </p:cNvPr>
          <p:cNvSpPr>
            <a:spLocks noGrp="1"/>
          </p:cNvSpPr>
          <p:nvPr>
            <p:ph idx="1"/>
          </p:nvPr>
        </p:nvSpPr>
        <p:spPr>
          <a:xfrm>
            <a:off x="6334124" y="857251"/>
            <a:ext cx="5019675" cy="5143500"/>
          </a:xfrm>
        </p:spPr>
        <p:txBody>
          <a:bodyPr anchor="ctr">
            <a:normAutofit/>
          </a:bodyPr>
          <a:lstStyle/>
          <a:p>
            <a:r>
              <a:rPr lang="en-US" sz="1500" dirty="0">
                <a:solidFill>
                  <a:schemeClr val="bg2"/>
                </a:solidFill>
                <a:latin typeface="Times New Roman"/>
                <a:ea typeface="+mn-lt"/>
                <a:cs typeface="+mn-lt"/>
              </a:rPr>
              <a:t>Human activity recognition (HAR) plays a crucial role in various applications, including healthcare monitoring, surveillance, and human-computer interaction. Traditional methods for HAR often rely on handcrafted features and shallow learning algorithms, which may struggle to capture the complex spatiotemporal patterns present in video data. </a:t>
            </a:r>
            <a:endParaRPr lang="en-US" sz="1500">
              <a:solidFill>
                <a:schemeClr val="bg2"/>
              </a:solidFill>
              <a:latin typeface="Times New Roman"/>
              <a:cs typeface="Times New Roman"/>
            </a:endParaRPr>
          </a:p>
          <a:p>
            <a:pPr>
              <a:buClr>
                <a:srgbClr val="E7E3F0"/>
              </a:buClr>
            </a:pPr>
            <a:r>
              <a:rPr lang="en-US" sz="1500" dirty="0">
                <a:solidFill>
                  <a:schemeClr val="bg2"/>
                </a:solidFill>
                <a:latin typeface="Times New Roman"/>
                <a:ea typeface="+mn-lt"/>
                <a:cs typeface="+mn-lt"/>
              </a:rPr>
              <a:t>To address this challenge, this project aims to develop an efficient and accurate vision-based human activity recognition system using transfer learning and convolutional neural networks (CNNs).</a:t>
            </a:r>
            <a:endParaRPr lang="en-US" sz="1500">
              <a:solidFill>
                <a:schemeClr val="bg2"/>
              </a:solidFill>
              <a:latin typeface="Times New Roman"/>
            </a:endParaRPr>
          </a:p>
          <a:p>
            <a:pPr>
              <a:buClr>
                <a:srgbClr val="E7E3F0"/>
              </a:buClr>
            </a:pPr>
            <a:endParaRPr lang="en-US" sz="1800" dirty="0">
              <a:solidFill>
                <a:srgbClr val="FFFFFF"/>
              </a:solidFill>
            </a:endParaRPr>
          </a:p>
        </p:txBody>
      </p:sp>
    </p:spTree>
    <p:extLst>
      <p:ext uri="{BB962C8B-B14F-4D97-AF65-F5344CB8AC3E}">
        <p14:creationId xmlns:p14="http://schemas.microsoft.com/office/powerpoint/2010/main" val="2213080150"/>
      </p:ext>
    </p:extLst>
  </p:cSld>
  <p:clrMapOvr>
    <a:masterClrMapping/>
  </p:clrMapOvr>
</p:sld>
</file>

<file path=ppt/theme/theme1.xml><?xml version="1.0" encoding="utf-8"?>
<a:theme xmlns:a="http://schemas.openxmlformats.org/drawingml/2006/main" name="LuminousVTI">
  <a:themeElements>
    <a:clrScheme name="AnalogousFromDarkSeedLeftStep">
      <a:dk1>
        <a:srgbClr val="000000"/>
      </a:dk1>
      <a:lt1>
        <a:srgbClr val="FFFFFF"/>
      </a:lt1>
      <a:dk2>
        <a:srgbClr val="231B32"/>
      </a:dk2>
      <a:lt2>
        <a:srgbClr val="F0F3F3"/>
      </a:lt2>
      <a:accent1>
        <a:srgbClr val="C35D4D"/>
      </a:accent1>
      <a:accent2>
        <a:srgbClr val="B13B5C"/>
      </a:accent2>
      <a:accent3>
        <a:srgbClr val="C34D9F"/>
      </a:accent3>
      <a:accent4>
        <a:srgbClr val="A43BB1"/>
      </a:accent4>
      <a:accent5>
        <a:srgbClr val="854DC3"/>
      </a:accent5>
      <a:accent6>
        <a:srgbClr val="443DB2"/>
      </a:accent6>
      <a:hlink>
        <a:srgbClr val="913FBF"/>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LuminousVTI</vt:lpstr>
      <vt:lpstr>PowerPoint Presentation</vt:lpstr>
      <vt:lpstr>GROUP MEMBERS</vt:lpstr>
      <vt:lpstr>ROLES &amp; RESPONSIBILITIES</vt:lpstr>
      <vt:lpstr>ROLES &amp; RESPONSIBILITIES</vt:lpstr>
      <vt:lpstr>ABSTRACT</vt:lpstr>
      <vt:lpstr>OBJECTIVES</vt:lpstr>
      <vt:lpstr>MOTIVATION</vt:lpstr>
      <vt:lpstr>RELATED WORK</vt:lpstr>
      <vt:lpstr>PROBLEM STATEMENT</vt:lpstr>
      <vt:lpstr>PROBLEM SOLUTION</vt:lpstr>
      <vt:lpstr>RESULTS</vt:lpstr>
      <vt:lpstr>RESULTS</vt:lpstr>
      <vt:lpstr>REFERENCES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360</cp:revision>
  <dcterms:created xsi:type="dcterms:W3CDTF">2024-04-16T19:30:51Z</dcterms:created>
  <dcterms:modified xsi:type="dcterms:W3CDTF">2024-04-16T22:03:52Z</dcterms:modified>
</cp:coreProperties>
</file>