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9"/>
  </p:notesMasterIdLst>
  <p:sldIdLst>
    <p:sldId id="256" r:id="rId2"/>
    <p:sldId id="258" r:id="rId3"/>
    <p:sldId id="257" r:id="rId4"/>
    <p:sldId id="259" r:id="rId5"/>
    <p:sldId id="260" r:id="rId6"/>
    <p:sldId id="261" r:id="rId7"/>
    <p:sldId id="295" r:id="rId8"/>
    <p:sldId id="296" r:id="rId9"/>
    <p:sldId id="264" r:id="rId10"/>
    <p:sldId id="265" r:id="rId11"/>
    <p:sldId id="266" r:id="rId12"/>
    <p:sldId id="270" r:id="rId13"/>
    <p:sldId id="271" r:id="rId14"/>
    <p:sldId id="272" r:id="rId15"/>
    <p:sldId id="273" r:id="rId16"/>
    <p:sldId id="275" r:id="rId17"/>
    <p:sldId id="276" r:id="rId18"/>
    <p:sldId id="277" r:id="rId19"/>
    <p:sldId id="278" r:id="rId20"/>
    <p:sldId id="279" r:id="rId21"/>
    <p:sldId id="289" r:id="rId22"/>
    <p:sldId id="281" r:id="rId23"/>
    <p:sldId id="290" r:id="rId24"/>
    <p:sldId id="291" r:id="rId25"/>
    <p:sldId id="292" r:id="rId26"/>
    <p:sldId id="283" r:id="rId27"/>
    <p:sldId id="293" r:id="rId28"/>
    <p:sldId id="294" r:id="rId29"/>
    <p:sldId id="297" r:id="rId30"/>
    <p:sldId id="298" r:id="rId31"/>
    <p:sldId id="299" r:id="rId32"/>
    <p:sldId id="284" r:id="rId33"/>
    <p:sldId id="285" r:id="rId34"/>
    <p:sldId id="300" r:id="rId35"/>
    <p:sldId id="286" r:id="rId36"/>
    <p:sldId id="301" r:id="rId37"/>
    <p:sldId id="288" r:id="rId38"/>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FGWAOaxCLYkwXkZWWq42Ym/Zi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F98B3D-74D3-41D1-B741-519AE54A0079}">
  <a:tblStyle styleId="{4EF98B3D-74D3-41D1-B741-519AE54A007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a:tcStyle>
        <a:tcBdr/>
        <a:fill>
          <a:solidFill>
            <a:srgbClr val="F5D8CA"/>
          </a:solidFill>
        </a:fill>
      </a:tcStyle>
    </a:band1H>
    <a:band2H>
      <a:tcTxStyle/>
      <a:tcStyle>
        <a:tcBdr/>
      </a:tcStyle>
    </a:band2H>
    <a:band1V>
      <a:tcTxStyle/>
      <a:tcStyle>
        <a:tcBdr/>
        <a:fill>
          <a:solidFill>
            <a:srgbClr val="F5D8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42" d="100"/>
          <a:sy n="42" d="100"/>
        </p:scale>
        <p:origin x="804" y="-144"/>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llabothu yasaswini" userId="9f65bcb046ed43b9" providerId="LiveId" clId="{0E249204-DCA3-47C1-9B7F-F1AE56765ABE}"/>
    <pc:docChg chg="modSld">
      <pc:chgData name="nallabothu yasaswini" userId="9f65bcb046ed43b9" providerId="LiveId" clId="{0E249204-DCA3-47C1-9B7F-F1AE56765ABE}" dt="2025-05-07T03:51:04.821" v="50" actId="20577"/>
      <pc:docMkLst>
        <pc:docMk/>
      </pc:docMkLst>
      <pc:sldChg chg="modSp mod">
        <pc:chgData name="nallabothu yasaswini" userId="9f65bcb046ed43b9" providerId="LiveId" clId="{0E249204-DCA3-47C1-9B7F-F1AE56765ABE}" dt="2025-05-07T03:51:04.821" v="50" actId="20577"/>
        <pc:sldMkLst>
          <pc:docMk/>
          <pc:sldMk cId="0" sldId="256"/>
        </pc:sldMkLst>
        <pc:spChg chg="mod">
          <ac:chgData name="nallabothu yasaswini" userId="9f65bcb046ed43b9" providerId="LiveId" clId="{0E249204-DCA3-47C1-9B7F-F1AE56765ABE}" dt="2025-05-07T03:51:04.821" v="50" actId="20577"/>
          <ac:spMkLst>
            <pc:docMk/>
            <pc:sldMk cId="0" sldId="256"/>
            <ac:spMk id="107" creationId="{00000000-0000-0000-0000-000000000000}"/>
          </ac:spMkLst>
        </pc:spChg>
      </pc:sldChg>
      <pc:sldChg chg="modSp mod">
        <pc:chgData name="nallabothu yasaswini" userId="9f65bcb046ed43b9" providerId="LiveId" clId="{0E249204-DCA3-47C1-9B7F-F1AE56765ABE}" dt="2025-05-07T03:50:08.288" v="22" actId="2710"/>
        <pc:sldMkLst>
          <pc:docMk/>
          <pc:sldMk cId="0" sldId="264"/>
        </pc:sldMkLst>
        <pc:spChg chg="mod">
          <ac:chgData name="nallabothu yasaswini" userId="9f65bcb046ed43b9" providerId="LiveId" clId="{0E249204-DCA3-47C1-9B7F-F1AE56765ABE}" dt="2025-05-07T03:50:08.288" v="22" actId="2710"/>
          <ac:spMkLst>
            <pc:docMk/>
            <pc:sldMk cId="0" sldId="264"/>
            <ac:spMk id="180" creationId="{00000000-0000-0000-0000-000000000000}"/>
          </ac:spMkLst>
        </pc:spChg>
      </pc:sldChg>
      <pc:sldChg chg="modSp mod">
        <pc:chgData name="nallabothu yasaswini" userId="9f65bcb046ed43b9" providerId="LiveId" clId="{0E249204-DCA3-47C1-9B7F-F1AE56765ABE}" dt="2025-05-07T03:50:19.407" v="23" actId="2710"/>
        <pc:sldMkLst>
          <pc:docMk/>
          <pc:sldMk cId="0" sldId="270"/>
        </pc:sldMkLst>
        <pc:spChg chg="mod">
          <ac:chgData name="nallabothu yasaswini" userId="9f65bcb046ed43b9" providerId="LiveId" clId="{0E249204-DCA3-47C1-9B7F-F1AE56765ABE}" dt="2025-05-07T03:50:19.407" v="23" actId="2710"/>
          <ac:spMkLst>
            <pc:docMk/>
            <pc:sldMk cId="0" sldId="270"/>
            <ac:spMk id="231" creationId="{00000000-0000-0000-0000-000000000000}"/>
          </ac:spMkLst>
        </pc:spChg>
      </pc:sldChg>
      <pc:sldChg chg="modSp mod">
        <pc:chgData name="nallabothu yasaswini" userId="9f65bcb046ed43b9" providerId="LiveId" clId="{0E249204-DCA3-47C1-9B7F-F1AE56765ABE}" dt="2025-05-07T03:50:33.288" v="24" actId="2710"/>
        <pc:sldMkLst>
          <pc:docMk/>
          <pc:sldMk cId="0" sldId="278"/>
        </pc:sldMkLst>
        <pc:spChg chg="mod">
          <ac:chgData name="nallabothu yasaswini" userId="9f65bcb046ed43b9" providerId="LiveId" clId="{0E249204-DCA3-47C1-9B7F-F1AE56765ABE}" dt="2025-05-07T03:50:33.288" v="24" actId="2710"/>
          <ac:spMkLst>
            <pc:docMk/>
            <pc:sldMk cId="0" sldId="278"/>
            <ac:spMk id="308" creationId="{00000000-0000-0000-0000-000000000000}"/>
          </ac:spMkLst>
        </pc:spChg>
      </pc:sldChg>
      <pc:sldChg chg="modSp mod">
        <pc:chgData name="nallabothu yasaswini" userId="9f65bcb046ed43b9" providerId="LiveId" clId="{0E249204-DCA3-47C1-9B7F-F1AE56765ABE}" dt="2025-05-07T03:48:48.074" v="13" actId="122"/>
        <pc:sldMkLst>
          <pc:docMk/>
          <pc:sldMk cId="0" sldId="295"/>
        </pc:sldMkLst>
        <pc:graphicFrameChg chg="modGraphic">
          <ac:chgData name="nallabothu yasaswini" userId="9f65bcb046ed43b9" providerId="LiveId" clId="{0E249204-DCA3-47C1-9B7F-F1AE56765ABE}" dt="2025-05-07T03:48:48.074" v="13" actId="122"/>
          <ac:graphicFrameMkLst>
            <pc:docMk/>
            <pc:sldMk cId="0" sldId="295"/>
            <ac:graphicFrameMk id="4" creationId="{00000000-0000-0000-0000-000000000000}"/>
          </ac:graphicFrameMkLst>
        </pc:graphicFrameChg>
      </pc:sldChg>
      <pc:sldChg chg="modSp mod">
        <pc:chgData name="nallabothu yasaswini" userId="9f65bcb046ed43b9" providerId="LiveId" clId="{0E249204-DCA3-47C1-9B7F-F1AE56765ABE}" dt="2025-05-07T03:49:49.081" v="21" actId="123"/>
        <pc:sldMkLst>
          <pc:docMk/>
          <pc:sldMk cId="0" sldId="296"/>
        </pc:sldMkLst>
        <pc:graphicFrameChg chg="modGraphic">
          <ac:chgData name="nallabothu yasaswini" userId="9f65bcb046ed43b9" providerId="LiveId" clId="{0E249204-DCA3-47C1-9B7F-F1AE56765ABE}" dt="2025-05-07T03:49:49.081" v="21" actId="123"/>
          <ac:graphicFrameMkLst>
            <pc:docMk/>
            <pc:sldMk cId="0" sldId="296"/>
            <ac:graphicFrameMk id="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a:extLst>
            <a:ext uri="{FF2B5EF4-FFF2-40B4-BE49-F238E27FC236}">
              <a16:creationId xmlns:a16="http://schemas.microsoft.com/office/drawing/2014/main" id="{A61B6C88-DD7B-A52C-80F8-27734D085C2F}"/>
            </a:ext>
          </a:extLst>
        </p:cNvPr>
        <p:cNvGrpSpPr/>
        <p:nvPr/>
      </p:nvGrpSpPr>
      <p:grpSpPr>
        <a:xfrm>
          <a:off x="0" y="0"/>
          <a:ext cx="0" cy="0"/>
          <a:chOff x="0" y="0"/>
          <a:chExt cx="0" cy="0"/>
        </a:xfrm>
      </p:grpSpPr>
      <p:sp>
        <p:nvSpPr>
          <p:cNvPr id="364" name="Google Shape;364;p30:notes">
            <a:extLst>
              <a:ext uri="{FF2B5EF4-FFF2-40B4-BE49-F238E27FC236}">
                <a16:creationId xmlns:a16="http://schemas.microsoft.com/office/drawing/2014/main" id="{99C35740-85F9-8375-F18F-F1DAB5AD74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30:notes">
            <a:extLst>
              <a:ext uri="{FF2B5EF4-FFF2-40B4-BE49-F238E27FC236}">
                <a16:creationId xmlns:a16="http://schemas.microsoft.com/office/drawing/2014/main" id="{ED46E748-D089-3152-983F-3B97673C89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452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a:extLst>
            <a:ext uri="{FF2B5EF4-FFF2-40B4-BE49-F238E27FC236}">
              <a16:creationId xmlns:a16="http://schemas.microsoft.com/office/drawing/2014/main" id="{67B46474-DC49-4DCB-26B9-5FBE94C6503A}"/>
            </a:ext>
          </a:extLst>
        </p:cNvPr>
        <p:cNvGrpSpPr/>
        <p:nvPr/>
      </p:nvGrpSpPr>
      <p:grpSpPr>
        <a:xfrm>
          <a:off x="0" y="0"/>
          <a:ext cx="0" cy="0"/>
          <a:chOff x="0" y="0"/>
          <a:chExt cx="0" cy="0"/>
        </a:xfrm>
      </p:grpSpPr>
      <p:sp>
        <p:nvSpPr>
          <p:cNvPr id="373" name="Google Shape;373;p31:notes">
            <a:extLst>
              <a:ext uri="{FF2B5EF4-FFF2-40B4-BE49-F238E27FC236}">
                <a16:creationId xmlns:a16="http://schemas.microsoft.com/office/drawing/2014/main" id="{43CCACE0-8F80-AC7B-64E9-B9C5BD371C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31:notes">
            <a:extLst>
              <a:ext uri="{FF2B5EF4-FFF2-40B4-BE49-F238E27FC236}">
                <a16:creationId xmlns:a16="http://schemas.microsoft.com/office/drawing/2014/main" id="{92CAB307-12C1-449A-4C22-EF5695F55BD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39135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4"/>
        <p:cNvGrpSpPr/>
        <p:nvPr/>
      </p:nvGrpSpPr>
      <p:grpSpPr>
        <a:xfrm>
          <a:off x="0" y="0"/>
          <a:ext cx="0" cy="0"/>
          <a:chOff x="0" y="0"/>
          <a:chExt cx="0" cy="0"/>
        </a:xfrm>
      </p:grpSpPr>
      <p:sp>
        <p:nvSpPr>
          <p:cNvPr id="15" name="Google Shape;15;p35"/>
          <p:cNvSpPr/>
          <p:nvPr/>
        </p:nvSpPr>
        <p:spPr>
          <a:xfrm>
            <a:off x="4763" y="9601200"/>
            <a:ext cx="18283238" cy="6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5"/>
          <p:cNvSpPr/>
          <p:nvPr/>
        </p:nvSpPr>
        <p:spPr>
          <a:xfrm>
            <a:off x="23" y="9501474"/>
            <a:ext cx="18283238" cy="960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5"/>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5"/>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5"/>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44"/>
          <p:cNvSpPr txBox="1">
            <a:spLocks noGrp="1"/>
          </p:cNvSpPr>
          <p:nvPr>
            <p:ph type="title"/>
          </p:nvPr>
        </p:nvSpPr>
        <p:spPr>
          <a:xfrm>
            <a:off x="1645920" y="429905"/>
            <a:ext cx="15087600" cy="217613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85" name="Google Shape;85;p44"/>
          <p:cNvSpPr txBox="1">
            <a:spLocks noGrp="1"/>
          </p:cNvSpPr>
          <p:nvPr>
            <p:ph type="body" idx="1"/>
          </p:nvPr>
        </p:nvSpPr>
        <p:spPr>
          <a:xfrm rot="5400000">
            <a:off x="6172200" y="-1757679"/>
            <a:ext cx="6035040" cy="150876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pPr lvl="0"/>
            <a:r>
              <a:rPr lang="en-US"/>
              <a:t>Click to edit Master text styles</a:t>
            </a:r>
          </a:p>
        </p:txBody>
      </p:sp>
      <p:sp>
        <p:nvSpPr>
          <p:cNvPr id="86" name="Google Shape;86;p44"/>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4"/>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4"/>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45"/>
          <p:cNvSpPr/>
          <p:nvPr/>
        </p:nvSpPr>
        <p:spPr>
          <a:xfrm>
            <a:off x="4763" y="9601200"/>
            <a:ext cx="18283238" cy="6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5"/>
          <p:cNvSpPr/>
          <p:nvPr/>
        </p:nvSpPr>
        <p:spPr>
          <a:xfrm>
            <a:off x="23" y="9501474"/>
            <a:ext cx="18283238" cy="960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5"/>
          <p:cNvSpPr txBox="1">
            <a:spLocks noGrp="1"/>
          </p:cNvSpPr>
          <p:nvPr>
            <p:ph type="title"/>
          </p:nvPr>
        </p:nvSpPr>
        <p:spPr>
          <a:xfrm rot="5400000">
            <a:off x="10740959" y="2968559"/>
            <a:ext cx="8636132" cy="394335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93" name="Google Shape;93;p45"/>
          <p:cNvSpPr txBox="1">
            <a:spLocks noGrp="1"/>
          </p:cNvSpPr>
          <p:nvPr>
            <p:ph type="body" idx="1"/>
          </p:nvPr>
        </p:nvSpPr>
        <p:spPr>
          <a:xfrm rot="5400000">
            <a:off x="2739959" y="-860492"/>
            <a:ext cx="8636133" cy="1160145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pPr lvl="0"/>
            <a:r>
              <a:rPr lang="en-US"/>
              <a:t>Click to edit Master text styles</a:t>
            </a:r>
          </a:p>
        </p:txBody>
      </p:sp>
      <p:sp>
        <p:nvSpPr>
          <p:cNvPr id="94" name="Google Shape;94;p45"/>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5"/>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5"/>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sp>
        <p:nvSpPr>
          <p:cNvPr id="21" name="Google Shape;21;p36"/>
          <p:cNvSpPr/>
          <p:nvPr/>
        </p:nvSpPr>
        <p:spPr>
          <a:xfrm>
            <a:off x="4763" y="9601200"/>
            <a:ext cx="18283238" cy="6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6"/>
          <p:cNvSpPr/>
          <p:nvPr/>
        </p:nvSpPr>
        <p:spPr>
          <a:xfrm>
            <a:off x="23" y="9501474"/>
            <a:ext cx="18283238" cy="960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6"/>
          <p:cNvSpPr txBox="1">
            <a:spLocks noGrp="1"/>
          </p:cNvSpPr>
          <p:nvPr>
            <p:ph type="ctrTitle"/>
          </p:nvPr>
        </p:nvSpPr>
        <p:spPr>
          <a:xfrm>
            <a:off x="1645920" y="1138428"/>
            <a:ext cx="15087600" cy="534924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2000"/>
              <a:buFont typeface="Calibri"/>
              <a:buNone/>
              <a:defRPr sz="12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4" name="Google Shape;24;p36"/>
          <p:cNvSpPr txBox="1">
            <a:spLocks noGrp="1"/>
          </p:cNvSpPr>
          <p:nvPr>
            <p:ph type="subTitle" idx="1"/>
          </p:nvPr>
        </p:nvSpPr>
        <p:spPr>
          <a:xfrm>
            <a:off x="1650077" y="6683430"/>
            <a:ext cx="15087600" cy="17145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800"/>
              </a:spcBef>
              <a:spcAft>
                <a:spcPts val="0"/>
              </a:spcAft>
              <a:buSzPts val="3600"/>
              <a:buNone/>
              <a:defRPr sz="3600" cap="none">
                <a:solidFill>
                  <a:schemeClr val="dk2"/>
                </a:solidFill>
                <a:latin typeface="Calibri"/>
                <a:ea typeface="Calibri"/>
                <a:cs typeface="Calibri"/>
                <a:sym typeface="Calibri"/>
              </a:defRPr>
            </a:lvl1pPr>
            <a:lvl2pPr lvl="1" algn="ctr">
              <a:lnSpc>
                <a:spcPct val="90000"/>
              </a:lnSpc>
              <a:spcBef>
                <a:spcPts val="300"/>
              </a:spcBef>
              <a:spcAft>
                <a:spcPts val="0"/>
              </a:spcAft>
              <a:buSzPts val="3600"/>
              <a:buNone/>
              <a:defRPr sz="3600"/>
            </a:lvl2pPr>
            <a:lvl3pPr lvl="2" algn="ctr">
              <a:lnSpc>
                <a:spcPct val="90000"/>
              </a:lnSpc>
              <a:spcBef>
                <a:spcPts val="600"/>
              </a:spcBef>
              <a:spcAft>
                <a:spcPts val="0"/>
              </a:spcAft>
              <a:buSzPts val="3600"/>
              <a:buNone/>
              <a:defRPr sz="3600"/>
            </a:lvl3pPr>
            <a:lvl4pPr lvl="3" algn="ctr">
              <a:lnSpc>
                <a:spcPct val="90000"/>
              </a:lnSpc>
              <a:spcBef>
                <a:spcPts val="600"/>
              </a:spcBef>
              <a:spcAft>
                <a:spcPts val="0"/>
              </a:spcAft>
              <a:buSzPts val="3000"/>
              <a:buNone/>
              <a:defRPr sz="3000"/>
            </a:lvl4pPr>
            <a:lvl5pPr lvl="4" algn="ctr">
              <a:lnSpc>
                <a:spcPct val="90000"/>
              </a:lnSpc>
              <a:spcBef>
                <a:spcPts val="600"/>
              </a:spcBef>
              <a:spcAft>
                <a:spcPts val="0"/>
              </a:spcAft>
              <a:buSzPts val="3000"/>
              <a:buNone/>
              <a:defRPr sz="3000"/>
            </a:lvl5pPr>
            <a:lvl6pPr lvl="5" algn="ctr">
              <a:lnSpc>
                <a:spcPct val="90000"/>
              </a:lnSpc>
              <a:spcBef>
                <a:spcPts val="600"/>
              </a:spcBef>
              <a:spcAft>
                <a:spcPts val="0"/>
              </a:spcAft>
              <a:buSzPts val="3000"/>
              <a:buNone/>
              <a:defRPr sz="3000"/>
            </a:lvl6pPr>
            <a:lvl7pPr lvl="6" algn="ctr">
              <a:lnSpc>
                <a:spcPct val="90000"/>
              </a:lnSpc>
              <a:spcBef>
                <a:spcPts val="600"/>
              </a:spcBef>
              <a:spcAft>
                <a:spcPts val="0"/>
              </a:spcAft>
              <a:buSzPts val="3000"/>
              <a:buNone/>
              <a:defRPr sz="3000"/>
            </a:lvl7pPr>
            <a:lvl8pPr lvl="7" algn="ctr">
              <a:lnSpc>
                <a:spcPct val="90000"/>
              </a:lnSpc>
              <a:spcBef>
                <a:spcPts val="600"/>
              </a:spcBef>
              <a:spcAft>
                <a:spcPts val="0"/>
              </a:spcAft>
              <a:buSzPts val="3000"/>
              <a:buNone/>
              <a:defRPr sz="3000"/>
            </a:lvl8pPr>
            <a:lvl9pPr lvl="8" algn="ctr">
              <a:lnSpc>
                <a:spcPct val="90000"/>
              </a:lnSpc>
              <a:spcBef>
                <a:spcPts val="600"/>
              </a:spcBef>
              <a:spcAft>
                <a:spcPts val="600"/>
              </a:spcAft>
              <a:buSzPts val="3000"/>
              <a:buNone/>
              <a:defRPr sz="3000"/>
            </a:lvl9pPr>
          </a:lstStyle>
          <a:p>
            <a:r>
              <a:rPr lang="en-US"/>
              <a:t>Click to edit Master subtitle style</a:t>
            </a:r>
            <a:endParaRPr/>
          </a:p>
        </p:txBody>
      </p:sp>
      <p:sp>
        <p:nvSpPr>
          <p:cNvPr id="25" name="Google Shape;25;p36"/>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6"/>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6"/>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p36"/>
          <p:cNvCxnSpPr/>
          <p:nvPr/>
        </p:nvCxnSpPr>
        <p:spPr>
          <a:xfrm>
            <a:off x="1811487" y="6515100"/>
            <a:ext cx="1481328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1645920" y="429905"/>
            <a:ext cx="15087600" cy="217613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7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1" name="Google Shape;31;p37"/>
          <p:cNvSpPr txBox="1">
            <a:spLocks noGrp="1"/>
          </p:cNvSpPr>
          <p:nvPr>
            <p:ph type="body" idx="1"/>
          </p:nvPr>
        </p:nvSpPr>
        <p:spPr>
          <a:xfrm>
            <a:off x="1645920" y="2768601"/>
            <a:ext cx="15087600" cy="603504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pPr lvl="0"/>
            <a:r>
              <a:rPr lang="en-US"/>
              <a:t>Click to edit Master text styles</a:t>
            </a:r>
          </a:p>
        </p:txBody>
      </p:sp>
      <p:sp>
        <p:nvSpPr>
          <p:cNvPr id="32" name="Google Shape;32;p37"/>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7"/>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7"/>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38"/>
          <p:cNvSpPr/>
          <p:nvPr/>
        </p:nvSpPr>
        <p:spPr>
          <a:xfrm>
            <a:off x="4763" y="9601200"/>
            <a:ext cx="18283238" cy="6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8"/>
          <p:cNvSpPr/>
          <p:nvPr/>
        </p:nvSpPr>
        <p:spPr>
          <a:xfrm>
            <a:off x="23" y="9501474"/>
            <a:ext cx="18283238" cy="960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8"/>
          <p:cNvSpPr txBox="1">
            <a:spLocks noGrp="1"/>
          </p:cNvSpPr>
          <p:nvPr>
            <p:ph type="title"/>
          </p:nvPr>
        </p:nvSpPr>
        <p:spPr>
          <a:xfrm>
            <a:off x="1645920" y="1138428"/>
            <a:ext cx="15087600" cy="534924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2000"/>
              <a:buFont typeface="Calibri"/>
              <a:buNone/>
              <a:defRPr sz="12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9" name="Google Shape;39;p38"/>
          <p:cNvSpPr txBox="1">
            <a:spLocks noGrp="1"/>
          </p:cNvSpPr>
          <p:nvPr>
            <p:ph type="body" idx="1"/>
          </p:nvPr>
        </p:nvSpPr>
        <p:spPr>
          <a:xfrm>
            <a:off x="1645920" y="6679692"/>
            <a:ext cx="15087600" cy="1714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800"/>
              </a:spcBef>
              <a:spcAft>
                <a:spcPts val="0"/>
              </a:spcAft>
              <a:buSzPts val="3600"/>
              <a:buNone/>
              <a:defRPr sz="3600" cap="none">
                <a:solidFill>
                  <a:schemeClr val="dk2"/>
                </a:solidFill>
                <a:latin typeface="Calibri"/>
                <a:ea typeface="Calibri"/>
                <a:cs typeface="Calibri"/>
                <a:sym typeface="Calibri"/>
              </a:defRPr>
            </a:lvl1pPr>
            <a:lvl2pPr marL="914400" lvl="1" indent="-228600" algn="l">
              <a:lnSpc>
                <a:spcPct val="90000"/>
              </a:lnSpc>
              <a:spcBef>
                <a:spcPts val="300"/>
              </a:spcBef>
              <a:spcAft>
                <a:spcPts val="0"/>
              </a:spcAft>
              <a:buSzPts val="2700"/>
              <a:buNone/>
              <a:defRPr sz="2700">
                <a:solidFill>
                  <a:srgbClr val="888888"/>
                </a:solidFill>
              </a:defRPr>
            </a:lvl2pPr>
            <a:lvl3pPr marL="1371600" lvl="2" indent="-228600" algn="l">
              <a:lnSpc>
                <a:spcPct val="90000"/>
              </a:lnSpc>
              <a:spcBef>
                <a:spcPts val="600"/>
              </a:spcBef>
              <a:spcAft>
                <a:spcPts val="0"/>
              </a:spcAft>
              <a:buSzPts val="2400"/>
              <a:buNone/>
              <a:defRPr sz="2400">
                <a:solidFill>
                  <a:srgbClr val="888888"/>
                </a:solidFill>
              </a:defRPr>
            </a:lvl3pPr>
            <a:lvl4pPr marL="1828800" lvl="3" indent="-228600" algn="l">
              <a:lnSpc>
                <a:spcPct val="90000"/>
              </a:lnSpc>
              <a:spcBef>
                <a:spcPts val="600"/>
              </a:spcBef>
              <a:spcAft>
                <a:spcPts val="0"/>
              </a:spcAft>
              <a:buSzPts val="2100"/>
              <a:buNone/>
              <a:defRPr sz="2100">
                <a:solidFill>
                  <a:srgbClr val="888888"/>
                </a:solidFill>
              </a:defRPr>
            </a:lvl4pPr>
            <a:lvl5pPr marL="2286000" lvl="4" indent="-228600" algn="l">
              <a:lnSpc>
                <a:spcPct val="90000"/>
              </a:lnSpc>
              <a:spcBef>
                <a:spcPts val="600"/>
              </a:spcBef>
              <a:spcAft>
                <a:spcPts val="0"/>
              </a:spcAft>
              <a:buSzPts val="2100"/>
              <a:buNone/>
              <a:defRPr sz="2100">
                <a:solidFill>
                  <a:srgbClr val="888888"/>
                </a:solidFill>
              </a:defRPr>
            </a:lvl5pPr>
            <a:lvl6pPr marL="2743200" lvl="5" indent="-228600" algn="l">
              <a:lnSpc>
                <a:spcPct val="90000"/>
              </a:lnSpc>
              <a:spcBef>
                <a:spcPts val="600"/>
              </a:spcBef>
              <a:spcAft>
                <a:spcPts val="0"/>
              </a:spcAft>
              <a:buSzPts val="2100"/>
              <a:buNone/>
              <a:defRPr sz="2100">
                <a:solidFill>
                  <a:srgbClr val="888888"/>
                </a:solidFill>
              </a:defRPr>
            </a:lvl6pPr>
            <a:lvl7pPr marL="3200400" lvl="6" indent="-228600" algn="l">
              <a:lnSpc>
                <a:spcPct val="90000"/>
              </a:lnSpc>
              <a:spcBef>
                <a:spcPts val="600"/>
              </a:spcBef>
              <a:spcAft>
                <a:spcPts val="0"/>
              </a:spcAft>
              <a:buSzPts val="2100"/>
              <a:buNone/>
              <a:defRPr sz="2100">
                <a:solidFill>
                  <a:srgbClr val="888888"/>
                </a:solidFill>
              </a:defRPr>
            </a:lvl7pPr>
            <a:lvl8pPr marL="3657600" lvl="7" indent="-228600" algn="l">
              <a:lnSpc>
                <a:spcPct val="90000"/>
              </a:lnSpc>
              <a:spcBef>
                <a:spcPts val="600"/>
              </a:spcBef>
              <a:spcAft>
                <a:spcPts val="0"/>
              </a:spcAft>
              <a:buSzPts val="2100"/>
              <a:buNone/>
              <a:defRPr sz="2100">
                <a:solidFill>
                  <a:srgbClr val="888888"/>
                </a:solidFill>
              </a:defRPr>
            </a:lvl8pPr>
            <a:lvl9pPr marL="4114800" lvl="8" indent="-228600" algn="l">
              <a:lnSpc>
                <a:spcPct val="90000"/>
              </a:lnSpc>
              <a:spcBef>
                <a:spcPts val="600"/>
              </a:spcBef>
              <a:spcAft>
                <a:spcPts val="600"/>
              </a:spcAft>
              <a:buSzPts val="2100"/>
              <a:buNone/>
              <a:defRPr sz="2100">
                <a:solidFill>
                  <a:srgbClr val="888888"/>
                </a:solidFill>
              </a:defRPr>
            </a:lvl9pPr>
          </a:lstStyle>
          <a:p>
            <a:pPr lvl="0"/>
            <a:r>
              <a:rPr lang="en-US"/>
              <a:t>Click to edit Master text styles</a:t>
            </a:r>
          </a:p>
        </p:txBody>
      </p:sp>
      <p:sp>
        <p:nvSpPr>
          <p:cNvPr id="40" name="Google Shape;40;p38"/>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8"/>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8"/>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a:p>
        </p:txBody>
      </p:sp>
      <p:cxnSp>
        <p:nvCxnSpPr>
          <p:cNvPr id="43" name="Google Shape;43;p38"/>
          <p:cNvCxnSpPr/>
          <p:nvPr/>
        </p:nvCxnSpPr>
        <p:spPr>
          <a:xfrm>
            <a:off x="1811487" y="6515100"/>
            <a:ext cx="1481328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39"/>
          <p:cNvSpPr txBox="1">
            <a:spLocks noGrp="1"/>
          </p:cNvSpPr>
          <p:nvPr>
            <p:ph type="title"/>
          </p:nvPr>
        </p:nvSpPr>
        <p:spPr>
          <a:xfrm>
            <a:off x="1645920" y="429905"/>
            <a:ext cx="15087600" cy="217613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6" name="Google Shape;46;p39"/>
          <p:cNvSpPr txBox="1">
            <a:spLocks noGrp="1"/>
          </p:cNvSpPr>
          <p:nvPr>
            <p:ph type="body" idx="1"/>
          </p:nvPr>
        </p:nvSpPr>
        <p:spPr>
          <a:xfrm>
            <a:off x="1645919" y="2768601"/>
            <a:ext cx="7406640" cy="603504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pPr lvl="0"/>
            <a:r>
              <a:rPr lang="en-US"/>
              <a:t>Click to edit Master text styles</a:t>
            </a:r>
          </a:p>
        </p:txBody>
      </p:sp>
      <p:sp>
        <p:nvSpPr>
          <p:cNvPr id="47" name="Google Shape;47;p39"/>
          <p:cNvSpPr txBox="1">
            <a:spLocks noGrp="1"/>
          </p:cNvSpPr>
          <p:nvPr>
            <p:ph type="body" idx="2"/>
          </p:nvPr>
        </p:nvSpPr>
        <p:spPr>
          <a:xfrm>
            <a:off x="9326880" y="2768603"/>
            <a:ext cx="7406640" cy="603504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pPr lvl="0"/>
            <a:r>
              <a:rPr lang="en-US"/>
              <a:t>Click to edit Master text styles</a:t>
            </a:r>
          </a:p>
        </p:txBody>
      </p:sp>
      <p:sp>
        <p:nvSpPr>
          <p:cNvPr id="48" name="Google Shape;48;p39"/>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9"/>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9"/>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40"/>
          <p:cNvSpPr txBox="1">
            <a:spLocks noGrp="1"/>
          </p:cNvSpPr>
          <p:nvPr>
            <p:ph type="title"/>
          </p:nvPr>
        </p:nvSpPr>
        <p:spPr>
          <a:xfrm>
            <a:off x="1645920" y="429905"/>
            <a:ext cx="15087600" cy="217613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3" name="Google Shape;53;p40"/>
          <p:cNvSpPr txBox="1">
            <a:spLocks noGrp="1"/>
          </p:cNvSpPr>
          <p:nvPr>
            <p:ph type="body" idx="1"/>
          </p:nvPr>
        </p:nvSpPr>
        <p:spPr>
          <a:xfrm>
            <a:off x="1645920" y="2769078"/>
            <a:ext cx="7406640" cy="1104423"/>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800"/>
              </a:spcBef>
              <a:spcAft>
                <a:spcPts val="0"/>
              </a:spcAft>
              <a:buSzPts val="3000"/>
              <a:buNone/>
              <a:defRPr sz="3000" b="0" cap="none">
                <a:solidFill>
                  <a:schemeClr val="dk2"/>
                </a:solidFill>
              </a:defRPr>
            </a:lvl1pPr>
            <a:lvl2pPr marL="914400" lvl="1" indent="-228600" algn="l">
              <a:lnSpc>
                <a:spcPct val="90000"/>
              </a:lnSpc>
              <a:spcBef>
                <a:spcPts val="300"/>
              </a:spcBef>
              <a:spcAft>
                <a:spcPts val="0"/>
              </a:spcAft>
              <a:buSzPts val="3000"/>
              <a:buNone/>
              <a:defRPr sz="3000" b="1"/>
            </a:lvl2pPr>
            <a:lvl3pPr marL="1371600" lvl="2" indent="-228600" algn="l">
              <a:lnSpc>
                <a:spcPct val="90000"/>
              </a:lnSpc>
              <a:spcBef>
                <a:spcPts val="600"/>
              </a:spcBef>
              <a:spcAft>
                <a:spcPts val="0"/>
              </a:spcAft>
              <a:buSzPts val="2700"/>
              <a:buNone/>
              <a:defRPr sz="2700" b="1"/>
            </a:lvl3pPr>
            <a:lvl4pPr marL="1828800" lvl="3" indent="-228600" algn="l">
              <a:lnSpc>
                <a:spcPct val="90000"/>
              </a:lnSpc>
              <a:spcBef>
                <a:spcPts val="600"/>
              </a:spcBef>
              <a:spcAft>
                <a:spcPts val="0"/>
              </a:spcAft>
              <a:buSzPts val="2400"/>
              <a:buNone/>
              <a:defRPr sz="2400" b="1"/>
            </a:lvl4pPr>
            <a:lvl5pPr marL="2286000" lvl="4" indent="-228600" algn="l">
              <a:lnSpc>
                <a:spcPct val="90000"/>
              </a:lnSpc>
              <a:spcBef>
                <a:spcPts val="600"/>
              </a:spcBef>
              <a:spcAft>
                <a:spcPts val="0"/>
              </a:spcAft>
              <a:buSzPts val="2400"/>
              <a:buNone/>
              <a:defRPr sz="2400" b="1"/>
            </a:lvl5pPr>
            <a:lvl6pPr marL="2743200" lvl="5" indent="-228600" algn="l">
              <a:lnSpc>
                <a:spcPct val="90000"/>
              </a:lnSpc>
              <a:spcBef>
                <a:spcPts val="600"/>
              </a:spcBef>
              <a:spcAft>
                <a:spcPts val="0"/>
              </a:spcAft>
              <a:buSzPts val="2400"/>
              <a:buNone/>
              <a:defRPr sz="2400" b="1"/>
            </a:lvl6pPr>
            <a:lvl7pPr marL="3200400" lvl="6" indent="-228600" algn="l">
              <a:lnSpc>
                <a:spcPct val="90000"/>
              </a:lnSpc>
              <a:spcBef>
                <a:spcPts val="600"/>
              </a:spcBef>
              <a:spcAft>
                <a:spcPts val="0"/>
              </a:spcAft>
              <a:buSzPts val="2400"/>
              <a:buNone/>
              <a:defRPr sz="2400" b="1"/>
            </a:lvl7pPr>
            <a:lvl8pPr marL="3657600" lvl="7" indent="-228600" algn="l">
              <a:lnSpc>
                <a:spcPct val="90000"/>
              </a:lnSpc>
              <a:spcBef>
                <a:spcPts val="600"/>
              </a:spcBef>
              <a:spcAft>
                <a:spcPts val="0"/>
              </a:spcAft>
              <a:buSzPts val="2400"/>
              <a:buNone/>
              <a:defRPr sz="2400" b="1"/>
            </a:lvl8pPr>
            <a:lvl9pPr marL="4114800" lvl="8" indent="-228600" algn="l">
              <a:lnSpc>
                <a:spcPct val="90000"/>
              </a:lnSpc>
              <a:spcBef>
                <a:spcPts val="600"/>
              </a:spcBef>
              <a:spcAft>
                <a:spcPts val="600"/>
              </a:spcAft>
              <a:buSzPts val="2400"/>
              <a:buNone/>
              <a:defRPr sz="2400" b="1"/>
            </a:lvl9pPr>
          </a:lstStyle>
          <a:p>
            <a:pPr lvl="0"/>
            <a:r>
              <a:rPr lang="en-US"/>
              <a:t>Click to edit Master text styles</a:t>
            </a:r>
          </a:p>
        </p:txBody>
      </p:sp>
      <p:sp>
        <p:nvSpPr>
          <p:cNvPr id="54" name="Google Shape;54;p40"/>
          <p:cNvSpPr txBox="1">
            <a:spLocks noGrp="1"/>
          </p:cNvSpPr>
          <p:nvPr>
            <p:ph type="body" idx="2"/>
          </p:nvPr>
        </p:nvSpPr>
        <p:spPr>
          <a:xfrm>
            <a:off x="1645920" y="3873501"/>
            <a:ext cx="7406640" cy="5067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pPr lvl="0"/>
            <a:r>
              <a:rPr lang="en-US"/>
              <a:t>Click to edit Master text styles</a:t>
            </a:r>
          </a:p>
        </p:txBody>
      </p:sp>
      <p:sp>
        <p:nvSpPr>
          <p:cNvPr id="55" name="Google Shape;55;p40"/>
          <p:cNvSpPr txBox="1">
            <a:spLocks noGrp="1"/>
          </p:cNvSpPr>
          <p:nvPr>
            <p:ph type="body" idx="3"/>
          </p:nvPr>
        </p:nvSpPr>
        <p:spPr>
          <a:xfrm>
            <a:off x="9326880" y="2769078"/>
            <a:ext cx="7406640" cy="1104423"/>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800"/>
              </a:spcBef>
              <a:spcAft>
                <a:spcPts val="0"/>
              </a:spcAft>
              <a:buSzPts val="3000"/>
              <a:buNone/>
              <a:defRPr sz="3000" b="0" cap="none">
                <a:solidFill>
                  <a:schemeClr val="dk2"/>
                </a:solidFill>
              </a:defRPr>
            </a:lvl1pPr>
            <a:lvl2pPr marL="914400" lvl="1" indent="-228600" algn="l">
              <a:lnSpc>
                <a:spcPct val="90000"/>
              </a:lnSpc>
              <a:spcBef>
                <a:spcPts val="300"/>
              </a:spcBef>
              <a:spcAft>
                <a:spcPts val="0"/>
              </a:spcAft>
              <a:buSzPts val="3000"/>
              <a:buNone/>
              <a:defRPr sz="3000" b="1"/>
            </a:lvl2pPr>
            <a:lvl3pPr marL="1371600" lvl="2" indent="-228600" algn="l">
              <a:lnSpc>
                <a:spcPct val="90000"/>
              </a:lnSpc>
              <a:spcBef>
                <a:spcPts val="600"/>
              </a:spcBef>
              <a:spcAft>
                <a:spcPts val="0"/>
              </a:spcAft>
              <a:buSzPts val="2700"/>
              <a:buNone/>
              <a:defRPr sz="2700" b="1"/>
            </a:lvl3pPr>
            <a:lvl4pPr marL="1828800" lvl="3" indent="-228600" algn="l">
              <a:lnSpc>
                <a:spcPct val="90000"/>
              </a:lnSpc>
              <a:spcBef>
                <a:spcPts val="600"/>
              </a:spcBef>
              <a:spcAft>
                <a:spcPts val="0"/>
              </a:spcAft>
              <a:buSzPts val="2400"/>
              <a:buNone/>
              <a:defRPr sz="2400" b="1"/>
            </a:lvl4pPr>
            <a:lvl5pPr marL="2286000" lvl="4" indent="-228600" algn="l">
              <a:lnSpc>
                <a:spcPct val="90000"/>
              </a:lnSpc>
              <a:spcBef>
                <a:spcPts val="600"/>
              </a:spcBef>
              <a:spcAft>
                <a:spcPts val="0"/>
              </a:spcAft>
              <a:buSzPts val="2400"/>
              <a:buNone/>
              <a:defRPr sz="2400" b="1"/>
            </a:lvl5pPr>
            <a:lvl6pPr marL="2743200" lvl="5" indent="-228600" algn="l">
              <a:lnSpc>
                <a:spcPct val="90000"/>
              </a:lnSpc>
              <a:spcBef>
                <a:spcPts val="600"/>
              </a:spcBef>
              <a:spcAft>
                <a:spcPts val="0"/>
              </a:spcAft>
              <a:buSzPts val="2400"/>
              <a:buNone/>
              <a:defRPr sz="2400" b="1"/>
            </a:lvl6pPr>
            <a:lvl7pPr marL="3200400" lvl="6" indent="-228600" algn="l">
              <a:lnSpc>
                <a:spcPct val="90000"/>
              </a:lnSpc>
              <a:spcBef>
                <a:spcPts val="600"/>
              </a:spcBef>
              <a:spcAft>
                <a:spcPts val="0"/>
              </a:spcAft>
              <a:buSzPts val="2400"/>
              <a:buNone/>
              <a:defRPr sz="2400" b="1"/>
            </a:lvl7pPr>
            <a:lvl8pPr marL="3657600" lvl="7" indent="-228600" algn="l">
              <a:lnSpc>
                <a:spcPct val="90000"/>
              </a:lnSpc>
              <a:spcBef>
                <a:spcPts val="600"/>
              </a:spcBef>
              <a:spcAft>
                <a:spcPts val="0"/>
              </a:spcAft>
              <a:buSzPts val="2400"/>
              <a:buNone/>
              <a:defRPr sz="2400" b="1"/>
            </a:lvl8pPr>
            <a:lvl9pPr marL="4114800" lvl="8" indent="-228600" algn="l">
              <a:lnSpc>
                <a:spcPct val="90000"/>
              </a:lnSpc>
              <a:spcBef>
                <a:spcPts val="600"/>
              </a:spcBef>
              <a:spcAft>
                <a:spcPts val="600"/>
              </a:spcAft>
              <a:buSzPts val="2400"/>
              <a:buNone/>
              <a:defRPr sz="2400" b="1"/>
            </a:lvl9pPr>
          </a:lstStyle>
          <a:p>
            <a:pPr lvl="0"/>
            <a:r>
              <a:rPr lang="en-US"/>
              <a:t>Click to edit Master text styles</a:t>
            </a:r>
          </a:p>
        </p:txBody>
      </p:sp>
      <p:sp>
        <p:nvSpPr>
          <p:cNvPr id="56" name="Google Shape;56;p40"/>
          <p:cNvSpPr txBox="1">
            <a:spLocks noGrp="1"/>
          </p:cNvSpPr>
          <p:nvPr>
            <p:ph type="body" idx="4"/>
          </p:nvPr>
        </p:nvSpPr>
        <p:spPr>
          <a:xfrm>
            <a:off x="9326880" y="3873501"/>
            <a:ext cx="7406640" cy="5067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pPr lvl="0"/>
            <a:r>
              <a:rPr lang="en-US"/>
              <a:t>Click to edit Master text styles</a:t>
            </a:r>
          </a:p>
        </p:txBody>
      </p:sp>
      <p:sp>
        <p:nvSpPr>
          <p:cNvPr id="57" name="Google Shape;57;p40"/>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0"/>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0"/>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41"/>
          <p:cNvSpPr txBox="1">
            <a:spLocks noGrp="1"/>
          </p:cNvSpPr>
          <p:nvPr>
            <p:ph type="title"/>
          </p:nvPr>
        </p:nvSpPr>
        <p:spPr>
          <a:xfrm>
            <a:off x="1645920" y="429905"/>
            <a:ext cx="15087600" cy="217613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2" name="Google Shape;62;p41"/>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1"/>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1"/>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42"/>
          <p:cNvSpPr/>
          <p:nvPr/>
        </p:nvSpPr>
        <p:spPr>
          <a:xfrm>
            <a:off x="25" y="0"/>
            <a:ext cx="6076187" cy="1028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2"/>
          <p:cNvSpPr/>
          <p:nvPr/>
        </p:nvSpPr>
        <p:spPr>
          <a:xfrm>
            <a:off x="6060107" y="0"/>
            <a:ext cx="96012" cy="102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2"/>
          <p:cNvSpPr txBox="1">
            <a:spLocks noGrp="1"/>
          </p:cNvSpPr>
          <p:nvPr>
            <p:ph type="title"/>
          </p:nvPr>
        </p:nvSpPr>
        <p:spPr>
          <a:xfrm>
            <a:off x="685800" y="891538"/>
            <a:ext cx="4800600" cy="3429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5400"/>
              <a:buFont typeface="Calibri"/>
              <a:buNone/>
              <a:defRPr sz="54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9" name="Google Shape;69;p42"/>
          <p:cNvSpPr txBox="1">
            <a:spLocks noGrp="1"/>
          </p:cNvSpPr>
          <p:nvPr>
            <p:ph type="body" idx="1"/>
          </p:nvPr>
        </p:nvSpPr>
        <p:spPr>
          <a:xfrm>
            <a:off x="7200900" y="1097280"/>
            <a:ext cx="9738360" cy="78867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pPr lvl="0"/>
            <a:r>
              <a:rPr lang="en-US"/>
              <a:t>Click to edit Master text styles</a:t>
            </a:r>
          </a:p>
        </p:txBody>
      </p:sp>
      <p:sp>
        <p:nvSpPr>
          <p:cNvPr id="70" name="Google Shape;70;p42"/>
          <p:cNvSpPr txBox="1">
            <a:spLocks noGrp="1"/>
          </p:cNvSpPr>
          <p:nvPr>
            <p:ph type="body" idx="2"/>
          </p:nvPr>
        </p:nvSpPr>
        <p:spPr>
          <a:xfrm>
            <a:off x="685800" y="4389120"/>
            <a:ext cx="4800600" cy="506868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800"/>
              </a:spcBef>
              <a:spcAft>
                <a:spcPts val="0"/>
              </a:spcAft>
              <a:buSzPts val="2250"/>
              <a:buNone/>
              <a:defRPr sz="2250">
                <a:solidFill>
                  <a:srgbClr val="FFFFFF"/>
                </a:solidFill>
              </a:defRPr>
            </a:lvl1pPr>
            <a:lvl2pPr marL="914400" lvl="1" indent="-228600" algn="l">
              <a:lnSpc>
                <a:spcPct val="90000"/>
              </a:lnSpc>
              <a:spcBef>
                <a:spcPts val="300"/>
              </a:spcBef>
              <a:spcAft>
                <a:spcPts val="0"/>
              </a:spcAft>
              <a:buSzPts val="1800"/>
              <a:buNone/>
              <a:defRPr sz="1800"/>
            </a:lvl2pPr>
            <a:lvl3pPr marL="1371600" lvl="2" indent="-228600" algn="l">
              <a:lnSpc>
                <a:spcPct val="90000"/>
              </a:lnSpc>
              <a:spcBef>
                <a:spcPts val="600"/>
              </a:spcBef>
              <a:spcAft>
                <a:spcPts val="0"/>
              </a:spcAft>
              <a:buSzPts val="1500"/>
              <a:buNone/>
              <a:defRPr sz="1500"/>
            </a:lvl3pPr>
            <a:lvl4pPr marL="1828800" lvl="3" indent="-228600" algn="l">
              <a:lnSpc>
                <a:spcPct val="90000"/>
              </a:lnSpc>
              <a:spcBef>
                <a:spcPts val="600"/>
              </a:spcBef>
              <a:spcAft>
                <a:spcPts val="0"/>
              </a:spcAft>
              <a:buSzPts val="1350"/>
              <a:buNone/>
              <a:defRPr sz="1350"/>
            </a:lvl4pPr>
            <a:lvl5pPr marL="2286000" lvl="4" indent="-228600" algn="l">
              <a:lnSpc>
                <a:spcPct val="90000"/>
              </a:lnSpc>
              <a:spcBef>
                <a:spcPts val="600"/>
              </a:spcBef>
              <a:spcAft>
                <a:spcPts val="0"/>
              </a:spcAft>
              <a:buSzPts val="1350"/>
              <a:buNone/>
              <a:defRPr sz="1350"/>
            </a:lvl5pPr>
            <a:lvl6pPr marL="2743200" lvl="5" indent="-228600" algn="l">
              <a:lnSpc>
                <a:spcPct val="90000"/>
              </a:lnSpc>
              <a:spcBef>
                <a:spcPts val="600"/>
              </a:spcBef>
              <a:spcAft>
                <a:spcPts val="0"/>
              </a:spcAft>
              <a:buSzPts val="1350"/>
              <a:buNone/>
              <a:defRPr sz="1350"/>
            </a:lvl6pPr>
            <a:lvl7pPr marL="3200400" lvl="6" indent="-228600" algn="l">
              <a:lnSpc>
                <a:spcPct val="90000"/>
              </a:lnSpc>
              <a:spcBef>
                <a:spcPts val="600"/>
              </a:spcBef>
              <a:spcAft>
                <a:spcPts val="0"/>
              </a:spcAft>
              <a:buSzPts val="1350"/>
              <a:buNone/>
              <a:defRPr sz="1350"/>
            </a:lvl7pPr>
            <a:lvl8pPr marL="3657600" lvl="7" indent="-228600" algn="l">
              <a:lnSpc>
                <a:spcPct val="90000"/>
              </a:lnSpc>
              <a:spcBef>
                <a:spcPts val="600"/>
              </a:spcBef>
              <a:spcAft>
                <a:spcPts val="0"/>
              </a:spcAft>
              <a:buSzPts val="1350"/>
              <a:buNone/>
              <a:defRPr sz="1350"/>
            </a:lvl8pPr>
            <a:lvl9pPr marL="4114800" lvl="8" indent="-228600" algn="l">
              <a:lnSpc>
                <a:spcPct val="90000"/>
              </a:lnSpc>
              <a:spcBef>
                <a:spcPts val="600"/>
              </a:spcBef>
              <a:spcAft>
                <a:spcPts val="600"/>
              </a:spcAft>
              <a:buSzPts val="1350"/>
              <a:buNone/>
              <a:defRPr sz="1350"/>
            </a:lvl9pPr>
          </a:lstStyle>
          <a:p>
            <a:pPr lvl="0"/>
            <a:r>
              <a:rPr lang="en-US"/>
              <a:t>Click to edit Master text styles</a:t>
            </a:r>
          </a:p>
        </p:txBody>
      </p:sp>
      <p:sp>
        <p:nvSpPr>
          <p:cNvPr id="71" name="Google Shape;71;p42"/>
          <p:cNvSpPr txBox="1">
            <a:spLocks noGrp="1"/>
          </p:cNvSpPr>
          <p:nvPr>
            <p:ph type="dt" idx="10"/>
          </p:nvPr>
        </p:nvSpPr>
        <p:spPr>
          <a:xfrm>
            <a:off x="698268" y="9689678"/>
            <a:ext cx="3927765"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2"/>
          <p:cNvSpPr txBox="1">
            <a:spLocks noGrp="1"/>
          </p:cNvSpPr>
          <p:nvPr>
            <p:ph type="ftr" idx="11"/>
          </p:nvPr>
        </p:nvSpPr>
        <p:spPr>
          <a:xfrm>
            <a:off x="7200900" y="9689678"/>
            <a:ext cx="69723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2"/>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1pPr>
            <a:lvl2pPr marL="0" marR="0" lvl="1"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2pPr>
            <a:lvl3pPr marL="0" marR="0" lvl="2"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3pPr>
            <a:lvl4pPr marL="0" marR="0" lvl="3"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4pPr>
            <a:lvl5pPr marL="0" marR="0" lvl="4"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5pPr>
            <a:lvl6pPr marL="0" marR="0" lvl="5"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6pPr>
            <a:lvl7pPr marL="0" marR="0" lvl="6"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7pPr>
            <a:lvl8pPr marL="0" marR="0" lvl="7"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8pPr>
            <a:lvl9pPr marL="0" marR="0" lvl="8"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43"/>
          <p:cNvSpPr/>
          <p:nvPr/>
        </p:nvSpPr>
        <p:spPr>
          <a:xfrm>
            <a:off x="1" y="7429500"/>
            <a:ext cx="18283238" cy="285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3"/>
          <p:cNvSpPr/>
          <p:nvPr/>
        </p:nvSpPr>
        <p:spPr>
          <a:xfrm>
            <a:off x="23" y="7372614"/>
            <a:ext cx="18283238" cy="960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3"/>
          <p:cNvSpPr txBox="1">
            <a:spLocks noGrp="1"/>
          </p:cNvSpPr>
          <p:nvPr>
            <p:ph type="title"/>
          </p:nvPr>
        </p:nvSpPr>
        <p:spPr>
          <a:xfrm>
            <a:off x="1645920" y="7612380"/>
            <a:ext cx="15169896" cy="123444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5400"/>
              <a:buFont typeface="Calibri"/>
              <a:buNone/>
              <a:defRPr sz="54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pic>
        <p:nvPicPr>
          <p:cNvPr id="78" name="Google Shape;78;p43"/>
          <p:cNvPicPr preferRelativeResize="0">
            <a:picLocks noGrp="1"/>
          </p:cNvPicPr>
          <p:nvPr>
            <p:ph type="pic" idx="2"/>
          </p:nvPr>
        </p:nvPicPr>
        <p:blipFill/>
        <p:spPr>
          <a:xfrm>
            <a:off x="23" y="0"/>
            <a:ext cx="18287978" cy="7372614"/>
          </a:xfrm>
          <a:prstGeom prst="rect">
            <a:avLst/>
          </a:prstGeom>
          <a:blipFill rotWithShape="1">
            <a:blip r:embed="rId2">
              <a:alphaModFix/>
            </a:blip>
            <a:stretch>
              <a:fillRect/>
            </a:stretch>
          </a:blipFill>
          <a:ln>
            <a:noFill/>
          </a:ln>
        </p:spPr>
      </p:pic>
      <p:sp>
        <p:nvSpPr>
          <p:cNvPr id="79" name="Google Shape;79;p43"/>
          <p:cNvSpPr txBox="1">
            <a:spLocks noGrp="1"/>
          </p:cNvSpPr>
          <p:nvPr>
            <p:ph type="body" idx="1"/>
          </p:nvPr>
        </p:nvSpPr>
        <p:spPr>
          <a:xfrm>
            <a:off x="1645920" y="8860535"/>
            <a:ext cx="15169896" cy="89154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2250"/>
              <a:buNone/>
              <a:defRPr sz="2250">
                <a:solidFill>
                  <a:srgbClr val="FFFFFF"/>
                </a:solidFill>
              </a:defRPr>
            </a:lvl1pPr>
            <a:lvl2pPr marL="914400" lvl="1" indent="-228600" algn="l">
              <a:lnSpc>
                <a:spcPct val="90000"/>
              </a:lnSpc>
              <a:spcBef>
                <a:spcPts val="900"/>
              </a:spcBef>
              <a:spcAft>
                <a:spcPts val="0"/>
              </a:spcAft>
              <a:buSzPts val="1800"/>
              <a:buNone/>
              <a:defRPr sz="1800"/>
            </a:lvl2pPr>
            <a:lvl3pPr marL="1371600" lvl="2" indent="-228600" algn="l">
              <a:lnSpc>
                <a:spcPct val="90000"/>
              </a:lnSpc>
              <a:spcBef>
                <a:spcPts val="600"/>
              </a:spcBef>
              <a:spcAft>
                <a:spcPts val="0"/>
              </a:spcAft>
              <a:buSzPts val="1500"/>
              <a:buNone/>
              <a:defRPr sz="1500"/>
            </a:lvl3pPr>
            <a:lvl4pPr marL="1828800" lvl="3" indent="-228600" algn="l">
              <a:lnSpc>
                <a:spcPct val="90000"/>
              </a:lnSpc>
              <a:spcBef>
                <a:spcPts val="600"/>
              </a:spcBef>
              <a:spcAft>
                <a:spcPts val="0"/>
              </a:spcAft>
              <a:buSzPts val="1350"/>
              <a:buNone/>
              <a:defRPr sz="1350"/>
            </a:lvl4pPr>
            <a:lvl5pPr marL="2286000" lvl="4" indent="-228600" algn="l">
              <a:lnSpc>
                <a:spcPct val="90000"/>
              </a:lnSpc>
              <a:spcBef>
                <a:spcPts val="600"/>
              </a:spcBef>
              <a:spcAft>
                <a:spcPts val="0"/>
              </a:spcAft>
              <a:buSzPts val="1350"/>
              <a:buNone/>
              <a:defRPr sz="1350"/>
            </a:lvl5pPr>
            <a:lvl6pPr marL="2743200" lvl="5" indent="-228600" algn="l">
              <a:lnSpc>
                <a:spcPct val="90000"/>
              </a:lnSpc>
              <a:spcBef>
                <a:spcPts val="600"/>
              </a:spcBef>
              <a:spcAft>
                <a:spcPts val="0"/>
              </a:spcAft>
              <a:buSzPts val="1350"/>
              <a:buNone/>
              <a:defRPr sz="1350"/>
            </a:lvl6pPr>
            <a:lvl7pPr marL="3200400" lvl="6" indent="-228600" algn="l">
              <a:lnSpc>
                <a:spcPct val="90000"/>
              </a:lnSpc>
              <a:spcBef>
                <a:spcPts val="600"/>
              </a:spcBef>
              <a:spcAft>
                <a:spcPts val="0"/>
              </a:spcAft>
              <a:buSzPts val="1350"/>
              <a:buNone/>
              <a:defRPr sz="1350"/>
            </a:lvl7pPr>
            <a:lvl8pPr marL="3657600" lvl="7" indent="-228600" algn="l">
              <a:lnSpc>
                <a:spcPct val="90000"/>
              </a:lnSpc>
              <a:spcBef>
                <a:spcPts val="600"/>
              </a:spcBef>
              <a:spcAft>
                <a:spcPts val="0"/>
              </a:spcAft>
              <a:buSzPts val="1350"/>
              <a:buNone/>
              <a:defRPr sz="1350"/>
            </a:lvl8pPr>
            <a:lvl9pPr marL="4114800" lvl="8" indent="-228600" algn="l">
              <a:lnSpc>
                <a:spcPct val="90000"/>
              </a:lnSpc>
              <a:spcBef>
                <a:spcPts val="600"/>
              </a:spcBef>
              <a:spcAft>
                <a:spcPts val="600"/>
              </a:spcAft>
              <a:buSzPts val="1350"/>
              <a:buNone/>
              <a:defRPr sz="1350"/>
            </a:lvl9pPr>
          </a:lstStyle>
          <a:p>
            <a:pPr lvl="0"/>
            <a:r>
              <a:rPr lang="en-US"/>
              <a:t>Click to edit Master text styles</a:t>
            </a:r>
          </a:p>
        </p:txBody>
      </p:sp>
      <p:sp>
        <p:nvSpPr>
          <p:cNvPr id="80" name="Google Shape;80;p43"/>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3"/>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3"/>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4"/>
          <p:cNvSpPr/>
          <p:nvPr/>
        </p:nvSpPr>
        <p:spPr>
          <a:xfrm>
            <a:off x="2" y="9601200"/>
            <a:ext cx="18288000" cy="6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34"/>
          <p:cNvSpPr/>
          <p:nvPr/>
        </p:nvSpPr>
        <p:spPr>
          <a:xfrm>
            <a:off x="1" y="9501474"/>
            <a:ext cx="18288002" cy="98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34"/>
          <p:cNvSpPr txBox="1">
            <a:spLocks noGrp="1"/>
          </p:cNvSpPr>
          <p:nvPr>
            <p:ph type="title"/>
          </p:nvPr>
        </p:nvSpPr>
        <p:spPr>
          <a:xfrm>
            <a:off x="1645920" y="429905"/>
            <a:ext cx="15087600" cy="2176136"/>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7200"/>
              <a:buFont typeface="Calibri"/>
              <a:buNone/>
              <a:defRPr sz="72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34"/>
          <p:cNvSpPr txBox="1">
            <a:spLocks noGrp="1"/>
          </p:cNvSpPr>
          <p:nvPr>
            <p:ph type="body" idx="1"/>
          </p:nvPr>
        </p:nvSpPr>
        <p:spPr>
          <a:xfrm>
            <a:off x="1645920" y="2768601"/>
            <a:ext cx="15087600" cy="6035040"/>
          </a:xfrm>
          <a:prstGeom prst="rect">
            <a:avLst/>
          </a:prstGeom>
          <a:noFill/>
          <a:ln>
            <a:noFill/>
          </a:ln>
        </p:spPr>
        <p:txBody>
          <a:bodyPr spcFirstLastPara="1" wrap="square" lIns="0" tIns="45700" rIns="0" bIns="45700" anchor="t" anchorCtr="0">
            <a:normAutofit/>
          </a:bodyPr>
          <a:lstStyle>
            <a:lvl1pPr marL="457200" marR="0" lvl="0" indent="-419100" algn="l" rtl="0">
              <a:lnSpc>
                <a:spcPct val="90000"/>
              </a:lnSpc>
              <a:spcBef>
                <a:spcPts val="1800"/>
              </a:spcBef>
              <a:spcAft>
                <a:spcPts val="0"/>
              </a:spcAft>
              <a:buClr>
                <a:schemeClr val="accent1"/>
              </a:buClr>
              <a:buSzPts val="3000"/>
              <a:buFont typeface="Calibri"/>
              <a:buChar char=" "/>
              <a:defRPr sz="3000" b="0" i="0" u="none" strike="noStrike" cap="none">
                <a:solidFill>
                  <a:srgbClr val="3F3F3F"/>
                </a:solidFill>
                <a:latin typeface="Calibri"/>
                <a:ea typeface="Calibri"/>
                <a:cs typeface="Calibri"/>
                <a:sym typeface="Calibri"/>
              </a:defRPr>
            </a:lvl1pPr>
            <a:lvl2pPr marL="914400" marR="0" lvl="1" indent="-400050" algn="l" rtl="0">
              <a:lnSpc>
                <a:spcPct val="90000"/>
              </a:lnSpc>
              <a:spcBef>
                <a:spcPts val="300"/>
              </a:spcBef>
              <a:spcAft>
                <a:spcPts val="0"/>
              </a:spcAft>
              <a:buClr>
                <a:schemeClr val="accent1"/>
              </a:buClr>
              <a:buSzPts val="2700"/>
              <a:buFont typeface="Calibri"/>
              <a:buChar char="◦"/>
              <a:defRPr sz="2700" b="0" i="0" u="none" strike="noStrike" cap="none">
                <a:solidFill>
                  <a:srgbClr val="3F3F3F"/>
                </a:solidFill>
                <a:latin typeface="Calibri"/>
                <a:ea typeface="Calibri"/>
                <a:cs typeface="Calibri"/>
                <a:sym typeface="Calibri"/>
              </a:defRPr>
            </a:lvl2pPr>
            <a:lvl3pPr marL="1371600" marR="0" lvl="2" indent="-361950" algn="l" rtl="0">
              <a:lnSpc>
                <a:spcPct val="90000"/>
              </a:lnSpc>
              <a:spcBef>
                <a:spcPts val="600"/>
              </a:spcBef>
              <a:spcAft>
                <a:spcPts val="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3pPr>
            <a:lvl4pPr marL="1828800" marR="0" lvl="3" indent="-361950" algn="l" rtl="0">
              <a:lnSpc>
                <a:spcPct val="90000"/>
              </a:lnSpc>
              <a:spcBef>
                <a:spcPts val="600"/>
              </a:spcBef>
              <a:spcAft>
                <a:spcPts val="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4pPr>
            <a:lvl5pPr marL="2286000" marR="0" lvl="4" indent="-361950" algn="l" rtl="0">
              <a:lnSpc>
                <a:spcPct val="90000"/>
              </a:lnSpc>
              <a:spcBef>
                <a:spcPts val="600"/>
              </a:spcBef>
              <a:spcAft>
                <a:spcPts val="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5pPr>
            <a:lvl6pPr marL="2743200" marR="0" lvl="5" indent="-361950" algn="l" rtl="0">
              <a:lnSpc>
                <a:spcPct val="90000"/>
              </a:lnSpc>
              <a:spcBef>
                <a:spcPts val="600"/>
              </a:spcBef>
              <a:spcAft>
                <a:spcPts val="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6pPr>
            <a:lvl7pPr marL="3200400" marR="0" lvl="6" indent="-361950" algn="l" rtl="0">
              <a:lnSpc>
                <a:spcPct val="90000"/>
              </a:lnSpc>
              <a:spcBef>
                <a:spcPts val="600"/>
              </a:spcBef>
              <a:spcAft>
                <a:spcPts val="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7pPr>
            <a:lvl8pPr marL="3657600" marR="0" lvl="7" indent="-361950" algn="l" rtl="0">
              <a:lnSpc>
                <a:spcPct val="90000"/>
              </a:lnSpc>
              <a:spcBef>
                <a:spcPts val="600"/>
              </a:spcBef>
              <a:spcAft>
                <a:spcPts val="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8pPr>
            <a:lvl9pPr marL="4114800" marR="0" lvl="8" indent="-361950" algn="l" rtl="0">
              <a:lnSpc>
                <a:spcPct val="90000"/>
              </a:lnSpc>
              <a:spcBef>
                <a:spcPts val="600"/>
              </a:spcBef>
              <a:spcAft>
                <a:spcPts val="60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9pPr>
          </a:lstStyle>
          <a:p>
            <a:endParaRPr/>
          </a:p>
        </p:txBody>
      </p:sp>
      <p:sp>
        <p:nvSpPr>
          <p:cNvPr id="10" name="Google Shape;10;p34"/>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35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34"/>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35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34"/>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1pPr>
            <a:lvl2pPr marL="0" marR="0" lvl="1"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2pPr>
            <a:lvl3pPr marL="0" marR="0" lvl="2"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3pPr>
            <a:lvl4pPr marL="0" marR="0" lvl="3"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4pPr>
            <a:lvl5pPr marL="0" marR="0" lvl="4"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5pPr>
            <a:lvl6pPr marL="0" marR="0" lvl="5"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6pPr>
            <a:lvl7pPr marL="0" marR="0" lvl="6"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7pPr>
            <a:lvl8pPr marL="0" marR="0" lvl="7"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8pPr>
            <a:lvl9pPr marL="0" marR="0" lvl="8"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34"/>
          <p:cNvCxnSpPr/>
          <p:nvPr/>
        </p:nvCxnSpPr>
        <p:spPr>
          <a:xfrm>
            <a:off x="1790298" y="2606768"/>
            <a:ext cx="1495044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papers.ssrn.com/sol3/papers.cfm?abstract_id=4712908" TargetMode="External"/><Relationship Id="rId7" Type="http://schemas.openxmlformats.org/officeDocument/2006/relationships/hyperlink" Target="https://cifar.ca/cifarnews/2021/06/03/recommendation-algorithms-could-contribute-to-inequality/"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www.adalovelaceinstitute.org/project/ethics-recommendation-systems-public-service-media/" TargetMode="External"/><Relationship Id="rId5" Type="http://schemas.openxmlformats.org/officeDocument/2006/relationships/hyperlink" Target="https://link.springer.com/article/10.1007/s00146-020-00950-y" TargetMode="External"/><Relationship Id="rId4" Type="http://schemas.openxmlformats.org/officeDocument/2006/relationships/hyperlink" Target="https://blog.citp.princeton.edu/2021/08/04/studying-the-societal-impact-of-recommender-systems-using-simulation/"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 descr="C:\Users\Sharad\Desktop\download veltech.png"/>
          <p:cNvPicPr preferRelativeResize="0"/>
          <p:nvPr/>
        </p:nvPicPr>
        <p:blipFill rotWithShape="1">
          <a:blip r:embed="rId3">
            <a:alphaModFix/>
          </a:blip>
          <a:srcRect/>
          <a:stretch/>
        </p:blipFill>
        <p:spPr>
          <a:xfrm>
            <a:off x="6826102" y="0"/>
            <a:ext cx="4295554" cy="1438275"/>
          </a:xfrm>
          <a:prstGeom prst="rect">
            <a:avLst/>
          </a:prstGeom>
          <a:noFill/>
          <a:ln>
            <a:noFill/>
          </a:ln>
        </p:spPr>
      </p:pic>
      <p:sp>
        <p:nvSpPr>
          <p:cNvPr id="102" name="Google Shape;102;p1"/>
          <p:cNvSpPr/>
          <p:nvPr/>
        </p:nvSpPr>
        <p:spPr>
          <a:xfrm>
            <a:off x="602672" y="2026025"/>
            <a:ext cx="17415164" cy="3211993"/>
          </a:xfrm>
          <a:prstGeom prst="rect">
            <a:avLst/>
          </a:prstGeom>
          <a:noFill/>
          <a:ln>
            <a:noFill/>
          </a:ln>
        </p:spPr>
        <p:txBody>
          <a:bodyPr spcFirstLastPara="1" wrap="square" lIns="91425" tIns="45700" rIns="91425" bIns="45700" anchor="t" anchorCtr="0">
            <a:spAutoFit/>
          </a:bodyPr>
          <a:lstStyle/>
          <a:p>
            <a:pPr marL="12065" marR="5080" algn="ctr">
              <a:lnSpc>
                <a:spcPct val="101600"/>
              </a:lnSpc>
            </a:pPr>
            <a:r>
              <a:rPr lang="en-US" sz="2000" b="1" dirty="0">
                <a:solidFill>
                  <a:schemeClr val="dk1"/>
                </a:solidFill>
                <a:latin typeface="Times New Roman"/>
                <a:cs typeface="Times New Roman"/>
              </a:rPr>
              <a:t>DEPARTMENT OF INFORMATION TECHNOLOGY</a:t>
            </a:r>
            <a:endParaRPr lang="en-US" sz="2000" b="1" dirty="0">
              <a:solidFill>
                <a:schemeClr val="dk1"/>
              </a:solidFill>
              <a:latin typeface="Times New Roman"/>
            </a:endParaRPr>
          </a:p>
          <a:p>
            <a:pPr marL="12065" marR="5080" lvl="0" indent="0" algn="ctr">
              <a:lnSpc>
                <a:spcPct val="101600"/>
              </a:lnSpc>
              <a:spcBef>
                <a:spcPts val="7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SCHOOL OF COMPUTING  </a:t>
            </a:r>
            <a:endParaRPr b="1" dirty="0">
              <a:solidFill>
                <a:schemeClr val="dk1"/>
              </a:solidFill>
            </a:endParaRPr>
          </a:p>
          <a:p>
            <a:pPr marL="12065" marR="5080" lvl="0" indent="0" algn="ctr" rtl="0">
              <a:lnSpc>
                <a:spcPct val="101600"/>
              </a:lnSpc>
              <a:spcBef>
                <a:spcPts val="7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10214IT602 MINOR PROJECT -2</a:t>
            </a:r>
            <a:endParaRPr b="1" dirty="0">
              <a:solidFill>
                <a:schemeClr val="dk1"/>
              </a:solidFill>
            </a:endParaRPr>
          </a:p>
          <a:p>
            <a:pPr marL="12065" marR="5080" lvl="0" indent="0" algn="ctr" rtl="0">
              <a:lnSpc>
                <a:spcPct val="101600"/>
              </a:lnSpc>
              <a:spcBef>
                <a:spcPts val="7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WINTER SEMESTER(2024-2025)  </a:t>
            </a:r>
            <a:endParaRPr b="1" dirty="0">
              <a:solidFill>
                <a:schemeClr val="dk1"/>
              </a:solidFill>
            </a:endParaRPr>
          </a:p>
          <a:p>
            <a:pPr marL="12065" marR="5080" lvl="0" indent="0" algn="ctr" rtl="0">
              <a:lnSpc>
                <a:spcPct val="101600"/>
              </a:lnSpc>
              <a:spcBef>
                <a:spcPts val="70"/>
              </a:spcBef>
              <a:spcAft>
                <a:spcPts val="0"/>
              </a:spcAft>
              <a:buNone/>
            </a:pPr>
            <a:r>
              <a:rPr lang="en-IN" sz="2400" b="1" i="0" u="none" strike="noStrike" cap="none" dirty="0">
                <a:solidFill>
                  <a:schemeClr val="dk1"/>
                </a:solidFill>
                <a:latin typeface="Times New Roman"/>
                <a:ea typeface="Times New Roman"/>
                <a:cs typeface="Times New Roman"/>
                <a:sym typeface="Times New Roman"/>
              </a:rPr>
              <a:t>SEMESTER END PROJECT VIVA EXAMINATION</a:t>
            </a:r>
            <a:endParaRPr sz="2400" b="1" i="0" u="none" strike="noStrike" cap="none" dirty="0">
              <a:solidFill>
                <a:schemeClr val="dk1"/>
              </a:solidFill>
              <a:latin typeface="Times New Roman"/>
              <a:ea typeface="Times New Roman"/>
              <a:cs typeface="Times New Roman"/>
              <a:sym typeface="Times New Roman"/>
            </a:endParaRPr>
          </a:p>
          <a:p>
            <a:pPr marL="12065" marR="5080" lvl="0" indent="0" algn="ctr" rtl="0">
              <a:lnSpc>
                <a:spcPct val="101600"/>
              </a:lnSpc>
              <a:spcBef>
                <a:spcPts val="70"/>
              </a:spcBef>
              <a:spcAft>
                <a:spcPts val="0"/>
              </a:spcAft>
              <a:buNone/>
            </a:pPr>
            <a:endParaRPr sz="2400" b="1" i="0" u="none" strike="noStrike" cap="none" dirty="0">
              <a:solidFill>
                <a:schemeClr val="dk1"/>
              </a:solidFill>
              <a:latin typeface="Times New Roman"/>
              <a:ea typeface="Times New Roman"/>
              <a:cs typeface="Times New Roman"/>
              <a:sym typeface="Times New Roman"/>
            </a:endParaRPr>
          </a:p>
          <a:p>
            <a:pPr marL="758190" marR="0" lvl="0" indent="0" algn="l" rtl="0">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                                                                                                                                   </a:t>
            </a:r>
            <a:endParaRPr sz="2000" b="1" i="0" u="none" strike="noStrike" cap="none" dirty="0">
              <a:solidFill>
                <a:schemeClr val="dk1"/>
              </a:solidFill>
              <a:latin typeface="Times New Roman"/>
              <a:ea typeface="Times New Roman"/>
              <a:cs typeface="Times New Roman"/>
              <a:sym typeface="Times New Roman"/>
            </a:endParaRPr>
          </a:p>
          <a:p>
            <a:pPr marL="758190" marR="0" lvl="0" indent="0" algn="l" rtl="0">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                                                                                                                                                 </a:t>
            </a:r>
          </a:p>
          <a:p>
            <a:pPr marL="758190" marR="0" lvl="0" indent="0" algn="ctr" rtl="0">
              <a:spcBef>
                <a:spcPts val="0"/>
              </a:spcBef>
              <a:spcAft>
                <a:spcPts val="0"/>
              </a:spcAft>
              <a:buNone/>
            </a:pPr>
            <a:r>
              <a:rPr lang="en-US" sz="2800" b="1" i="0" u="none" strike="noStrike" cap="none" dirty="0">
                <a:solidFill>
                  <a:schemeClr val="dk1"/>
                </a:solidFill>
                <a:latin typeface="Times New Roman"/>
                <a:ea typeface="Times New Roman"/>
                <a:cs typeface="Times New Roman"/>
                <a:sym typeface="Times New Roman"/>
              </a:rPr>
              <a:t>“Movie Recomm</a:t>
            </a:r>
            <a:r>
              <a:rPr lang="en-US" sz="2800" b="1" dirty="0">
                <a:solidFill>
                  <a:schemeClr val="dk1"/>
                </a:solidFill>
                <a:latin typeface="Times New Roman"/>
                <a:ea typeface="Times New Roman"/>
                <a:cs typeface="Times New Roman"/>
                <a:sym typeface="Times New Roman"/>
              </a:rPr>
              <a:t>e</a:t>
            </a:r>
            <a:r>
              <a:rPr lang="en-US" sz="2800" b="1" i="0" u="none" strike="noStrike" cap="none" dirty="0">
                <a:solidFill>
                  <a:schemeClr val="dk1"/>
                </a:solidFill>
                <a:latin typeface="Times New Roman"/>
                <a:ea typeface="Times New Roman"/>
                <a:cs typeface="Times New Roman"/>
                <a:sym typeface="Times New Roman"/>
              </a:rPr>
              <a:t>ndation System Using Machine Learning and Natural Language Processing”</a:t>
            </a:r>
            <a:endParaRPr lang="en-US" sz="2000" b="1" i="0" u="none" strike="noStrike" cap="none" dirty="0">
              <a:solidFill>
                <a:schemeClr val="dk1"/>
              </a:solidFill>
              <a:latin typeface="Times New Roman"/>
              <a:ea typeface="Times New Roman"/>
              <a:cs typeface="Times New Roman"/>
              <a:sym typeface="Times New Roman"/>
            </a:endParaRPr>
          </a:p>
        </p:txBody>
      </p:sp>
      <p:sp>
        <p:nvSpPr>
          <p:cNvPr id="103" name="Google Shape;103;p1"/>
          <p:cNvSpPr txBox="1"/>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106" name="Google Shape;106;p1"/>
          <p:cNvSpPr txBox="1"/>
          <p:nvPr/>
        </p:nvSpPr>
        <p:spPr>
          <a:xfrm>
            <a:off x="12258371" y="6583970"/>
            <a:ext cx="316850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SUPERVISED BY</a:t>
            </a:r>
            <a:endParaRPr/>
          </a:p>
        </p:txBody>
      </p:sp>
      <p:sp>
        <p:nvSpPr>
          <p:cNvPr id="107" name="Google Shape;107;p1"/>
          <p:cNvSpPr txBox="1"/>
          <p:nvPr/>
        </p:nvSpPr>
        <p:spPr>
          <a:xfrm>
            <a:off x="11634919" y="7132708"/>
            <a:ext cx="5884154"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Dr.M.Dhilsath</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Fathima,M.E</a:t>
            </a:r>
            <a:r>
              <a:rPr lang="en-US" sz="2000" dirty="0">
                <a:solidFill>
                  <a:schemeClr val="dk1"/>
                </a:solidFill>
                <a:latin typeface="Calibri"/>
                <a:ea typeface="Calibri"/>
                <a:cs typeface="Calibri"/>
                <a:sym typeface="Calibri"/>
              </a:rPr>
              <a:t>., Ph.D.,</a:t>
            </a: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    Associate Professor</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08" name="Google Shape;108;p1"/>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a:t>
            </a:fld>
            <a:endParaRPr/>
          </a:p>
        </p:txBody>
      </p:sp>
      <p:sp>
        <p:nvSpPr>
          <p:cNvPr id="109" name="Google Shape;109;p1"/>
          <p:cNvSpPr txBox="1">
            <a:spLocks noGrp="1"/>
          </p:cNvSpPr>
          <p:nvPr>
            <p:ph type="ftr" idx="11"/>
          </p:nvPr>
        </p:nvSpPr>
        <p:spPr>
          <a:xfrm>
            <a:off x="4828673" y="9689678"/>
            <a:ext cx="8726905"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pic>
        <p:nvPicPr>
          <p:cNvPr id="111" name="Google Shape;111;p1" descr="C:\Users\Sharad\Desktop\Logo-Final-A veltech.png"/>
          <p:cNvPicPr preferRelativeResize="0"/>
          <p:nvPr/>
        </p:nvPicPr>
        <p:blipFill rotWithShape="1">
          <a:blip r:embed="rId4">
            <a:alphaModFix/>
          </a:blip>
          <a:srcRect/>
          <a:stretch/>
        </p:blipFill>
        <p:spPr>
          <a:xfrm>
            <a:off x="15597269" y="293828"/>
            <a:ext cx="1160907" cy="1223246"/>
          </a:xfrm>
          <a:prstGeom prst="rect">
            <a:avLst/>
          </a:prstGeom>
          <a:noFill/>
          <a:ln>
            <a:noFill/>
          </a:ln>
        </p:spPr>
      </p:pic>
      <p:sp>
        <p:nvSpPr>
          <p:cNvPr id="2" name="Rectangle 1">
            <a:extLst>
              <a:ext uri="{FF2B5EF4-FFF2-40B4-BE49-F238E27FC236}">
                <a16:creationId xmlns:a16="http://schemas.microsoft.com/office/drawing/2014/main" id="{653B8FEE-2107-72BF-CC6B-12ADFF830C9E}"/>
              </a:ext>
            </a:extLst>
          </p:cNvPr>
          <p:cNvSpPr/>
          <p:nvPr/>
        </p:nvSpPr>
        <p:spPr>
          <a:xfrm>
            <a:off x="311727" y="7704404"/>
            <a:ext cx="9144000" cy="707886"/>
          </a:xfrm>
          <a:prstGeom prst="rect">
            <a:avLst/>
          </a:prstGeom>
        </p:spPr>
        <p:txBody>
          <a:bodyPr lIns="91440" tIns="45720" rIns="91440" bIns="45720" anchor="t">
            <a:spAutoFit/>
          </a:bodyPr>
          <a:lstStyle/>
          <a:p>
            <a:r>
              <a:rPr lang="en-IN" sz="2000" dirty="0">
                <a:latin typeface="Times New Roman" pitchFamily="18" charset="0"/>
                <a:cs typeface="Times New Roman" pitchFamily="18" charset="0"/>
              </a:rPr>
              <a:t>1.N.YASASWINI (VTU23132)(22UEIT0039)</a:t>
            </a:r>
          </a:p>
          <a:p>
            <a:r>
              <a:rPr lang="en-IN" sz="2000" dirty="0">
                <a:latin typeface="Times New Roman"/>
                <a:cs typeface="Times New Roman"/>
              </a:rPr>
              <a:t>2.N.JITHENDRA (VTU23130)(22UEIT0038)</a:t>
            </a:r>
          </a:p>
        </p:txBody>
      </p:sp>
      <p:sp>
        <p:nvSpPr>
          <p:cNvPr id="3" name="TextBox 2">
            <a:extLst>
              <a:ext uri="{FF2B5EF4-FFF2-40B4-BE49-F238E27FC236}">
                <a16:creationId xmlns:a16="http://schemas.microsoft.com/office/drawing/2014/main" id="{48181C01-7123-03BC-9D76-22041F1904EC}"/>
              </a:ext>
            </a:extLst>
          </p:cNvPr>
          <p:cNvSpPr txBox="1"/>
          <p:nvPr/>
        </p:nvSpPr>
        <p:spPr>
          <a:xfrm>
            <a:off x="351841" y="7003473"/>
            <a:ext cx="4344850" cy="400110"/>
          </a:xfrm>
          <a:prstGeom prst="rect">
            <a:avLst/>
          </a:prstGeom>
          <a:noFill/>
        </p:spPr>
        <p:txBody>
          <a:bodyPr wrap="square" rtlCol="0">
            <a:spAutoFit/>
          </a:bodyPr>
          <a:lstStyle/>
          <a:p>
            <a:r>
              <a:rPr lang="en-IN" sz="2000" b="1" dirty="0">
                <a:latin typeface="Times New Roman" pitchFamily="18" charset="0"/>
                <a:cs typeface="Times New Roman" pitchFamily="18" charset="0"/>
              </a:rPr>
              <a:t>PRESENTED BY</a:t>
            </a:r>
          </a:p>
        </p:txBody>
      </p:sp>
      <p:sp>
        <p:nvSpPr>
          <p:cNvPr id="4" name="Google Shape;110;p1">
            <a:extLst>
              <a:ext uri="{FF2B5EF4-FFF2-40B4-BE49-F238E27FC236}">
                <a16:creationId xmlns:a16="http://schemas.microsoft.com/office/drawing/2014/main" id="{A31B1956-6635-248F-C5B4-88E199C3BF82}"/>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10"/>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187" name="Google Shape;187;p10"/>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10</a:t>
            </a:fld>
            <a:endParaRPr/>
          </a:p>
        </p:txBody>
      </p:sp>
      <p:sp>
        <p:nvSpPr>
          <p:cNvPr id="188" name="Google Shape;188;p10"/>
          <p:cNvSpPr/>
          <p:nvPr/>
        </p:nvSpPr>
        <p:spPr>
          <a:xfrm>
            <a:off x="1078523" y="899632"/>
            <a:ext cx="16295078" cy="7571263"/>
          </a:xfrm>
          <a:prstGeom prst="rect">
            <a:avLst/>
          </a:prstGeom>
          <a:noFill/>
          <a:ln>
            <a:noFill/>
          </a:ln>
        </p:spPr>
        <p:txBody>
          <a:bodyPr spcFirstLastPara="1" wrap="square" lIns="91425" tIns="45700" rIns="91425" bIns="45700" anchor="t" anchorCtr="0">
            <a:spAutoFit/>
          </a:bodyPr>
          <a:lstStyle/>
          <a:p>
            <a:pPr algn="ctr"/>
            <a:r>
              <a:rPr lang="en-US" sz="3200" b="1" dirty="0">
                <a:solidFill>
                  <a:schemeClr val="dk1"/>
                </a:solidFill>
                <a:latin typeface="Times New Roman"/>
                <a:ea typeface="Times New Roman"/>
                <a:cs typeface="Times New Roman"/>
              </a:rPr>
              <a:t>MODULE 1:</a:t>
            </a:r>
            <a:r>
              <a:rPr lang="en-US" sz="3200" b="1" dirty="0">
                <a:solidFill>
                  <a:schemeClr val="dk1"/>
                </a:solidFill>
                <a:latin typeface="Times New Roman"/>
                <a:ea typeface="Times New Roman"/>
              </a:rPr>
              <a:t>User Interaction &amp; Data Collection</a:t>
            </a:r>
            <a:endParaRPr lang="en-US" sz="3200" dirty="0">
              <a:solidFill>
                <a:schemeClr val="dk1"/>
              </a:solidFill>
              <a:latin typeface="Times New Roman"/>
              <a:ea typeface="Times New Roman"/>
            </a:endParaRPr>
          </a:p>
          <a:p>
            <a:endParaRPr lang="en-US" sz="2800" b="1" dirty="0">
              <a:solidFill>
                <a:schemeClr val="dk1"/>
              </a:solidFill>
              <a:ea typeface="Times New Roman"/>
            </a:endParaRPr>
          </a:p>
          <a:p>
            <a:r>
              <a:rPr lang="en-US" sz="3000" b="1" dirty="0">
                <a:solidFill>
                  <a:schemeClr val="dk1"/>
                </a:solidFill>
                <a:latin typeface="Times New Roman"/>
                <a:ea typeface="Times New Roman"/>
                <a:sym typeface="Times New Roman"/>
              </a:rPr>
              <a:t>Objective:</a:t>
            </a:r>
            <a:r>
              <a:rPr lang="en-US" sz="3000" dirty="0">
                <a:solidFill>
                  <a:schemeClr val="dk1"/>
                </a:solidFill>
                <a:latin typeface="Times New Roman"/>
                <a:ea typeface="Times New Roman"/>
                <a:sym typeface="Times New Roman"/>
              </a:rPr>
              <a:t> Gather user preferences and movie-related data to generate recommendations.</a:t>
            </a:r>
            <a:endParaRPr lang="en-US" sz="2800" b="1" dirty="0">
              <a:solidFill>
                <a:schemeClr val="dk1"/>
              </a:solidFill>
            </a:endParaRPr>
          </a:p>
          <a:p>
            <a:endParaRPr lang="en-US" sz="3000" dirty="0">
              <a:solidFill>
                <a:schemeClr val="dk1"/>
              </a:solidFill>
              <a:latin typeface="Times New Roman"/>
              <a:sym typeface="Times New Roman"/>
            </a:endParaRPr>
          </a:p>
          <a:p>
            <a:r>
              <a:rPr lang="en-US" sz="3000" b="1" dirty="0">
                <a:latin typeface="Times New Roman"/>
                <a:sym typeface="Times New Roman"/>
              </a:rPr>
              <a:t>Components:</a:t>
            </a:r>
            <a:endParaRPr lang="en-US" sz="3000" dirty="0">
              <a:latin typeface="Times New Roman"/>
            </a:endParaRPr>
          </a:p>
          <a:p>
            <a:pPr marL="285750" indent="-285750">
              <a:buChar char="•"/>
            </a:pPr>
            <a:r>
              <a:rPr lang="en-US" sz="3000" b="1" dirty="0">
                <a:solidFill>
                  <a:schemeClr val="dk1"/>
                </a:solidFill>
                <a:latin typeface="Times New Roman"/>
                <a:ea typeface="Times New Roman"/>
                <a:sym typeface="Times New Roman"/>
              </a:rPr>
              <a:t>User Profile Management</a:t>
            </a:r>
            <a:r>
              <a:rPr lang="en-US" sz="3000" dirty="0">
                <a:solidFill>
                  <a:schemeClr val="dk1"/>
                </a:solidFill>
                <a:latin typeface="Times New Roman"/>
                <a:ea typeface="Times New Roman"/>
                <a:sym typeface="Times New Roman"/>
              </a:rPr>
              <a:t> – Allows users to sign up, log in, and store preferences.</a:t>
            </a:r>
            <a:endParaRPr lang="en-US" sz="3000" dirty="0">
              <a:solidFill>
                <a:schemeClr val="dk1"/>
              </a:solidFill>
              <a:latin typeface="Times New Roman"/>
            </a:endParaRPr>
          </a:p>
          <a:p>
            <a:pPr marL="285750" indent="-285750">
              <a:buChar char="•"/>
            </a:pPr>
            <a:r>
              <a:rPr lang="en-US" sz="3000" b="1" dirty="0">
                <a:solidFill>
                  <a:schemeClr val="dk1"/>
                </a:solidFill>
                <a:latin typeface="Times New Roman"/>
                <a:ea typeface="Times New Roman"/>
                <a:sym typeface="Times New Roman"/>
              </a:rPr>
              <a:t>User Interaction Data</a:t>
            </a:r>
            <a:r>
              <a:rPr lang="en-US" sz="3000" dirty="0">
                <a:solidFill>
                  <a:schemeClr val="dk1"/>
                </a:solidFill>
                <a:latin typeface="Times New Roman"/>
                <a:ea typeface="Times New Roman"/>
                <a:sym typeface="Times New Roman"/>
              </a:rPr>
              <a:t> – Tracks user behavior, such as ratings, watch history, and search queries.</a:t>
            </a:r>
            <a:endParaRPr lang="en-US" sz="3000" dirty="0">
              <a:solidFill>
                <a:schemeClr val="dk1"/>
              </a:solidFill>
              <a:latin typeface="Times New Roman"/>
            </a:endParaRPr>
          </a:p>
          <a:p>
            <a:pPr marL="285750" indent="-285750">
              <a:buChar char="•"/>
            </a:pPr>
            <a:r>
              <a:rPr lang="en-US" sz="3000" b="1" dirty="0">
                <a:solidFill>
                  <a:schemeClr val="dk1"/>
                </a:solidFill>
                <a:latin typeface="Times New Roman"/>
                <a:ea typeface="Times New Roman"/>
                <a:sym typeface="Times New Roman"/>
              </a:rPr>
              <a:t>Movie Metadata Collection</a:t>
            </a:r>
            <a:r>
              <a:rPr lang="en-US" sz="3000" dirty="0">
                <a:solidFill>
                  <a:schemeClr val="dk1"/>
                </a:solidFill>
                <a:latin typeface="Times New Roman"/>
                <a:ea typeface="Times New Roman"/>
                <a:sym typeface="Times New Roman"/>
              </a:rPr>
              <a:t> – Fetches data (title, genre, description, cast, reviews) from APIs (e.g., TMDB, IMDb).</a:t>
            </a:r>
            <a:endParaRPr lang="en-US" sz="3000" dirty="0">
              <a:solidFill>
                <a:schemeClr val="dk1"/>
              </a:solidFill>
              <a:latin typeface="Times New Roman"/>
            </a:endParaRPr>
          </a:p>
          <a:p>
            <a:pPr marL="285750" indent="-285750">
              <a:buChar char="•"/>
            </a:pPr>
            <a:r>
              <a:rPr lang="en-US" sz="3000" b="1" dirty="0">
                <a:solidFill>
                  <a:schemeClr val="dk1"/>
                </a:solidFill>
                <a:latin typeface="Times New Roman"/>
                <a:ea typeface="Times New Roman"/>
                <a:sym typeface="Times New Roman"/>
              </a:rPr>
              <a:t>User Feedback System</a:t>
            </a:r>
            <a:r>
              <a:rPr lang="en-US" sz="3000" dirty="0">
                <a:solidFill>
                  <a:schemeClr val="dk1"/>
                </a:solidFill>
                <a:latin typeface="Times New Roman"/>
                <a:ea typeface="Times New Roman"/>
                <a:sym typeface="Times New Roman"/>
              </a:rPr>
              <a:t> – Captures likes, dislikes, and reviews to improve recommendations over time.</a:t>
            </a:r>
            <a:endParaRPr lang="en-US" sz="3000" dirty="0">
              <a:solidFill>
                <a:schemeClr val="dk1"/>
              </a:solidFill>
              <a:latin typeface="Times New Roman"/>
            </a:endParaRPr>
          </a:p>
          <a:p>
            <a:pPr marL="285750" indent="-285750">
              <a:buChar char="•"/>
            </a:pPr>
            <a:endParaRPr lang="en-US" sz="3000" dirty="0">
              <a:solidFill>
                <a:schemeClr val="dk1"/>
              </a:solidFill>
              <a:latin typeface="Times New Roman"/>
              <a:sym typeface="Times New Roman"/>
            </a:endParaRPr>
          </a:p>
          <a:p>
            <a:r>
              <a:rPr lang="en-US" sz="3000" b="1" dirty="0">
                <a:latin typeface="Times New Roman"/>
                <a:sym typeface="Times New Roman"/>
              </a:rPr>
              <a:t>Technologies Used:</a:t>
            </a:r>
            <a:endParaRPr lang="en-US" sz="3000" dirty="0">
              <a:latin typeface="Times New Roman"/>
            </a:endParaRPr>
          </a:p>
          <a:p>
            <a:pPr marL="285750" indent="-285750">
              <a:buChar char="•"/>
            </a:pPr>
            <a:r>
              <a:rPr lang="en-US" sz="3000" dirty="0">
                <a:solidFill>
                  <a:schemeClr val="dk1"/>
                </a:solidFill>
                <a:latin typeface="Times New Roman"/>
                <a:ea typeface="Times New Roman"/>
                <a:sym typeface="Times New Roman"/>
              </a:rPr>
              <a:t>Python (Flask/Django for backend)</a:t>
            </a:r>
            <a:endParaRPr lang="en-US" sz="3000" dirty="0">
              <a:solidFill>
                <a:schemeClr val="dk1"/>
              </a:solidFill>
              <a:latin typeface="Times New Roman"/>
            </a:endParaRPr>
          </a:p>
          <a:p>
            <a:pPr marL="285750" indent="-285750">
              <a:buChar char="•"/>
            </a:pPr>
            <a:r>
              <a:rPr lang="en-US" sz="3000" dirty="0">
                <a:solidFill>
                  <a:schemeClr val="dk1"/>
                </a:solidFill>
                <a:latin typeface="Times New Roman"/>
                <a:ea typeface="Times New Roman"/>
                <a:sym typeface="Times New Roman"/>
              </a:rPr>
              <a:t>SQL/NoSQL databases (PostgreSQL, MongoDB)</a:t>
            </a:r>
            <a:endParaRPr lang="en-US" sz="3000" dirty="0">
              <a:solidFill>
                <a:schemeClr val="dk1"/>
              </a:solidFill>
              <a:latin typeface="Times New Roman"/>
            </a:endParaRPr>
          </a:p>
          <a:p>
            <a:pPr marL="285750" indent="-285750">
              <a:buChar char="•"/>
            </a:pPr>
            <a:r>
              <a:rPr lang="en-US" sz="3000" dirty="0">
                <a:solidFill>
                  <a:schemeClr val="dk1"/>
                </a:solidFill>
                <a:latin typeface="Times New Roman"/>
                <a:ea typeface="Times New Roman"/>
                <a:sym typeface="Times New Roman"/>
              </a:rPr>
              <a:t>APIs (TMDB, IMDb, web scraping for reviews)</a:t>
            </a:r>
            <a:endParaRPr lang="en-US" sz="3000" dirty="0">
              <a:solidFill>
                <a:schemeClr val="dk1"/>
              </a:solidFill>
              <a:latin typeface="Times New Roman"/>
            </a:endParaRPr>
          </a:p>
          <a:p>
            <a:pPr marL="0" marR="0" lvl="0" indent="0" algn="l" rtl="0">
              <a:spcBef>
                <a:spcPts val="0"/>
              </a:spcBef>
              <a:spcAft>
                <a:spcPts val="0"/>
              </a:spcAft>
              <a:buClr>
                <a:schemeClr val="dk1"/>
              </a:buClr>
              <a:buSzPts val="1800"/>
              <a:buFont typeface="Noto Sans Symbols"/>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dirty="0">
              <a:solidFill>
                <a:schemeClr val="dk1"/>
              </a:solidFill>
              <a:latin typeface="Times New Roman"/>
              <a:ea typeface="Times New Roman"/>
              <a:cs typeface="Times New Roman"/>
              <a:sym typeface="Times New Roman"/>
            </a:endParaRPr>
          </a:p>
        </p:txBody>
      </p:sp>
      <p:sp>
        <p:nvSpPr>
          <p:cNvPr id="3" name="Google Shape;110;p1">
            <a:extLst>
              <a:ext uri="{FF2B5EF4-FFF2-40B4-BE49-F238E27FC236}">
                <a16:creationId xmlns:a16="http://schemas.microsoft.com/office/drawing/2014/main" id="{911D4007-0AFE-86AE-677C-B71E13B5B25C}"/>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4" name="Google Shape;194;p11"/>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195" name="Google Shape;195;p11"/>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11</a:t>
            </a:fld>
            <a:endParaRPr/>
          </a:p>
        </p:txBody>
      </p:sp>
      <p:sp>
        <p:nvSpPr>
          <p:cNvPr id="196" name="Google Shape;196;p11"/>
          <p:cNvSpPr txBox="1"/>
          <p:nvPr/>
        </p:nvSpPr>
        <p:spPr>
          <a:xfrm>
            <a:off x="688856" y="608479"/>
            <a:ext cx="16895618" cy="8402260"/>
          </a:xfrm>
          <a:prstGeom prst="rect">
            <a:avLst/>
          </a:prstGeom>
          <a:noFill/>
          <a:ln>
            <a:noFill/>
          </a:ln>
        </p:spPr>
        <p:txBody>
          <a:bodyPr spcFirstLastPara="1" wrap="square" lIns="91425" tIns="45700" rIns="91425" bIns="45700" anchor="t" anchorCtr="0">
            <a:spAutoFit/>
          </a:bodyPr>
          <a:lstStyle/>
          <a:p>
            <a:r>
              <a:rPr lang="en-US" sz="3000" b="1" dirty="0">
                <a:solidFill>
                  <a:schemeClr val="dk1"/>
                </a:solidFill>
                <a:latin typeface="Times New Roman"/>
                <a:ea typeface="Calibri"/>
                <a:cs typeface="Calibri"/>
                <a:sym typeface="Calibri"/>
              </a:rPr>
              <a:t>                                                   </a:t>
            </a:r>
            <a:r>
              <a:rPr lang="en-US" sz="3000" b="1" dirty="0">
                <a:solidFill>
                  <a:schemeClr val="dk1"/>
                </a:solidFill>
                <a:latin typeface="Times New Roman"/>
                <a:ea typeface="Calibri"/>
                <a:cs typeface="Calibri"/>
                <a:sym typeface="Times New Roman"/>
              </a:rPr>
              <a:t>  </a:t>
            </a:r>
            <a:r>
              <a:rPr lang="en-US" sz="3200" b="1" dirty="0">
                <a:solidFill>
                  <a:schemeClr val="dk1"/>
                </a:solidFill>
                <a:latin typeface="Times New Roman"/>
                <a:ea typeface="Calibri"/>
                <a:cs typeface="Calibri"/>
                <a:sym typeface="Times New Roman"/>
              </a:rPr>
              <a:t> MODULE2-</a:t>
            </a:r>
            <a:r>
              <a:rPr lang="en-US" sz="3200" b="1" dirty="0">
                <a:solidFill>
                  <a:schemeClr val="dk1"/>
                </a:solidFill>
                <a:latin typeface="Times New Roman"/>
                <a:ea typeface="Calibri"/>
                <a:sym typeface="Times New Roman"/>
              </a:rPr>
              <a:t>Recommendation</a:t>
            </a:r>
            <a:r>
              <a:rPr lang="en-US" sz="3200" b="1" dirty="0">
                <a:latin typeface="Times New Roman"/>
                <a:sym typeface="Calibri"/>
              </a:rPr>
              <a:t> Engine</a:t>
            </a:r>
            <a:endParaRPr lang="en-US" sz="3200" dirty="0">
              <a:solidFill>
                <a:schemeClr val="dk1"/>
              </a:solidFill>
              <a:latin typeface="Times New Roman"/>
              <a:ea typeface="Calibri"/>
            </a:endParaRPr>
          </a:p>
          <a:p>
            <a:endParaRPr lang="en-US" sz="3000" b="1" dirty="0">
              <a:solidFill>
                <a:schemeClr val="dk1"/>
              </a:solidFill>
              <a:latin typeface="Times New Roman"/>
              <a:ea typeface="Calibri"/>
              <a:sym typeface="Calibri"/>
            </a:endParaRPr>
          </a:p>
          <a:p>
            <a:r>
              <a:rPr lang="en-US" sz="3000" b="1" dirty="0">
                <a:solidFill>
                  <a:schemeClr val="dk1"/>
                </a:solidFill>
                <a:latin typeface="Times New Roman"/>
                <a:ea typeface="Calibri"/>
              </a:rPr>
              <a:t>Objective:</a:t>
            </a:r>
            <a:r>
              <a:rPr lang="en-US" sz="3000" dirty="0">
                <a:solidFill>
                  <a:schemeClr val="dk1"/>
                </a:solidFill>
                <a:latin typeface="Times New Roman"/>
                <a:ea typeface="Calibri"/>
              </a:rPr>
              <a:t> Provide personalized movie recommendations using ML &amp; NLP techniques.</a:t>
            </a:r>
          </a:p>
          <a:p>
            <a:endParaRPr lang="en-US" sz="3000" dirty="0">
              <a:solidFill>
                <a:schemeClr val="dk1"/>
              </a:solidFill>
              <a:latin typeface="Times New Roman"/>
              <a:ea typeface="Calibri"/>
            </a:endParaRPr>
          </a:p>
          <a:p>
            <a:r>
              <a:rPr lang="en-US" sz="3000" b="1" dirty="0">
                <a:solidFill>
                  <a:schemeClr val="dk1"/>
                </a:solidFill>
                <a:latin typeface="Times New Roman"/>
                <a:ea typeface="Calibri"/>
              </a:rPr>
              <a:t>Components:</a:t>
            </a:r>
            <a:endParaRPr lang="en-US" sz="3000" dirty="0">
              <a:solidFill>
                <a:schemeClr val="dk1"/>
              </a:solidFill>
              <a:latin typeface="Times New Roman"/>
              <a:ea typeface="Calibri"/>
            </a:endParaRPr>
          </a:p>
          <a:p>
            <a:pPr marL="285750" indent="-285750">
              <a:buChar char="•"/>
            </a:pPr>
            <a:r>
              <a:rPr lang="en-US" sz="3000" b="1" dirty="0">
                <a:solidFill>
                  <a:schemeClr val="dk1"/>
                </a:solidFill>
                <a:latin typeface="Times New Roman"/>
                <a:ea typeface="Calibri"/>
              </a:rPr>
              <a:t>Collaborative Filtering</a:t>
            </a:r>
            <a:r>
              <a:rPr lang="en-US" sz="3000" dirty="0">
                <a:solidFill>
                  <a:schemeClr val="dk1"/>
                </a:solidFill>
                <a:latin typeface="Times New Roman"/>
                <a:ea typeface="Calibri"/>
              </a:rPr>
              <a:t> – Suggests movies based on similar users’ preferences.</a:t>
            </a:r>
          </a:p>
          <a:p>
            <a:pPr marL="285750" indent="-285750">
              <a:buChar char="•"/>
            </a:pPr>
            <a:r>
              <a:rPr lang="en-US" sz="3000" b="1" dirty="0">
                <a:solidFill>
                  <a:schemeClr val="dk1"/>
                </a:solidFill>
                <a:latin typeface="Times New Roman"/>
                <a:ea typeface="Calibri"/>
              </a:rPr>
              <a:t>Content-Based Filtering</a:t>
            </a:r>
            <a:r>
              <a:rPr lang="en-US" sz="3000" dirty="0">
                <a:solidFill>
                  <a:schemeClr val="dk1"/>
                </a:solidFill>
                <a:latin typeface="Times New Roman"/>
                <a:ea typeface="Calibri"/>
              </a:rPr>
              <a:t> – Recommends movies with similar attributes (genre, description, actors).</a:t>
            </a:r>
          </a:p>
          <a:p>
            <a:pPr marL="285750" indent="-285750">
              <a:buChar char="•"/>
            </a:pPr>
            <a:r>
              <a:rPr lang="en-US" sz="3000" b="1" dirty="0">
                <a:solidFill>
                  <a:schemeClr val="dk1"/>
                </a:solidFill>
                <a:latin typeface="Times New Roman"/>
                <a:ea typeface="Calibri"/>
              </a:rPr>
              <a:t>Hybrid Model</a:t>
            </a:r>
            <a:r>
              <a:rPr lang="en-US" sz="3000" dirty="0">
                <a:solidFill>
                  <a:schemeClr val="dk1"/>
                </a:solidFill>
                <a:latin typeface="Times New Roman"/>
                <a:ea typeface="Calibri"/>
              </a:rPr>
              <a:t> – Combines collaborative and content-based filtering for higher accuracy.</a:t>
            </a:r>
          </a:p>
          <a:p>
            <a:pPr marL="285750" indent="-285750">
              <a:buChar char="•"/>
            </a:pPr>
            <a:r>
              <a:rPr lang="en-US" sz="3000" b="1" dirty="0">
                <a:solidFill>
                  <a:schemeClr val="dk1"/>
                </a:solidFill>
                <a:latin typeface="Times New Roman"/>
                <a:ea typeface="Calibri"/>
              </a:rPr>
              <a:t>NLP-Based Analysis</a:t>
            </a:r>
            <a:endParaRPr lang="en-US" sz="3000" dirty="0">
              <a:solidFill>
                <a:schemeClr val="dk1"/>
              </a:solidFill>
              <a:latin typeface="Times New Roman"/>
              <a:ea typeface="Calibri"/>
            </a:endParaRPr>
          </a:p>
          <a:p>
            <a:pPr marL="285750" lvl="1" indent="-285750">
              <a:buChar char="•"/>
            </a:pPr>
            <a:r>
              <a:rPr lang="en-US" sz="3000" b="1" dirty="0">
                <a:solidFill>
                  <a:schemeClr val="dk1"/>
                </a:solidFill>
                <a:latin typeface="Times New Roman"/>
                <a:ea typeface="Calibri"/>
              </a:rPr>
              <a:t>TF-IDF &amp; Word2Vec </a:t>
            </a:r>
            <a:r>
              <a:rPr lang="en-US" sz="3000" dirty="0">
                <a:solidFill>
                  <a:schemeClr val="dk1"/>
                </a:solidFill>
                <a:latin typeface="Times New Roman"/>
                <a:ea typeface="Calibri"/>
              </a:rPr>
              <a:t>– Extracts insights from movie descriptions &amp; reviews.</a:t>
            </a:r>
          </a:p>
          <a:p>
            <a:pPr marL="285750" lvl="1" indent="-285750">
              <a:buChar char="•"/>
            </a:pPr>
            <a:r>
              <a:rPr lang="en-US" sz="3000" b="1" dirty="0">
                <a:solidFill>
                  <a:schemeClr val="dk1"/>
                </a:solidFill>
                <a:latin typeface="Times New Roman"/>
                <a:ea typeface="Calibri"/>
              </a:rPr>
              <a:t>Sentiment Analysis </a:t>
            </a:r>
            <a:r>
              <a:rPr lang="en-US" sz="3000" dirty="0">
                <a:solidFill>
                  <a:schemeClr val="dk1"/>
                </a:solidFill>
                <a:latin typeface="Times New Roman"/>
                <a:ea typeface="Calibri"/>
              </a:rPr>
              <a:t>– Evaluates user reviews to improve recommendations.</a:t>
            </a:r>
          </a:p>
          <a:p>
            <a:pPr marL="285750" indent="-285750">
              <a:buChar char="•"/>
            </a:pPr>
            <a:r>
              <a:rPr lang="en-US" sz="3000" b="1" dirty="0">
                <a:solidFill>
                  <a:schemeClr val="dk1"/>
                </a:solidFill>
                <a:latin typeface="Times New Roman"/>
                <a:ea typeface="Calibri"/>
              </a:rPr>
              <a:t>Real-Time Learning</a:t>
            </a:r>
            <a:r>
              <a:rPr lang="en-US" sz="3000" dirty="0">
                <a:solidFill>
                  <a:schemeClr val="dk1"/>
                </a:solidFill>
                <a:latin typeface="Times New Roman"/>
                <a:ea typeface="Calibri"/>
              </a:rPr>
              <a:t> – Updates recommendations based on user interactions.</a:t>
            </a:r>
          </a:p>
          <a:p>
            <a:pPr marL="285750" indent="-285750">
              <a:buChar char="•"/>
            </a:pPr>
            <a:endParaRPr lang="en-US" sz="3000" dirty="0">
              <a:solidFill>
                <a:schemeClr val="dk1"/>
              </a:solidFill>
              <a:latin typeface="Times New Roman"/>
              <a:ea typeface="Calibri"/>
            </a:endParaRPr>
          </a:p>
          <a:p>
            <a:r>
              <a:rPr lang="en-US" sz="3000" b="1" dirty="0">
                <a:solidFill>
                  <a:schemeClr val="dk1"/>
                </a:solidFill>
                <a:latin typeface="Times New Roman"/>
                <a:ea typeface="Calibri"/>
              </a:rPr>
              <a:t>Technologies Used:</a:t>
            </a:r>
            <a:endParaRPr lang="en-US" sz="3000" dirty="0">
              <a:solidFill>
                <a:schemeClr val="dk1"/>
              </a:solidFill>
              <a:latin typeface="Times New Roman"/>
              <a:ea typeface="Calibri"/>
            </a:endParaRPr>
          </a:p>
          <a:p>
            <a:pPr marL="285750" indent="-285750">
              <a:buChar char="•"/>
            </a:pPr>
            <a:r>
              <a:rPr lang="en-US" sz="3000" dirty="0">
                <a:solidFill>
                  <a:schemeClr val="dk1"/>
                </a:solidFill>
                <a:latin typeface="Times New Roman"/>
                <a:ea typeface="Calibri"/>
              </a:rPr>
              <a:t>Machine Learning (Scikit-Learn, TensorFlow, </a:t>
            </a:r>
            <a:r>
              <a:rPr lang="en-US" sz="3000" dirty="0" err="1">
                <a:solidFill>
                  <a:schemeClr val="dk1"/>
                </a:solidFill>
                <a:latin typeface="Times New Roman"/>
                <a:ea typeface="Calibri"/>
              </a:rPr>
              <a:t>PyTorch</a:t>
            </a:r>
            <a:r>
              <a:rPr lang="en-US" sz="3000" dirty="0">
                <a:solidFill>
                  <a:schemeClr val="dk1"/>
                </a:solidFill>
                <a:latin typeface="Times New Roman"/>
                <a:ea typeface="Calibri"/>
              </a:rPr>
              <a:t>)</a:t>
            </a:r>
          </a:p>
          <a:p>
            <a:pPr marL="285750" indent="-285750">
              <a:buChar char="•"/>
            </a:pPr>
            <a:r>
              <a:rPr lang="en-US" sz="3000" dirty="0">
                <a:solidFill>
                  <a:schemeClr val="dk1"/>
                </a:solidFill>
                <a:latin typeface="Times New Roman"/>
                <a:ea typeface="Calibri"/>
              </a:rPr>
              <a:t>NLP (NLTK, </a:t>
            </a:r>
            <a:r>
              <a:rPr lang="en-US" sz="3000" dirty="0" err="1">
                <a:solidFill>
                  <a:schemeClr val="dk1"/>
                </a:solidFill>
                <a:latin typeface="Times New Roman"/>
                <a:ea typeface="Calibri"/>
              </a:rPr>
              <a:t>spaCy</a:t>
            </a:r>
            <a:r>
              <a:rPr lang="en-US" sz="3000" dirty="0">
                <a:solidFill>
                  <a:schemeClr val="dk1"/>
                </a:solidFill>
                <a:latin typeface="Times New Roman"/>
                <a:ea typeface="Calibri"/>
              </a:rPr>
              <a:t>, </a:t>
            </a:r>
            <a:r>
              <a:rPr lang="en-US" sz="3000" dirty="0" err="1">
                <a:solidFill>
                  <a:schemeClr val="dk1"/>
                </a:solidFill>
                <a:latin typeface="Times New Roman"/>
                <a:ea typeface="Calibri"/>
              </a:rPr>
              <a:t>Gensim</a:t>
            </a:r>
            <a:r>
              <a:rPr lang="en-US" sz="3000" dirty="0">
                <a:solidFill>
                  <a:schemeClr val="dk1"/>
                </a:solidFill>
                <a:latin typeface="Times New Roman"/>
                <a:ea typeface="Calibri"/>
              </a:rPr>
              <a:t> for Word2Vec)</a:t>
            </a:r>
          </a:p>
          <a:p>
            <a:pPr marL="285750" indent="-285750">
              <a:buChar char="•"/>
            </a:pPr>
            <a:r>
              <a:rPr lang="en-US" sz="3000" dirty="0">
                <a:solidFill>
                  <a:schemeClr val="dk1"/>
                </a:solidFill>
                <a:latin typeface="Times New Roman"/>
                <a:ea typeface="Calibri"/>
              </a:rPr>
              <a:t>Recommender System Libraries (Surprise, </a:t>
            </a:r>
            <a:r>
              <a:rPr lang="en-US" sz="3000" dirty="0" err="1">
                <a:solidFill>
                  <a:schemeClr val="dk1"/>
                </a:solidFill>
                <a:latin typeface="Times New Roman"/>
                <a:ea typeface="Calibri"/>
              </a:rPr>
              <a:t>LightFM</a:t>
            </a:r>
            <a:r>
              <a:rPr lang="en-US" sz="3000" dirty="0">
                <a:solidFill>
                  <a:schemeClr val="dk1"/>
                </a:solidFill>
                <a:latin typeface="Times New Roman"/>
                <a:ea typeface="Calibri"/>
              </a:rPr>
              <a:t>)</a:t>
            </a:r>
          </a:p>
          <a:p>
            <a:endParaRPr lang="en-US" sz="2800" b="1" i="0" u="none" strike="noStrike" cap="none" dirty="0">
              <a:solidFill>
                <a:schemeClr val="dk1"/>
              </a:solidFill>
              <a:latin typeface="Calibri"/>
              <a:ea typeface="Calibri"/>
              <a:cs typeface="Calibri"/>
            </a:endParaRPr>
          </a:p>
        </p:txBody>
      </p:sp>
      <p:sp>
        <p:nvSpPr>
          <p:cNvPr id="3" name="Google Shape;110;p1">
            <a:extLst>
              <a:ext uri="{FF2B5EF4-FFF2-40B4-BE49-F238E27FC236}">
                <a16:creationId xmlns:a16="http://schemas.microsoft.com/office/drawing/2014/main" id="{ED318A38-8C87-3298-D1CC-3C6FF0F9BF88}"/>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8" name="Google Shape;228;p15"/>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229" name="Google Shape;229;p15"/>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12</a:t>
            </a:fld>
            <a:endParaRPr/>
          </a:p>
        </p:txBody>
      </p:sp>
      <p:sp>
        <p:nvSpPr>
          <p:cNvPr id="230" name="Google Shape;230;p15"/>
          <p:cNvSpPr/>
          <p:nvPr/>
        </p:nvSpPr>
        <p:spPr>
          <a:xfrm>
            <a:off x="581890" y="282924"/>
            <a:ext cx="1702030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a:ea typeface="Times New Roman"/>
                <a:cs typeface="Times New Roman"/>
                <a:sym typeface="Times New Roman"/>
              </a:rPr>
              <a:t>IMPLEMENTATION</a:t>
            </a:r>
            <a:endParaRPr sz="3600">
              <a:solidFill>
                <a:schemeClr val="dk1"/>
              </a:solidFill>
              <a:latin typeface="Calibri"/>
              <a:ea typeface="Calibri"/>
              <a:cs typeface="Calibri"/>
              <a:sym typeface="Calibri"/>
            </a:endParaRPr>
          </a:p>
        </p:txBody>
      </p:sp>
      <p:sp>
        <p:nvSpPr>
          <p:cNvPr id="231" name="Google Shape;231;p15"/>
          <p:cNvSpPr/>
          <p:nvPr/>
        </p:nvSpPr>
        <p:spPr>
          <a:xfrm>
            <a:off x="1039091" y="1703338"/>
            <a:ext cx="9144000" cy="4524275"/>
          </a:xfrm>
          <a:prstGeom prst="rect">
            <a:avLst/>
          </a:prstGeom>
          <a:noFill/>
          <a:ln>
            <a:noFill/>
          </a:ln>
        </p:spPr>
        <p:txBody>
          <a:bodyPr spcFirstLastPara="1" wrap="square" lIns="91425" tIns="45700" rIns="91425" bIns="45700" anchor="t" anchorCtr="0">
            <a:spAutoFit/>
          </a:bodyPr>
          <a:lstStyle/>
          <a:p>
            <a:pPr marL="0" marR="0" lvl="0" indent="-203200" algn="l" rtl="0">
              <a:lnSpc>
                <a:spcPct val="150000"/>
              </a:lnSpc>
              <a:spcBef>
                <a:spcPts val="0"/>
              </a:spcBef>
              <a:spcAft>
                <a:spcPts val="0"/>
              </a:spcAft>
              <a:buClr>
                <a:schemeClr val="dk1"/>
              </a:buClr>
              <a:buSzPts val="3200"/>
              <a:buFont typeface="Noto Sans Symbols"/>
              <a:buChar char="⮚"/>
            </a:pPr>
            <a:r>
              <a:rPr lang="en-US" sz="3200" dirty="0">
                <a:solidFill>
                  <a:schemeClr val="dk1"/>
                </a:solidFill>
                <a:latin typeface="Times New Roman"/>
                <a:ea typeface="Times New Roman"/>
                <a:cs typeface="Times New Roman"/>
                <a:sym typeface="Times New Roman"/>
              </a:rPr>
              <a:t>Architecture Diagram</a:t>
            </a:r>
            <a:endParaRPr dirty="0">
              <a:solidFill>
                <a:schemeClr val="dk1"/>
              </a:solidFill>
            </a:endParaRPr>
          </a:p>
          <a:p>
            <a:pPr marL="0" marR="0" lvl="0" indent="-203200" algn="l" rtl="0">
              <a:lnSpc>
                <a:spcPct val="150000"/>
              </a:lnSpc>
              <a:spcBef>
                <a:spcPts val="0"/>
              </a:spcBef>
              <a:spcAft>
                <a:spcPts val="0"/>
              </a:spcAft>
              <a:buClr>
                <a:schemeClr val="dk1"/>
              </a:buClr>
              <a:buSzPts val="3200"/>
              <a:buFont typeface="Noto Sans Symbols"/>
              <a:buChar char="⮚"/>
            </a:pPr>
            <a:r>
              <a:rPr lang="en-US" sz="3200" dirty="0">
                <a:solidFill>
                  <a:schemeClr val="dk1"/>
                </a:solidFill>
                <a:latin typeface="Times New Roman"/>
                <a:ea typeface="Times New Roman"/>
                <a:cs typeface="Times New Roman"/>
                <a:sym typeface="Times New Roman"/>
              </a:rPr>
              <a:t>Data –Flow Diagram</a:t>
            </a:r>
            <a:endParaRPr dirty="0">
              <a:solidFill>
                <a:schemeClr val="dk1"/>
              </a:solidFill>
            </a:endParaRPr>
          </a:p>
          <a:p>
            <a:pPr marL="0" marR="0" lvl="0" indent="-203200" algn="l" rtl="0">
              <a:lnSpc>
                <a:spcPct val="150000"/>
              </a:lnSpc>
              <a:spcBef>
                <a:spcPts val="0"/>
              </a:spcBef>
              <a:spcAft>
                <a:spcPts val="0"/>
              </a:spcAft>
              <a:buClr>
                <a:schemeClr val="dk1"/>
              </a:buClr>
              <a:buSzPts val="3200"/>
              <a:buFont typeface="Noto Sans Symbols"/>
              <a:buChar char="⮚"/>
            </a:pPr>
            <a:r>
              <a:rPr lang="en-US" sz="3200" dirty="0">
                <a:solidFill>
                  <a:schemeClr val="dk1"/>
                </a:solidFill>
                <a:latin typeface="Times New Roman"/>
                <a:ea typeface="Times New Roman"/>
                <a:cs typeface="Times New Roman"/>
                <a:sym typeface="Times New Roman"/>
              </a:rPr>
              <a:t>Use Case Diagram</a:t>
            </a:r>
            <a:endParaRPr dirty="0"/>
          </a:p>
          <a:p>
            <a:pPr marL="0" marR="0" lvl="0" indent="-203200" algn="l" rtl="0">
              <a:lnSpc>
                <a:spcPct val="150000"/>
              </a:lnSpc>
              <a:spcBef>
                <a:spcPts val="0"/>
              </a:spcBef>
              <a:spcAft>
                <a:spcPts val="0"/>
              </a:spcAft>
              <a:buClr>
                <a:schemeClr val="dk1"/>
              </a:buClr>
              <a:buSzPts val="3200"/>
              <a:buFont typeface="Noto Sans Symbols"/>
              <a:buChar char="⮚"/>
            </a:pPr>
            <a:r>
              <a:rPr lang="en-US" sz="3200" dirty="0">
                <a:solidFill>
                  <a:schemeClr val="dk1"/>
                </a:solidFill>
                <a:latin typeface="Times New Roman"/>
                <a:ea typeface="Times New Roman"/>
                <a:cs typeface="Times New Roman"/>
                <a:sym typeface="Times New Roman"/>
              </a:rPr>
              <a:t>Activity Diagram</a:t>
            </a:r>
            <a:endParaRPr dirty="0">
              <a:solidFill>
                <a:schemeClr val="dk1"/>
              </a:solidFill>
            </a:endParaRPr>
          </a:p>
          <a:p>
            <a:pPr marL="0" marR="0" lvl="0" indent="-203200" algn="l" rtl="0">
              <a:lnSpc>
                <a:spcPct val="150000"/>
              </a:lnSpc>
              <a:spcBef>
                <a:spcPts val="0"/>
              </a:spcBef>
              <a:spcAft>
                <a:spcPts val="0"/>
              </a:spcAft>
              <a:buClr>
                <a:schemeClr val="dk1"/>
              </a:buClr>
              <a:buSzPts val="3200"/>
              <a:buFont typeface="Noto Sans Symbols"/>
              <a:buChar char="⮚"/>
            </a:pPr>
            <a:r>
              <a:rPr lang="en-US" sz="3200" dirty="0">
                <a:solidFill>
                  <a:schemeClr val="dk1"/>
                </a:solidFill>
                <a:latin typeface="Times New Roman"/>
                <a:ea typeface="Times New Roman"/>
                <a:cs typeface="Times New Roman"/>
                <a:sym typeface="Times New Roman"/>
              </a:rPr>
              <a:t>Sequence Diagram</a:t>
            </a:r>
            <a:endParaRPr dirty="0">
              <a:solidFill>
                <a:schemeClr val="dk1"/>
              </a:solidFill>
            </a:endParaRPr>
          </a:p>
          <a:p>
            <a:pPr marL="0" marR="0" lvl="0" indent="-203200" algn="l" rtl="0">
              <a:lnSpc>
                <a:spcPct val="150000"/>
              </a:lnSpc>
              <a:spcBef>
                <a:spcPts val="0"/>
              </a:spcBef>
              <a:spcAft>
                <a:spcPts val="0"/>
              </a:spcAft>
              <a:buClr>
                <a:schemeClr val="dk1"/>
              </a:buClr>
              <a:buSzPts val="3200"/>
              <a:buFont typeface="Noto Sans Symbols"/>
              <a:buChar char="⮚"/>
            </a:pPr>
            <a:r>
              <a:rPr lang="en-US" sz="3200" dirty="0">
                <a:solidFill>
                  <a:schemeClr val="dk1"/>
                </a:solidFill>
                <a:latin typeface="Times New Roman"/>
                <a:ea typeface="Times New Roman"/>
                <a:cs typeface="Times New Roman"/>
                <a:sym typeface="Times New Roman"/>
              </a:rPr>
              <a:t>E-R Diagram</a:t>
            </a:r>
            <a:endParaRPr dirty="0">
              <a:solidFill>
                <a:schemeClr val="dk1"/>
              </a:solidFill>
            </a:endParaRPr>
          </a:p>
        </p:txBody>
      </p:sp>
      <p:sp>
        <p:nvSpPr>
          <p:cNvPr id="3" name="Google Shape;110;p1">
            <a:extLst>
              <a:ext uri="{FF2B5EF4-FFF2-40B4-BE49-F238E27FC236}">
                <a16:creationId xmlns:a16="http://schemas.microsoft.com/office/drawing/2014/main" id="{125E277F-BDDC-C399-F95A-2E74B6BD6EAB}"/>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7" name="Google Shape;237;p16"/>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238" name="Google Shape;238;p16"/>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13</a:t>
            </a:fld>
            <a:endParaRPr/>
          </a:p>
        </p:txBody>
      </p:sp>
      <p:sp>
        <p:nvSpPr>
          <p:cNvPr id="239" name="Google Shape;239;p16"/>
          <p:cNvSpPr/>
          <p:nvPr/>
        </p:nvSpPr>
        <p:spPr>
          <a:xfrm>
            <a:off x="1070263" y="559354"/>
            <a:ext cx="1652154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                                                 Architecture Diagram</a:t>
            </a:r>
            <a:endParaRPr/>
          </a:p>
        </p:txBody>
      </p:sp>
      <p:sp>
        <p:nvSpPr>
          <p:cNvPr id="240" name="Google Shape;240;p16"/>
          <p:cNvSpPr txBox="1"/>
          <p:nvPr/>
        </p:nvSpPr>
        <p:spPr>
          <a:xfrm>
            <a:off x="872836" y="2452255"/>
            <a:ext cx="16916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p:txBody>
      </p:sp>
      <p:pic>
        <p:nvPicPr>
          <p:cNvPr id="2" name="Picture 1" descr="A diagram of a web application&#10;&#10;AI-generated content may be incorrect.">
            <a:extLst>
              <a:ext uri="{FF2B5EF4-FFF2-40B4-BE49-F238E27FC236}">
                <a16:creationId xmlns:a16="http://schemas.microsoft.com/office/drawing/2014/main" id="{B3279241-DC01-438C-4E54-0B113681E2B8}"/>
              </a:ext>
            </a:extLst>
          </p:cNvPr>
          <p:cNvPicPr>
            <a:picLocks noChangeAspect="1"/>
          </p:cNvPicPr>
          <p:nvPr/>
        </p:nvPicPr>
        <p:blipFill>
          <a:blip r:embed="rId3"/>
          <a:stretch>
            <a:fillRect/>
          </a:stretch>
        </p:blipFill>
        <p:spPr>
          <a:xfrm>
            <a:off x="2717200" y="2292306"/>
            <a:ext cx="12467452" cy="5578819"/>
          </a:xfrm>
          <a:prstGeom prst="rect">
            <a:avLst/>
          </a:prstGeom>
        </p:spPr>
      </p:pic>
      <p:sp>
        <p:nvSpPr>
          <p:cNvPr id="4" name="Google Shape;110;p1">
            <a:extLst>
              <a:ext uri="{FF2B5EF4-FFF2-40B4-BE49-F238E27FC236}">
                <a16:creationId xmlns:a16="http://schemas.microsoft.com/office/drawing/2014/main" id="{0EEBC268-86A9-03EC-AA0F-565F69004341}"/>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17"/>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248" name="Google Shape;248;p17"/>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14</a:t>
            </a:fld>
            <a:endParaRPr/>
          </a:p>
        </p:txBody>
      </p:sp>
      <p:sp>
        <p:nvSpPr>
          <p:cNvPr id="249" name="Google Shape;249;p17"/>
          <p:cNvSpPr/>
          <p:nvPr/>
        </p:nvSpPr>
        <p:spPr>
          <a:xfrm>
            <a:off x="636570" y="597322"/>
            <a:ext cx="1701485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                                                       Data –Flow Diagram</a:t>
            </a:r>
            <a:endParaRPr/>
          </a:p>
        </p:txBody>
      </p:sp>
      <p:sp>
        <p:nvSpPr>
          <p:cNvPr id="4" name="Google Shape;110;p1">
            <a:extLst>
              <a:ext uri="{FF2B5EF4-FFF2-40B4-BE49-F238E27FC236}">
                <a16:creationId xmlns:a16="http://schemas.microsoft.com/office/drawing/2014/main" id="{7BC3E381-239E-B802-8465-7E61AE71096D}"/>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pic>
        <p:nvPicPr>
          <p:cNvPr id="6" name="Picture 5">
            <a:extLst>
              <a:ext uri="{FF2B5EF4-FFF2-40B4-BE49-F238E27FC236}">
                <a16:creationId xmlns:a16="http://schemas.microsoft.com/office/drawing/2014/main" id="{FC98F100-BB07-79D1-FA24-26898A47DDC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11200"/>
                    </a14:imgEffect>
                    <a14:imgEffect>
                      <a14:brightnessContrast contrast="-40000"/>
                    </a14:imgEffect>
                  </a14:imgLayer>
                </a14:imgProps>
              </a:ext>
            </a:extLst>
          </a:blip>
          <a:srcRect b="8922"/>
          <a:stretch/>
        </p:blipFill>
        <p:spPr>
          <a:xfrm>
            <a:off x="2956479" y="1784561"/>
            <a:ext cx="12375038" cy="61184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18"/>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257" name="Google Shape;257;p18"/>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15</a:t>
            </a:fld>
            <a:endParaRPr/>
          </a:p>
        </p:txBody>
      </p:sp>
      <p:sp>
        <p:nvSpPr>
          <p:cNvPr id="258" name="Google Shape;258;p18"/>
          <p:cNvSpPr/>
          <p:nvPr/>
        </p:nvSpPr>
        <p:spPr>
          <a:xfrm>
            <a:off x="7103226" y="424740"/>
            <a:ext cx="9144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Use Case Diagram</a:t>
            </a:r>
            <a:endParaRPr/>
          </a:p>
        </p:txBody>
      </p:sp>
      <p:sp>
        <p:nvSpPr>
          <p:cNvPr id="259" name="Google Shape;259;p18"/>
          <p:cNvSpPr txBox="1"/>
          <p:nvPr/>
        </p:nvSpPr>
        <p:spPr>
          <a:xfrm>
            <a:off x="1080655" y="1537855"/>
            <a:ext cx="2971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pic>
        <p:nvPicPr>
          <p:cNvPr id="2" name="Picture 1">
            <a:extLst>
              <a:ext uri="{FF2B5EF4-FFF2-40B4-BE49-F238E27FC236}">
                <a16:creationId xmlns:a16="http://schemas.microsoft.com/office/drawing/2014/main" id="{60289390-E6D7-CBA5-7536-ADBBBD94172D}"/>
              </a:ext>
            </a:extLst>
          </p:cNvPr>
          <p:cNvPicPr>
            <a:picLocks noChangeAspect="1"/>
          </p:cNvPicPr>
          <p:nvPr/>
        </p:nvPicPr>
        <p:blipFill>
          <a:blip r:embed="rId3"/>
          <a:stretch>
            <a:fillRect/>
          </a:stretch>
        </p:blipFill>
        <p:spPr>
          <a:xfrm>
            <a:off x="5264209" y="1273324"/>
            <a:ext cx="7614303" cy="6973368"/>
          </a:xfrm>
          <a:prstGeom prst="rect">
            <a:avLst/>
          </a:prstGeom>
        </p:spPr>
      </p:pic>
      <p:sp>
        <p:nvSpPr>
          <p:cNvPr id="4" name="Google Shape;110;p1">
            <a:extLst>
              <a:ext uri="{FF2B5EF4-FFF2-40B4-BE49-F238E27FC236}">
                <a16:creationId xmlns:a16="http://schemas.microsoft.com/office/drawing/2014/main" id="{589961DE-E97C-ADAD-2E60-4FCEBF0931F0}"/>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20"/>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277" name="Google Shape;277;p20"/>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16</a:t>
            </a:fld>
            <a:endParaRPr/>
          </a:p>
        </p:txBody>
      </p:sp>
      <p:sp>
        <p:nvSpPr>
          <p:cNvPr id="278" name="Google Shape;278;p20"/>
          <p:cNvSpPr/>
          <p:nvPr/>
        </p:nvSpPr>
        <p:spPr>
          <a:xfrm>
            <a:off x="81643" y="320618"/>
            <a:ext cx="1812471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a:ea typeface="Times New Roman"/>
                <a:cs typeface="Times New Roman"/>
                <a:sym typeface="Times New Roman"/>
              </a:rPr>
              <a:t>Activity Diagram</a:t>
            </a:r>
            <a:endParaRPr/>
          </a:p>
        </p:txBody>
      </p:sp>
      <p:sp>
        <p:nvSpPr>
          <p:cNvPr id="279" name="Google Shape;279;p20"/>
          <p:cNvSpPr txBox="1"/>
          <p:nvPr/>
        </p:nvSpPr>
        <p:spPr>
          <a:xfrm>
            <a:off x="2003014" y="1911927"/>
            <a:ext cx="20158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pic>
        <p:nvPicPr>
          <p:cNvPr id="4" name="Picture 3">
            <a:extLst>
              <a:ext uri="{FF2B5EF4-FFF2-40B4-BE49-F238E27FC236}">
                <a16:creationId xmlns:a16="http://schemas.microsoft.com/office/drawing/2014/main" id="{18B326F0-86D8-3E34-E7E9-F5C86442D598}"/>
              </a:ext>
            </a:extLst>
          </p:cNvPr>
          <p:cNvPicPr>
            <a:picLocks noChangeAspect="1"/>
          </p:cNvPicPr>
          <p:nvPr/>
        </p:nvPicPr>
        <p:blipFill>
          <a:blip r:embed="rId3"/>
          <a:stretch>
            <a:fillRect/>
          </a:stretch>
        </p:blipFill>
        <p:spPr>
          <a:xfrm>
            <a:off x="5657834" y="1342774"/>
            <a:ext cx="7105650" cy="7601451"/>
          </a:xfrm>
          <a:prstGeom prst="rect">
            <a:avLst/>
          </a:prstGeom>
        </p:spPr>
      </p:pic>
      <p:sp>
        <p:nvSpPr>
          <p:cNvPr id="3" name="Google Shape;110;p1">
            <a:extLst>
              <a:ext uri="{FF2B5EF4-FFF2-40B4-BE49-F238E27FC236}">
                <a16:creationId xmlns:a16="http://schemas.microsoft.com/office/drawing/2014/main" id="{27528CC6-29CC-49E8-6007-D149227D2C9B}"/>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6" name="Google Shape;286;p21"/>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287" name="Google Shape;287;p21"/>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17</a:t>
            </a:fld>
            <a:endParaRPr/>
          </a:p>
        </p:txBody>
      </p:sp>
      <p:sp>
        <p:nvSpPr>
          <p:cNvPr id="288" name="Google Shape;288;p21"/>
          <p:cNvSpPr/>
          <p:nvPr/>
        </p:nvSpPr>
        <p:spPr>
          <a:xfrm>
            <a:off x="4405745" y="525472"/>
            <a:ext cx="9144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Times New Roman"/>
                <a:ea typeface="Times New Roman"/>
                <a:cs typeface="Times New Roman"/>
                <a:sym typeface="Times New Roman"/>
              </a:rPr>
              <a:t>Sequence Diagram</a:t>
            </a:r>
            <a:endParaRPr/>
          </a:p>
        </p:txBody>
      </p:sp>
      <p:sp>
        <p:nvSpPr>
          <p:cNvPr id="289" name="Google Shape;289;p21"/>
          <p:cNvSpPr txBox="1"/>
          <p:nvPr/>
        </p:nvSpPr>
        <p:spPr>
          <a:xfrm>
            <a:off x="1579418" y="1496291"/>
            <a:ext cx="21613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pic>
        <p:nvPicPr>
          <p:cNvPr id="2" name="Picture 1">
            <a:extLst>
              <a:ext uri="{FF2B5EF4-FFF2-40B4-BE49-F238E27FC236}">
                <a16:creationId xmlns:a16="http://schemas.microsoft.com/office/drawing/2014/main" id="{81FC94FF-E999-2B71-91BB-E22F53F6E33E}"/>
              </a:ext>
            </a:extLst>
          </p:cNvPr>
          <p:cNvPicPr>
            <a:picLocks noChangeAspect="1"/>
          </p:cNvPicPr>
          <p:nvPr/>
        </p:nvPicPr>
        <p:blipFill>
          <a:blip r:embed="rId3"/>
          <a:stretch>
            <a:fillRect/>
          </a:stretch>
        </p:blipFill>
        <p:spPr>
          <a:xfrm>
            <a:off x="3179037" y="1496292"/>
            <a:ext cx="12775962" cy="6887132"/>
          </a:xfrm>
          <a:prstGeom prst="rect">
            <a:avLst/>
          </a:prstGeom>
        </p:spPr>
      </p:pic>
      <p:sp>
        <p:nvSpPr>
          <p:cNvPr id="4" name="Google Shape;110;p1">
            <a:extLst>
              <a:ext uri="{FF2B5EF4-FFF2-40B4-BE49-F238E27FC236}">
                <a16:creationId xmlns:a16="http://schemas.microsoft.com/office/drawing/2014/main" id="{DE6AF655-B705-72B7-EFF7-252DC726E994}"/>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22"/>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297" name="Google Shape;297;p22"/>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18</a:t>
            </a:fld>
            <a:endParaRPr/>
          </a:p>
        </p:txBody>
      </p:sp>
      <p:sp>
        <p:nvSpPr>
          <p:cNvPr id="298" name="Google Shape;298;p22"/>
          <p:cNvSpPr/>
          <p:nvPr/>
        </p:nvSpPr>
        <p:spPr>
          <a:xfrm>
            <a:off x="7568736" y="525876"/>
            <a:ext cx="283923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E-R Diagram</a:t>
            </a:r>
            <a:endParaRPr/>
          </a:p>
        </p:txBody>
      </p:sp>
      <p:pic>
        <p:nvPicPr>
          <p:cNvPr id="2" name="Picture 1">
            <a:extLst>
              <a:ext uri="{FF2B5EF4-FFF2-40B4-BE49-F238E27FC236}">
                <a16:creationId xmlns:a16="http://schemas.microsoft.com/office/drawing/2014/main" id="{3A90C5B0-157A-88F6-92BB-01DE80DA04AE}"/>
              </a:ext>
            </a:extLst>
          </p:cNvPr>
          <p:cNvPicPr>
            <a:picLocks noChangeAspect="1"/>
          </p:cNvPicPr>
          <p:nvPr/>
        </p:nvPicPr>
        <p:blipFill>
          <a:blip r:embed="rId3"/>
          <a:stretch>
            <a:fillRect/>
          </a:stretch>
        </p:blipFill>
        <p:spPr>
          <a:xfrm>
            <a:off x="3845607" y="1726250"/>
            <a:ext cx="10391686" cy="6734086"/>
          </a:xfrm>
          <a:prstGeom prst="rect">
            <a:avLst/>
          </a:prstGeom>
        </p:spPr>
      </p:pic>
      <p:sp>
        <p:nvSpPr>
          <p:cNvPr id="4" name="Google Shape;110;p1">
            <a:extLst>
              <a:ext uri="{FF2B5EF4-FFF2-40B4-BE49-F238E27FC236}">
                <a16:creationId xmlns:a16="http://schemas.microsoft.com/office/drawing/2014/main" id="{A3FDAF18-613F-1836-780F-C3C456EFDD2B}"/>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23"/>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306" name="Google Shape;306;p23"/>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19</a:t>
            </a:fld>
            <a:endParaRPr/>
          </a:p>
        </p:txBody>
      </p:sp>
      <p:sp>
        <p:nvSpPr>
          <p:cNvPr id="307" name="Google Shape;307;p23"/>
          <p:cNvSpPr/>
          <p:nvPr/>
        </p:nvSpPr>
        <p:spPr>
          <a:xfrm>
            <a:off x="8025745" y="484806"/>
            <a:ext cx="223651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TESTING</a:t>
            </a:r>
            <a:endParaRPr sz="3600">
              <a:solidFill>
                <a:schemeClr val="dk1"/>
              </a:solidFill>
              <a:latin typeface="Calibri"/>
              <a:ea typeface="Calibri"/>
              <a:cs typeface="Calibri"/>
              <a:sym typeface="Calibri"/>
            </a:endParaRPr>
          </a:p>
        </p:txBody>
      </p:sp>
      <p:sp>
        <p:nvSpPr>
          <p:cNvPr id="308" name="Google Shape;308;p23"/>
          <p:cNvSpPr/>
          <p:nvPr/>
        </p:nvSpPr>
        <p:spPr>
          <a:xfrm>
            <a:off x="602671" y="1807109"/>
            <a:ext cx="17394383" cy="1754286"/>
          </a:xfrm>
          <a:prstGeom prst="rect">
            <a:avLst/>
          </a:prstGeom>
          <a:noFill/>
          <a:ln>
            <a:noFill/>
          </a:ln>
        </p:spPr>
        <p:txBody>
          <a:bodyPr spcFirstLastPara="1" wrap="square" lIns="91425" tIns="45700" rIns="91425" bIns="45700" anchor="t" anchorCtr="0">
            <a:spAutoFit/>
          </a:bodyPr>
          <a:lstStyle/>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UNIT TESTING</a:t>
            </a:r>
            <a:endParaRPr dirty="0">
              <a:solidFill>
                <a:schemeClr val="dk1"/>
              </a:solidFill>
            </a:endParaRPr>
          </a:p>
          <a:p>
            <a:pPr marL="457200" lvl="1" indent="-152400">
              <a:lnSpc>
                <a:spcPct val="150000"/>
              </a:lnSpc>
              <a:buClr>
                <a:schemeClr val="dk1"/>
              </a:buClr>
              <a:buSzPts val="2400"/>
              <a:buFont typeface="Noto Sans Symbols"/>
              <a:buChar char="⮚"/>
            </a:pPr>
            <a:r>
              <a:rPr lang="en-US" sz="2400" dirty="0">
                <a:solidFill>
                  <a:schemeClr val="dk1"/>
                </a:solidFill>
                <a:latin typeface="Times New Roman"/>
                <a:ea typeface="Times New Roman"/>
                <a:cs typeface="Times New Roman"/>
              </a:rPr>
              <a:t>API TESTING</a:t>
            </a:r>
          </a:p>
          <a:p>
            <a:pPr marL="457200" lvl="1" indent="-152400">
              <a:lnSpc>
                <a:spcPct val="150000"/>
              </a:lnSpc>
              <a:buClr>
                <a:schemeClr val="dk1"/>
              </a:buClr>
              <a:buSzPts val="2400"/>
              <a:buFont typeface="Noto Sans Symbols"/>
              <a:buChar char="⮚"/>
            </a:pPr>
            <a:r>
              <a:rPr lang="en-US" sz="2400" dirty="0">
                <a:solidFill>
                  <a:schemeClr val="dk1"/>
                </a:solidFill>
                <a:latin typeface="Times New Roman"/>
                <a:ea typeface="Times New Roman"/>
                <a:cs typeface="Times New Roman"/>
              </a:rPr>
              <a:t>PERFORMANCE TESTING</a:t>
            </a:r>
          </a:p>
        </p:txBody>
      </p:sp>
      <p:sp>
        <p:nvSpPr>
          <p:cNvPr id="3" name="Google Shape;110;p1">
            <a:extLst>
              <a:ext uri="{FF2B5EF4-FFF2-40B4-BE49-F238E27FC236}">
                <a16:creationId xmlns:a16="http://schemas.microsoft.com/office/drawing/2014/main" id="{84B1D274-4A87-9847-AE18-6A54B0E6BC92}"/>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3"/>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126" name="Google Shape;126;p3"/>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2</a:t>
            </a:fld>
            <a:endParaRPr/>
          </a:p>
        </p:txBody>
      </p:sp>
      <p:sp>
        <p:nvSpPr>
          <p:cNvPr id="127" name="Google Shape;127;p3"/>
          <p:cNvSpPr/>
          <p:nvPr/>
        </p:nvSpPr>
        <p:spPr>
          <a:xfrm>
            <a:off x="852901" y="49634"/>
            <a:ext cx="16215667" cy="9325589"/>
          </a:xfrm>
          <a:prstGeom prst="rect">
            <a:avLst/>
          </a:prstGeom>
          <a:noFill/>
          <a:ln>
            <a:noFill/>
          </a:ln>
        </p:spPr>
        <p:txBody>
          <a:bodyPr spcFirstLastPara="1" wrap="square" lIns="91425" tIns="45700" rIns="91425" bIns="45700" anchor="t" anchorCtr="0">
            <a:spAutoFit/>
          </a:bodyPr>
          <a:lstStyle/>
          <a:p>
            <a:pPr marL="457200" marR="0" lvl="1" indent="0" algn="ctr" rtl="0">
              <a:lnSpc>
                <a:spcPct val="150000"/>
              </a:lnSpc>
              <a:spcBef>
                <a:spcPts val="0"/>
              </a:spcBef>
              <a:spcAft>
                <a:spcPts val="0"/>
              </a:spcAft>
              <a:buNone/>
            </a:pPr>
            <a:r>
              <a:rPr lang="en-US" sz="3600" b="1" i="0" u="none" strike="noStrike" cap="none" dirty="0">
                <a:solidFill>
                  <a:schemeClr val="dk1"/>
                </a:solidFill>
                <a:latin typeface="Times New Roman"/>
                <a:ea typeface="Times New Roman"/>
                <a:cs typeface="Times New Roman"/>
                <a:sym typeface="Times New Roman"/>
              </a:rPr>
              <a:t>ABSTRACT</a:t>
            </a:r>
            <a:endParaRPr dirty="0"/>
          </a:p>
          <a:p>
            <a:pPr marL="457200" lvl="1" algn="just">
              <a:lnSpc>
                <a:spcPct val="150000"/>
              </a:lnSpc>
            </a:pPr>
            <a:r>
              <a:rPr lang="en-US" sz="2800" dirty="0">
                <a:solidFill>
                  <a:schemeClr val="dk1"/>
                </a:solidFill>
                <a:latin typeface="Times New Roman"/>
                <a:ea typeface="Calibri"/>
              </a:rPr>
              <a:t> </a:t>
            </a:r>
          </a:p>
          <a:p>
            <a:pPr marL="457200" lvl="1" algn="just">
              <a:lnSpc>
                <a:spcPct val="150000"/>
              </a:lnSpc>
            </a:pPr>
            <a:r>
              <a:rPr lang="en-US" sz="2800" dirty="0">
                <a:solidFill>
                  <a:schemeClr val="dk1"/>
                </a:solidFill>
                <a:latin typeface="Times New Roman"/>
                <a:ea typeface="Calibri"/>
              </a:rPr>
              <a:t>	The rapid growth of digital streaming platforms has made it increasingly difficult for users to discover movies that align with their interests, due to the overwhelming volume of available content. To tackle this  challenge, Movie Recommendation Systems powered by Machine Learning (ML) and Natural Language Processing (NLP) have been developed to offer personalized movie suggestions. These systems analyze user preferences, viewing history, and movie metadata to recommend relevant content. Core methodologies include Collaborative Filtering, which identifies patterns in user behavior to suggest films enjoyed by similar users, and Content-Based Filtering, which matches users with movies sharing attributes like genre, director, or cast. Hybrid Models combine both approaches to enhance recommendation accuracy and mitigate the limitations of individual methods. NLP techniques are vital in extracting insights from movie descriptions, user reviews, and plot summaries. Methods such as TF-IDF (Term Frequency–Inverse Document Frequency), Word2Vec, and Sentiment Analysis enable the system to interpret text and understand user sentiment, improving the quality of recommendations.</a:t>
            </a:r>
            <a:endParaRPr sz="2800" b="1" u="none" strike="noStrike" cap="none" dirty="0">
              <a:solidFill>
                <a:schemeClr val="dk1"/>
              </a:solidFill>
              <a:latin typeface="Times New Roman"/>
              <a:ea typeface="Times New Roman"/>
              <a:cs typeface="Times New Roman"/>
            </a:endParaRPr>
          </a:p>
        </p:txBody>
      </p:sp>
      <p:sp>
        <p:nvSpPr>
          <p:cNvPr id="3" name="Google Shape;110;p1">
            <a:extLst>
              <a:ext uri="{FF2B5EF4-FFF2-40B4-BE49-F238E27FC236}">
                <a16:creationId xmlns:a16="http://schemas.microsoft.com/office/drawing/2014/main" id="{DF5D32B2-D14D-6ED1-2F18-FF0FF1255003}"/>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4" name="Google Shape;314;p24"/>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315" name="Google Shape;315;p24"/>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20</a:t>
            </a:fld>
            <a:endParaRPr/>
          </a:p>
        </p:txBody>
      </p:sp>
      <p:sp>
        <p:nvSpPr>
          <p:cNvPr id="316" name="Google Shape;316;p24"/>
          <p:cNvSpPr/>
          <p:nvPr/>
        </p:nvSpPr>
        <p:spPr>
          <a:xfrm>
            <a:off x="469997" y="532808"/>
            <a:ext cx="17339179" cy="1661953"/>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r>
              <a:rPr lang="en-US" sz="3600" b="1" i="0" u="none" strike="noStrike" cap="none" dirty="0">
                <a:solidFill>
                  <a:schemeClr val="dk1"/>
                </a:solidFill>
                <a:latin typeface="Times New Roman"/>
                <a:ea typeface="Times New Roman"/>
                <a:cs typeface="Times New Roman"/>
                <a:sym typeface="Times New Roman"/>
              </a:rPr>
              <a:t>UNIT TESTING</a:t>
            </a:r>
          </a:p>
          <a:p>
            <a:pPr marL="457200" lvl="1" algn="ctr"/>
            <a:endParaRPr lang="en-US" sz="3600" b="1" dirty="0">
              <a:solidFill>
                <a:schemeClr val="dk1"/>
              </a:solidFill>
              <a:latin typeface="Times New Roman"/>
              <a:ea typeface="Times New Roman"/>
              <a:cs typeface="Times New Roman"/>
            </a:endParaRPr>
          </a:p>
          <a:p>
            <a:pPr marL="914400" lvl="1" indent="-457200" algn="ctr">
              <a:buChar char="•"/>
            </a:pPr>
            <a:r>
              <a:rPr lang="en-US" sz="3000" dirty="0">
                <a:solidFill>
                  <a:schemeClr val="dk1"/>
                </a:solidFill>
                <a:latin typeface="Times New Roman"/>
                <a:ea typeface="Times New Roman"/>
                <a:cs typeface="Times New Roman"/>
              </a:rPr>
              <a:t>Ensures the recommendation system functions correctly and it checks for the sentiment analysis accuracy</a:t>
            </a:r>
          </a:p>
        </p:txBody>
      </p:sp>
      <p:pic>
        <p:nvPicPr>
          <p:cNvPr id="3" name="Picture 2">
            <a:extLst>
              <a:ext uri="{FF2B5EF4-FFF2-40B4-BE49-F238E27FC236}">
                <a16:creationId xmlns:a16="http://schemas.microsoft.com/office/drawing/2014/main" id="{B2C85251-9CDE-6CCF-4A77-BD1A06E50DB8}"/>
              </a:ext>
            </a:extLst>
          </p:cNvPr>
          <p:cNvPicPr>
            <a:picLocks noChangeAspect="1"/>
          </p:cNvPicPr>
          <p:nvPr/>
        </p:nvPicPr>
        <p:blipFill>
          <a:blip r:embed="rId3"/>
          <a:stretch>
            <a:fillRect/>
          </a:stretch>
        </p:blipFill>
        <p:spPr>
          <a:xfrm>
            <a:off x="1369376" y="2621503"/>
            <a:ext cx="8544394" cy="6641432"/>
          </a:xfrm>
          <a:prstGeom prst="rect">
            <a:avLst/>
          </a:prstGeom>
        </p:spPr>
      </p:pic>
      <p:sp>
        <p:nvSpPr>
          <p:cNvPr id="4" name="Google Shape;110;p1">
            <a:extLst>
              <a:ext uri="{FF2B5EF4-FFF2-40B4-BE49-F238E27FC236}">
                <a16:creationId xmlns:a16="http://schemas.microsoft.com/office/drawing/2014/main" id="{580E7E09-A887-9535-0664-F19657B692DC}"/>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E83BF7-64E3-76AD-FF84-DCCB6F931A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6" name="Picture 5">
            <a:extLst>
              <a:ext uri="{FF2B5EF4-FFF2-40B4-BE49-F238E27FC236}">
                <a16:creationId xmlns:a16="http://schemas.microsoft.com/office/drawing/2014/main" id="{BEC80BFE-A2B9-ECA9-138C-C6552760BE56}"/>
              </a:ext>
            </a:extLst>
          </p:cNvPr>
          <p:cNvPicPr>
            <a:picLocks noChangeAspect="1"/>
          </p:cNvPicPr>
          <p:nvPr/>
        </p:nvPicPr>
        <p:blipFill>
          <a:blip r:embed="rId2"/>
          <a:stretch>
            <a:fillRect/>
          </a:stretch>
        </p:blipFill>
        <p:spPr>
          <a:xfrm>
            <a:off x="2022558" y="721895"/>
            <a:ext cx="9880684" cy="899532"/>
          </a:xfrm>
          <a:prstGeom prst="rect">
            <a:avLst/>
          </a:prstGeom>
        </p:spPr>
      </p:pic>
      <p:sp>
        <p:nvSpPr>
          <p:cNvPr id="7" name="TextBox 6">
            <a:extLst>
              <a:ext uri="{FF2B5EF4-FFF2-40B4-BE49-F238E27FC236}">
                <a16:creationId xmlns:a16="http://schemas.microsoft.com/office/drawing/2014/main" id="{2AE1738A-7EF1-DFD4-D40B-4EFBD9790BEC}"/>
              </a:ext>
            </a:extLst>
          </p:cNvPr>
          <p:cNvSpPr txBox="1"/>
          <p:nvPr/>
        </p:nvSpPr>
        <p:spPr>
          <a:xfrm>
            <a:off x="2022558" y="2069431"/>
            <a:ext cx="4563979"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output</a:t>
            </a:r>
            <a:endParaRPr lang="en-IN" sz="30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3BF88E1-54CB-EB67-2E80-F3F36CADE80A}"/>
              </a:ext>
            </a:extLst>
          </p:cNvPr>
          <p:cNvPicPr>
            <a:picLocks noChangeAspect="1"/>
          </p:cNvPicPr>
          <p:nvPr/>
        </p:nvPicPr>
        <p:blipFill>
          <a:blip r:embed="rId3"/>
          <a:stretch>
            <a:fillRect/>
          </a:stretch>
        </p:blipFill>
        <p:spPr>
          <a:xfrm>
            <a:off x="2011404" y="3516980"/>
            <a:ext cx="9426617" cy="3413209"/>
          </a:xfrm>
          <a:prstGeom prst="rect">
            <a:avLst/>
          </a:prstGeom>
        </p:spPr>
      </p:pic>
      <p:sp>
        <p:nvSpPr>
          <p:cNvPr id="3" name="TextBox 2">
            <a:extLst>
              <a:ext uri="{FF2B5EF4-FFF2-40B4-BE49-F238E27FC236}">
                <a16:creationId xmlns:a16="http://schemas.microsoft.com/office/drawing/2014/main" id="{6E56E8C7-3438-B16B-E11C-90B3D0FB070E}"/>
              </a:ext>
            </a:extLst>
          </p:cNvPr>
          <p:cNvSpPr txBox="1"/>
          <p:nvPr/>
        </p:nvSpPr>
        <p:spPr>
          <a:xfrm>
            <a:off x="5013960" y="9714146"/>
            <a:ext cx="9144000" cy="523220"/>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rPr>
              <a:t>DEPARTMENT OF INFORMATION TECHNOLOGY   /</a:t>
            </a:r>
            <a:r>
              <a:rPr lang="en-US" sz="1400" dirty="0">
                <a:solidFill>
                  <a:schemeClr val="bg1"/>
                </a:solidFill>
                <a:latin typeface="Times New Roman"/>
                <a:cs typeface="Times New Roman"/>
              </a:rPr>
              <a:t> Movie Recommendation System Using Machine Learning and Natural Language Processing</a:t>
            </a:r>
            <a:endParaRPr lang="en-US" dirty="0"/>
          </a:p>
        </p:txBody>
      </p:sp>
      <p:sp>
        <p:nvSpPr>
          <p:cNvPr id="5" name="Google Shape;110;p1">
            <a:extLst>
              <a:ext uri="{FF2B5EF4-FFF2-40B4-BE49-F238E27FC236}">
                <a16:creationId xmlns:a16="http://schemas.microsoft.com/office/drawing/2014/main" id="{C6768FCF-E910-256F-949C-AA9B1CAF4A03}"/>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extLst>
      <p:ext uri="{BB962C8B-B14F-4D97-AF65-F5344CB8AC3E}">
        <p14:creationId xmlns:p14="http://schemas.microsoft.com/office/powerpoint/2010/main" val="2102218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Google Shape;332;p26"/>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a:p>
            <a:pPr marL="0" lvl="0" indent="0" algn="ctr" rtl="0">
              <a:spcBef>
                <a:spcPts val="0"/>
              </a:spcBef>
              <a:spcAft>
                <a:spcPts val="0"/>
              </a:spcAft>
              <a:buNone/>
            </a:pPr>
            <a:endParaRPr dirty="0"/>
          </a:p>
        </p:txBody>
      </p:sp>
      <p:sp>
        <p:nvSpPr>
          <p:cNvPr id="333" name="Google Shape;333;p26"/>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22</a:t>
            </a:fld>
            <a:endParaRPr/>
          </a:p>
        </p:txBody>
      </p:sp>
      <p:sp>
        <p:nvSpPr>
          <p:cNvPr id="334" name="Google Shape;334;p26"/>
          <p:cNvSpPr/>
          <p:nvPr/>
        </p:nvSpPr>
        <p:spPr>
          <a:xfrm>
            <a:off x="7796464" y="373780"/>
            <a:ext cx="3917727" cy="64629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None/>
            </a:pPr>
            <a:r>
              <a:rPr lang="en-US" sz="3600" b="1" dirty="0">
                <a:solidFill>
                  <a:schemeClr val="dk1"/>
                </a:solidFill>
                <a:latin typeface="Times New Roman"/>
                <a:ea typeface="Times New Roman"/>
                <a:cs typeface="Times New Roman"/>
                <a:sym typeface="Times New Roman"/>
              </a:rPr>
              <a:t>API TESTING </a:t>
            </a:r>
            <a:endParaRPr sz="3600"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5184C45E-37EE-B2BF-FCFD-BF113A1ADCC4}"/>
              </a:ext>
            </a:extLst>
          </p:cNvPr>
          <p:cNvSpPr txBox="1"/>
          <p:nvPr/>
        </p:nvSpPr>
        <p:spPr>
          <a:xfrm>
            <a:off x="1645921" y="1540042"/>
            <a:ext cx="13813397" cy="553998"/>
          </a:xfrm>
          <a:prstGeom prst="rect">
            <a:avLst/>
          </a:prstGeom>
          <a:noFill/>
        </p:spPr>
        <p:txBody>
          <a:bodyPr wrap="none" rtlCol="0">
            <a:spAutoFit/>
          </a:bodyPr>
          <a:lstStyle/>
          <a:p>
            <a:pPr marL="285750" indent="-28575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API Testing is used for returning the correct movie details by using the movie database</a:t>
            </a:r>
            <a:endParaRPr lang="en-IN" sz="3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DAAEFC0-24E9-074E-B46E-EA01C51B8FCA}"/>
              </a:ext>
            </a:extLst>
          </p:cNvPr>
          <p:cNvPicPr>
            <a:picLocks noChangeAspect="1"/>
          </p:cNvPicPr>
          <p:nvPr/>
        </p:nvPicPr>
        <p:blipFill>
          <a:blip r:embed="rId3"/>
          <a:stretch>
            <a:fillRect/>
          </a:stretch>
        </p:blipFill>
        <p:spPr>
          <a:xfrm>
            <a:off x="1913774" y="2745262"/>
            <a:ext cx="11117178" cy="6001696"/>
          </a:xfrm>
          <a:prstGeom prst="rect">
            <a:avLst/>
          </a:prstGeom>
        </p:spPr>
      </p:pic>
      <p:sp>
        <p:nvSpPr>
          <p:cNvPr id="5" name="Google Shape;110;p1">
            <a:extLst>
              <a:ext uri="{FF2B5EF4-FFF2-40B4-BE49-F238E27FC236}">
                <a16:creationId xmlns:a16="http://schemas.microsoft.com/office/drawing/2014/main" id="{68D04FB9-6D48-BB75-2D52-2DF2AFFAB1C0}"/>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B0D475-61FF-757E-4BA1-F5693B4FFBA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6" name="Picture 5">
            <a:extLst>
              <a:ext uri="{FF2B5EF4-FFF2-40B4-BE49-F238E27FC236}">
                <a16:creationId xmlns:a16="http://schemas.microsoft.com/office/drawing/2014/main" id="{952CD049-BD1C-8D60-FAE2-AB0849A57014}"/>
              </a:ext>
            </a:extLst>
          </p:cNvPr>
          <p:cNvPicPr>
            <a:picLocks noChangeAspect="1"/>
          </p:cNvPicPr>
          <p:nvPr/>
        </p:nvPicPr>
        <p:blipFill>
          <a:blip r:embed="rId2"/>
          <a:stretch>
            <a:fillRect/>
          </a:stretch>
        </p:blipFill>
        <p:spPr>
          <a:xfrm>
            <a:off x="1459078" y="948690"/>
            <a:ext cx="3261512" cy="553998"/>
          </a:xfrm>
          <a:prstGeom prst="rect">
            <a:avLst/>
          </a:prstGeom>
        </p:spPr>
      </p:pic>
      <p:sp>
        <p:nvSpPr>
          <p:cNvPr id="7" name="TextBox 6">
            <a:extLst>
              <a:ext uri="{FF2B5EF4-FFF2-40B4-BE49-F238E27FC236}">
                <a16:creationId xmlns:a16="http://schemas.microsoft.com/office/drawing/2014/main" id="{29D0BF9A-6F42-73AE-10D9-D8D11D84B978}"/>
              </a:ext>
            </a:extLst>
          </p:cNvPr>
          <p:cNvSpPr txBox="1"/>
          <p:nvPr/>
        </p:nvSpPr>
        <p:spPr>
          <a:xfrm>
            <a:off x="1459078" y="2213810"/>
            <a:ext cx="2253916"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Output:</a:t>
            </a:r>
            <a:endParaRPr lang="en-IN" sz="3000" b="1" dirty="0"/>
          </a:p>
        </p:txBody>
      </p:sp>
      <p:pic>
        <p:nvPicPr>
          <p:cNvPr id="9" name="Picture 8">
            <a:extLst>
              <a:ext uri="{FF2B5EF4-FFF2-40B4-BE49-F238E27FC236}">
                <a16:creationId xmlns:a16="http://schemas.microsoft.com/office/drawing/2014/main" id="{CD21856C-CB4B-8CA4-6FDA-2C367239A74C}"/>
              </a:ext>
            </a:extLst>
          </p:cNvPr>
          <p:cNvPicPr>
            <a:picLocks noChangeAspect="1"/>
          </p:cNvPicPr>
          <p:nvPr/>
        </p:nvPicPr>
        <p:blipFill>
          <a:blip r:embed="rId3"/>
          <a:stretch>
            <a:fillRect/>
          </a:stretch>
        </p:blipFill>
        <p:spPr>
          <a:xfrm>
            <a:off x="1459078" y="3382423"/>
            <a:ext cx="8004962" cy="1052418"/>
          </a:xfrm>
          <a:prstGeom prst="rect">
            <a:avLst/>
          </a:prstGeom>
        </p:spPr>
      </p:pic>
      <p:sp>
        <p:nvSpPr>
          <p:cNvPr id="8" name="TextBox 7">
            <a:extLst>
              <a:ext uri="{FF2B5EF4-FFF2-40B4-BE49-F238E27FC236}">
                <a16:creationId xmlns:a16="http://schemas.microsoft.com/office/drawing/2014/main" id="{D993DEAD-CD9F-270B-B172-7977B96A9680}"/>
              </a:ext>
            </a:extLst>
          </p:cNvPr>
          <p:cNvSpPr txBox="1"/>
          <p:nvPr/>
        </p:nvSpPr>
        <p:spPr>
          <a:xfrm>
            <a:off x="5120640" y="9689678"/>
            <a:ext cx="9144000" cy="523220"/>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rPr>
              <a:t>DEPARTMENT OF INFORMATION TECHNOLOGY   /</a:t>
            </a:r>
            <a:r>
              <a:rPr lang="en-US" sz="1400" dirty="0">
                <a:solidFill>
                  <a:schemeClr val="bg1"/>
                </a:solidFill>
                <a:latin typeface="Times New Roman"/>
                <a:cs typeface="Times New Roman"/>
              </a:rPr>
              <a:t> Movie Recommendation System Using Machine Learning and Natural Language Processing</a:t>
            </a:r>
            <a:endParaRPr lang="en-US" dirty="0"/>
          </a:p>
        </p:txBody>
      </p:sp>
      <p:sp>
        <p:nvSpPr>
          <p:cNvPr id="2" name="Google Shape;110;p1">
            <a:extLst>
              <a:ext uri="{FF2B5EF4-FFF2-40B4-BE49-F238E27FC236}">
                <a16:creationId xmlns:a16="http://schemas.microsoft.com/office/drawing/2014/main" id="{32C00474-14A2-A0A6-F233-A931C44DF094}"/>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extLst>
      <p:ext uri="{BB962C8B-B14F-4D97-AF65-F5344CB8AC3E}">
        <p14:creationId xmlns:p14="http://schemas.microsoft.com/office/powerpoint/2010/main" val="3288201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C40EEA-77E4-4AF5-F036-FB2CCA7D4A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7" name="TextBox 6">
            <a:extLst>
              <a:ext uri="{FF2B5EF4-FFF2-40B4-BE49-F238E27FC236}">
                <a16:creationId xmlns:a16="http://schemas.microsoft.com/office/drawing/2014/main" id="{3C7994EF-425A-DC4C-4BD5-B51FAA5A2C68}"/>
              </a:ext>
            </a:extLst>
          </p:cNvPr>
          <p:cNvSpPr txBox="1"/>
          <p:nvPr/>
        </p:nvSpPr>
        <p:spPr>
          <a:xfrm>
            <a:off x="7018421" y="545430"/>
            <a:ext cx="4251158" cy="630942"/>
          </a:xfrm>
          <a:prstGeom prst="rect">
            <a:avLst/>
          </a:prstGeom>
          <a:noFill/>
        </p:spPr>
        <p:txBody>
          <a:bodyPr wrap="square" rtlCol="0">
            <a:spAutoFit/>
          </a:bodyPr>
          <a:lstStyle/>
          <a:p>
            <a:r>
              <a:rPr lang="en-US" sz="3500" b="1" dirty="0">
                <a:latin typeface="Times New Roman" panose="02020603050405020304" pitchFamily="18" charset="0"/>
                <a:cs typeface="Times New Roman" panose="02020603050405020304" pitchFamily="18" charset="0"/>
              </a:rPr>
              <a:t>Performance testing</a:t>
            </a:r>
            <a:endParaRPr lang="en-IN" sz="35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369469F-D5F4-9191-2F4C-6F5B63F62678}"/>
              </a:ext>
            </a:extLst>
          </p:cNvPr>
          <p:cNvSpPr txBox="1"/>
          <p:nvPr/>
        </p:nvSpPr>
        <p:spPr>
          <a:xfrm>
            <a:off x="1118646" y="1690720"/>
            <a:ext cx="13732042"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Measures how well the recommendation system handles multiple users</a:t>
            </a:r>
            <a:endParaRPr lang="en-IN" sz="3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57C2B-0C62-4355-6451-519EC5079334}"/>
              </a:ext>
            </a:extLst>
          </p:cNvPr>
          <p:cNvPicPr>
            <a:picLocks noChangeAspect="1"/>
          </p:cNvPicPr>
          <p:nvPr/>
        </p:nvPicPr>
        <p:blipFill>
          <a:blip r:embed="rId2"/>
          <a:stretch>
            <a:fillRect/>
          </a:stretch>
        </p:blipFill>
        <p:spPr>
          <a:xfrm>
            <a:off x="1973179" y="2759067"/>
            <a:ext cx="8630652" cy="6458087"/>
          </a:xfrm>
          <a:prstGeom prst="rect">
            <a:avLst/>
          </a:prstGeom>
        </p:spPr>
      </p:pic>
      <p:sp>
        <p:nvSpPr>
          <p:cNvPr id="3" name="TextBox 2">
            <a:extLst>
              <a:ext uri="{FF2B5EF4-FFF2-40B4-BE49-F238E27FC236}">
                <a16:creationId xmlns:a16="http://schemas.microsoft.com/office/drawing/2014/main" id="{91CE2022-3F73-6B4F-B4FC-52E63E24B291}"/>
              </a:ext>
            </a:extLst>
          </p:cNvPr>
          <p:cNvSpPr txBox="1"/>
          <p:nvPr/>
        </p:nvSpPr>
        <p:spPr>
          <a:xfrm>
            <a:off x="5224111" y="9713301"/>
            <a:ext cx="9144000" cy="523220"/>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rPr>
              <a:t>DEPARTMENT OF INFORMATION TECHNOLOGY   /</a:t>
            </a:r>
            <a:r>
              <a:rPr lang="en-US" sz="1400" dirty="0">
                <a:solidFill>
                  <a:schemeClr val="bg1"/>
                </a:solidFill>
                <a:latin typeface="Times New Roman"/>
                <a:cs typeface="Times New Roman"/>
              </a:rPr>
              <a:t> Movie Recommendation System Using Machine Learning and Natural Language Processing</a:t>
            </a:r>
            <a:endParaRPr lang="en-US" dirty="0"/>
          </a:p>
        </p:txBody>
      </p:sp>
      <p:sp>
        <p:nvSpPr>
          <p:cNvPr id="2" name="Google Shape;110;p1">
            <a:extLst>
              <a:ext uri="{FF2B5EF4-FFF2-40B4-BE49-F238E27FC236}">
                <a16:creationId xmlns:a16="http://schemas.microsoft.com/office/drawing/2014/main" id="{8B70C65E-FE25-025A-C5DF-6C2B1E271138}"/>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extLst>
      <p:ext uri="{BB962C8B-B14F-4D97-AF65-F5344CB8AC3E}">
        <p14:creationId xmlns:p14="http://schemas.microsoft.com/office/powerpoint/2010/main" val="3310949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FF4D0F-4C51-5A7A-4B5F-A11F32C303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Picture 5">
            <a:extLst>
              <a:ext uri="{FF2B5EF4-FFF2-40B4-BE49-F238E27FC236}">
                <a16:creationId xmlns:a16="http://schemas.microsoft.com/office/drawing/2014/main" id="{3883C1D9-1B8F-44AF-4BA4-E6145A159B26}"/>
              </a:ext>
            </a:extLst>
          </p:cNvPr>
          <p:cNvPicPr>
            <a:picLocks noChangeAspect="1"/>
          </p:cNvPicPr>
          <p:nvPr/>
        </p:nvPicPr>
        <p:blipFill>
          <a:blip r:embed="rId2"/>
          <a:stretch>
            <a:fillRect/>
          </a:stretch>
        </p:blipFill>
        <p:spPr>
          <a:xfrm>
            <a:off x="1507706" y="716500"/>
            <a:ext cx="5935831" cy="842505"/>
          </a:xfrm>
          <a:prstGeom prst="rect">
            <a:avLst/>
          </a:prstGeom>
        </p:spPr>
      </p:pic>
      <p:sp>
        <p:nvSpPr>
          <p:cNvPr id="7" name="TextBox 6">
            <a:extLst>
              <a:ext uri="{FF2B5EF4-FFF2-40B4-BE49-F238E27FC236}">
                <a16:creationId xmlns:a16="http://schemas.microsoft.com/office/drawing/2014/main" id="{10A21C99-4B20-4D10-34EB-8C8F8DC897FC}"/>
              </a:ext>
            </a:extLst>
          </p:cNvPr>
          <p:cNvSpPr txBox="1"/>
          <p:nvPr/>
        </p:nvSpPr>
        <p:spPr>
          <a:xfrm>
            <a:off x="1507706" y="2149642"/>
            <a:ext cx="2526632" cy="553998"/>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Output</a:t>
            </a:r>
            <a:endParaRPr lang="en-IN" b="1" dirty="0"/>
          </a:p>
        </p:txBody>
      </p:sp>
      <p:pic>
        <p:nvPicPr>
          <p:cNvPr id="9" name="Picture 8">
            <a:extLst>
              <a:ext uri="{FF2B5EF4-FFF2-40B4-BE49-F238E27FC236}">
                <a16:creationId xmlns:a16="http://schemas.microsoft.com/office/drawing/2014/main" id="{EF8DB79F-8AF4-9F03-7646-12590573A950}"/>
              </a:ext>
            </a:extLst>
          </p:cNvPr>
          <p:cNvPicPr>
            <a:picLocks noChangeAspect="1"/>
          </p:cNvPicPr>
          <p:nvPr/>
        </p:nvPicPr>
        <p:blipFill>
          <a:blip r:embed="rId3"/>
          <a:stretch>
            <a:fillRect/>
          </a:stretch>
        </p:blipFill>
        <p:spPr>
          <a:xfrm>
            <a:off x="1507706" y="3497179"/>
            <a:ext cx="10154905" cy="4086181"/>
          </a:xfrm>
          <a:prstGeom prst="rect">
            <a:avLst/>
          </a:prstGeom>
        </p:spPr>
      </p:pic>
      <p:sp>
        <p:nvSpPr>
          <p:cNvPr id="15" name="TextBox 14">
            <a:extLst>
              <a:ext uri="{FF2B5EF4-FFF2-40B4-BE49-F238E27FC236}">
                <a16:creationId xmlns:a16="http://schemas.microsoft.com/office/drawing/2014/main" id="{FD45690B-7811-5BDA-ECE8-8C21D5D20D9C}"/>
              </a:ext>
            </a:extLst>
          </p:cNvPr>
          <p:cNvSpPr txBox="1"/>
          <p:nvPr/>
        </p:nvSpPr>
        <p:spPr>
          <a:xfrm>
            <a:off x="4957011" y="9715900"/>
            <a:ext cx="9144000" cy="523220"/>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rPr>
              <a:t>DEPARTMENT OF INFORMATION TECHNOLOGY   /</a:t>
            </a:r>
            <a:r>
              <a:rPr lang="en-US" sz="1400" dirty="0">
                <a:solidFill>
                  <a:schemeClr val="bg1"/>
                </a:solidFill>
                <a:latin typeface="Times New Roman"/>
                <a:cs typeface="Times New Roman"/>
              </a:rPr>
              <a:t> Movie Recommendation System Using Machine Learning and Natural Language Processing</a:t>
            </a:r>
            <a:endParaRPr lang="en-US" dirty="0"/>
          </a:p>
        </p:txBody>
      </p:sp>
      <p:sp>
        <p:nvSpPr>
          <p:cNvPr id="2" name="Google Shape;110;p1">
            <a:extLst>
              <a:ext uri="{FF2B5EF4-FFF2-40B4-BE49-F238E27FC236}">
                <a16:creationId xmlns:a16="http://schemas.microsoft.com/office/drawing/2014/main" id="{6BF622ED-A618-1ED6-ABD9-1F582EA3E445}"/>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extLst>
      <p:ext uri="{BB962C8B-B14F-4D97-AF65-F5344CB8AC3E}">
        <p14:creationId xmlns:p14="http://schemas.microsoft.com/office/powerpoint/2010/main" val="3477422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p28"/>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dirty="0"/>
          </a:p>
        </p:txBody>
      </p:sp>
      <p:sp>
        <p:nvSpPr>
          <p:cNvPr id="351" name="Google Shape;351;p28"/>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26</a:t>
            </a:fld>
            <a:endParaRPr/>
          </a:p>
        </p:txBody>
      </p:sp>
      <p:sp>
        <p:nvSpPr>
          <p:cNvPr id="352" name="Google Shape;352;p28"/>
          <p:cNvSpPr/>
          <p:nvPr/>
        </p:nvSpPr>
        <p:spPr>
          <a:xfrm>
            <a:off x="7246450" y="211643"/>
            <a:ext cx="354648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SOURCE CODE</a:t>
            </a:r>
            <a:endParaRPr sz="3600" b="1" dirty="0">
              <a:solidFill>
                <a:schemeClr val="dk1"/>
              </a:solidFill>
              <a:latin typeface="Calibri"/>
              <a:ea typeface="Calibri"/>
              <a:cs typeface="Calibri"/>
              <a:sym typeface="Calibri"/>
            </a:endParaRPr>
          </a:p>
        </p:txBody>
      </p:sp>
      <p:sp>
        <p:nvSpPr>
          <p:cNvPr id="9" name="TextBox 8">
            <a:extLst>
              <a:ext uri="{FF2B5EF4-FFF2-40B4-BE49-F238E27FC236}">
                <a16:creationId xmlns:a16="http://schemas.microsoft.com/office/drawing/2014/main" id="{F47BFB94-1925-B178-7F1D-CB3BAF50D5BA}"/>
              </a:ext>
            </a:extLst>
          </p:cNvPr>
          <p:cNvSpPr txBox="1"/>
          <p:nvPr/>
        </p:nvSpPr>
        <p:spPr>
          <a:xfrm>
            <a:off x="4761096" y="1650236"/>
            <a:ext cx="9144000" cy="7709803"/>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import pandas as pd</a:t>
            </a:r>
          </a:p>
          <a:p>
            <a:r>
              <a:rPr lang="en-IN" sz="1500" dirty="0">
                <a:latin typeface="Times New Roman" panose="02020603050405020304" pitchFamily="18" charset="0"/>
                <a:cs typeface="Times New Roman" panose="02020603050405020304" pitchFamily="18" charset="0"/>
              </a:rPr>
              <a:t>import </a:t>
            </a:r>
            <a:r>
              <a:rPr lang="en-IN" sz="1500" dirty="0" err="1">
                <a:latin typeface="Times New Roman" panose="02020603050405020304" pitchFamily="18" charset="0"/>
                <a:cs typeface="Times New Roman" panose="02020603050405020304" pitchFamily="18" charset="0"/>
              </a:rPr>
              <a:t>numpy</a:t>
            </a:r>
            <a:r>
              <a:rPr lang="en-IN" sz="1500" dirty="0">
                <a:latin typeface="Times New Roman" panose="02020603050405020304" pitchFamily="18" charset="0"/>
                <a:cs typeface="Times New Roman" panose="02020603050405020304" pitchFamily="18" charset="0"/>
              </a:rPr>
              <a:t> as np</a:t>
            </a:r>
          </a:p>
          <a:p>
            <a:r>
              <a:rPr lang="en-IN" sz="1500" dirty="0">
                <a:latin typeface="Times New Roman" panose="02020603050405020304" pitchFamily="18" charset="0"/>
                <a:cs typeface="Times New Roman" panose="02020603050405020304" pitchFamily="18" charset="0"/>
              </a:rPr>
              <a:t>import </a:t>
            </a:r>
            <a:r>
              <a:rPr lang="en-IN" sz="1500" dirty="0" err="1">
                <a:latin typeface="Times New Roman" panose="02020603050405020304" pitchFamily="18" charset="0"/>
                <a:cs typeface="Times New Roman" panose="02020603050405020304" pitchFamily="18" charset="0"/>
              </a:rPr>
              <a:t>nltk</a:t>
            </a:r>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import re</a:t>
            </a:r>
          </a:p>
          <a:p>
            <a:r>
              <a:rPr lang="en-IN" sz="1500" dirty="0">
                <a:latin typeface="Times New Roman" panose="02020603050405020304" pitchFamily="18" charset="0"/>
                <a:cs typeface="Times New Roman" panose="02020603050405020304" pitchFamily="18" charset="0"/>
              </a:rPr>
              <a:t>import string</a:t>
            </a:r>
          </a:p>
          <a:p>
            <a:r>
              <a:rPr lang="en-IN" sz="1500" dirty="0">
                <a:latin typeface="Times New Roman" panose="02020603050405020304" pitchFamily="18" charset="0"/>
                <a:cs typeface="Times New Roman" panose="02020603050405020304" pitchFamily="18" charset="0"/>
              </a:rPr>
              <a:t>import </a:t>
            </a:r>
            <a:r>
              <a:rPr lang="en-IN" sz="1500" dirty="0" err="1">
                <a:latin typeface="Times New Roman" panose="02020603050405020304" pitchFamily="18" charset="0"/>
                <a:cs typeface="Times New Roman" panose="02020603050405020304" pitchFamily="18" charset="0"/>
              </a:rPr>
              <a:t>tensorflow</a:t>
            </a:r>
            <a:r>
              <a:rPr lang="en-IN" sz="1500" dirty="0">
                <a:latin typeface="Times New Roman" panose="02020603050405020304" pitchFamily="18" charset="0"/>
                <a:cs typeface="Times New Roman" panose="02020603050405020304" pitchFamily="18" charset="0"/>
              </a:rPr>
              <a:t> as </a:t>
            </a:r>
            <a:r>
              <a:rPr lang="en-IN" sz="1500" dirty="0" err="1">
                <a:latin typeface="Times New Roman" panose="02020603050405020304" pitchFamily="18" charset="0"/>
                <a:cs typeface="Times New Roman" panose="02020603050405020304" pitchFamily="18" charset="0"/>
              </a:rPr>
              <a:t>tf</a:t>
            </a:r>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from </a:t>
            </a:r>
            <a:r>
              <a:rPr lang="en-IN" sz="1500" dirty="0" err="1">
                <a:latin typeface="Times New Roman" panose="02020603050405020304" pitchFamily="18" charset="0"/>
                <a:cs typeface="Times New Roman" panose="02020603050405020304" pitchFamily="18" charset="0"/>
              </a:rPr>
              <a:t>sklearn.feature_extraction.text</a:t>
            </a:r>
            <a:r>
              <a:rPr lang="en-IN" sz="1500" dirty="0">
                <a:latin typeface="Times New Roman" panose="02020603050405020304" pitchFamily="18" charset="0"/>
                <a:cs typeface="Times New Roman" panose="02020603050405020304" pitchFamily="18" charset="0"/>
              </a:rPr>
              <a:t> import </a:t>
            </a:r>
            <a:r>
              <a:rPr lang="en-IN" sz="1500" dirty="0" err="1">
                <a:latin typeface="Times New Roman" panose="02020603050405020304" pitchFamily="18" charset="0"/>
                <a:cs typeface="Times New Roman" panose="02020603050405020304" pitchFamily="18" charset="0"/>
              </a:rPr>
              <a:t>TfidfVectorizer</a:t>
            </a:r>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from </a:t>
            </a:r>
            <a:r>
              <a:rPr lang="en-IN" sz="1500" dirty="0" err="1">
                <a:latin typeface="Times New Roman" panose="02020603050405020304" pitchFamily="18" charset="0"/>
                <a:cs typeface="Times New Roman" panose="02020603050405020304" pitchFamily="18" charset="0"/>
              </a:rPr>
              <a:t>sklearn.metrics.pairwise</a:t>
            </a:r>
            <a:r>
              <a:rPr lang="en-IN" sz="1500" dirty="0">
                <a:latin typeface="Times New Roman" panose="02020603050405020304" pitchFamily="18" charset="0"/>
                <a:cs typeface="Times New Roman" panose="02020603050405020304" pitchFamily="18" charset="0"/>
              </a:rPr>
              <a:t> import </a:t>
            </a:r>
            <a:r>
              <a:rPr lang="en-IN" sz="1500" dirty="0" err="1">
                <a:latin typeface="Times New Roman" panose="02020603050405020304" pitchFamily="18" charset="0"/>
                <a:cs typeface="Times New Roman" panose="02020603050405020304" pitchFamily="18" charset="0"/>
              </a:rPr>
              <a:t>cosine_similarity</a:t>
            </a:r>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from </a:t>
            </a:r>
            <a:r>
              <a:rPr lang="en-IN" sz="1500" dirty="0" err="1">
                <a:latin typeface="Times New Roman" panose="02020603050405020304" pitchFamily="18" charset="0"/>
                <a:cs typeface="Times New Roman" panose="02020603050405020304" pitchFamily="18" charset="0"/>
              </a:rPr>
              <a:t>sklearn.model_selection</a:t>
            </a:r>
            <a:r>
              <a:rPr lang="en-IN" sz="1500" dirty="0">
                <a:latin typeface="Times New Roman" panose="02020603050405020304" pitchFamily="18" charset="0"/>
                <a:cs typeface="Times New Roman" panose="02020603050405020304" pitchFamily="18" charset="0"/>
              </a:rPr>
              <a:t> import </a:t>
            </a:r>
            <a:r>
              <a:rPr lang="en-IN" sz="1500" dirty="0" err="1">
                <a:latin typeface="Times New Roman" panose="02020603050405020304" pitchFamily="18" charset="0"/>
                <a:cs typeface="Times New Roman" panose="02020603050405020304" pitchFamily="18" charset="0"/>
              </a:rPr>
              <a:t>train_test_split</a:t>
            </a:r>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from </a:t>
            </a:r>
            <a:r>
              <a:rPr lang="en-IN" sz="1500" dirty="0" err="1">
                <a:latin typeface="Times New Roman" panose="02020603050405020304" pitchFamily="18" charset="0"/>
                <a:cs typeface="Times New Roman" panose="02020603050405020304" pitchFamily="18" charset="0"/>
              </a:rPr>
              <a:t>sklearn.metrics.pairwise</a:t>
            </a:r>
            <a:r>
              <a:rPr lang="en-IN" sz="1500" dirty="0">
                <a:latin typeface="Times New Roman" panose="02020603050405020304" pitchFamily="18" charset="0"/>
                <a:cs typeface="Times New Roman" panose="02020603050405020304" pitchFamily="18" charset="0"/>
              </a:rPr>
              <a:t> import </a:t>
            </a:r>
            <a:r>
              <a:rPr lang="en-IN" sz="1500" dirty="0" err="1">
                <a:latin typeface="Times New Roman" panose="02020603050405020304" pitchFamily="18" charset="0"/>
                <a:cs typeface="Times New Roman" panose="02020603050405020304" pitchFamily="18" charset="0"/>
              </a:rPr>
              <a:t>linear_kernel</a:t>
            </a:r>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from surprise import Dataset, Reader, SVD</a:t>
            </a:r>
          </a:p>
          <a:p>
            <a:r>
              <a:rPr lang="en-IN" sz="1500" dirty="0">
                <a:latin typeface="Times New Roman" panose="02020603050405020304" pitchFamily="18" charset="0"/>
                <a:cs typeface="Times New Roman" panose="02020603050405020304" pitchFamily="18" charset="0"/>
              </a:rPr>
              <a:t>from </a:t>
            </a:r>
            <a:r>
              <a:rPr lang="en-IN" sz="1500" dirty="0" err="1">
                <a:latin typeface="Times New Roman" panose="02020603050405020304" pitchFamily="18" charset="0"/>
                <a:cs typeface="Times New Roman" panose="02020603050405020304" pitchFamily="18" charset="0"/>
              </a:rPr>
              <a:t>surprise.model_selection</a:t>
            </a:r>
            <a:r>
              <a:rPr lang="en-IN" sz="1500" dirty="0">
                <a:latin typeface="Times New Roman" panose="02020603050405020304" pitchFamily="18" charset="0"/>
                <a:cs typeface="Times New Roman" panose="02020603050405020304" pitchFamily="18" charset="0"/>
              </a:rPr>
              <a:t> import </a:t>
            </a:r>
            <a:r>
              <a:rPr lang="en-IN" sz="1500" dirty="0" err="1">
                <a:latin typeface="Times New Roman" panose="02020603050405020304" pitchFamily="18" charset="0"/>
                <a:cs typeface="Times New Roman" panose="02020603050405020304" pitchFamily="18" charset="0"/>
              </a:rPr>
              <a:t>cross_validate</a:t>
            </a:r>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from </a:t>
            </a:r>
            <a:r>
              <a:rPr lang="en-IN" sz="1500" dirty="0" err="1">
                <a:latin typeface="Times New Roman" panose="02020603050405020304" pitchFamily="18" charset="0"/>
                <a:cs typeface="Times New Roman" panose="02020603050405020304" pitchFamily="18" charset="0"/>
              </a:rPr>
              <a:t>google.colab</a:t>
            </a:r>
            <a:r>
              <a:rPr lang="en-IN" sz="1500" dirty="0">
                <a:latin typeface="Times New Roman" panose="02020603050405020304" pitchFamily="18" charset="0"/>
                <a:cs typeface="Times New Roman" panose="02020603050405020304" pitchFamily="18" charset="0"/>
              </a:rPr>
              <a:t> import files</a:t>
            </a:r>
          </a:p>
          <a:p>
            <a:r>
              <a:rPr lang="en-IN" sz="1500" dirty="0">
                <a:latin typeface="Times New Roman" panose="02020603050405020304" pitchFamily="18" charset="0"/>
                <a:cs typeface="Times New Roman" panose="02020603050405020304" pitchFamily="18" charset="0"/>
              </a:rPr>
              <a:t>from </a:t>
            </a:r>
            <a:r>
              <a:rPr lang="en-IN" sz="1500" dirty="0" err="1">
                <a:latin typeface="Times New Roman" panose="02020603050405020304" pitchFamily="18" charset="0"/>
                <a:cs typeface="Times New Roman" panose="02020603050405020304" pitchFamily="18" charset="0"/>
              </a:rPr>
              <a:t>nltk.corpus</a:t>
            </a:r>
            <a:r>
              <a:rPr lang="en-IN" sz="1500" dirty="0">
                <a:latin typeface="Times New Roman" panose="02020603050405020304" pitchFamily="18" charset="0"/>
                <a:cs typeface="Times New Roman" panose="02020603050405020304" pitchFamily="18" charset="0"/>
              </a:rPr>
              <a:t> import </a:t>
            </a:r>
            <a:r>
              <a:rPr lang="en-IN" sz="1500" dirty="0" err="1">
                <a:latin typeface="Times New Roman" panose="02020603050405020304" pitchFamily="18" charset="0"/>
                <a:cs typeface="Times New Roman" panose="02020603050405020304" pitchFamily="18" charset="0"/>
              </a:rPr>
              <a:t>stopwords</a:t>
            </a:r>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from </a:t>
            </a:r>
            <a:r>
              <a:rPr lang="en-IN" sz="1500" dirty="0" err="1">
                <a:latin typeface="Times New Roman" panose="02020603050405020304" pitchFamily="18" charset="0"/>
                <a:cs typeface="Times New Roman" panose="02020603050405020304" pitchFamily="18" charset="0"/>
              </a:rPr>
              <a:t>gensim.models</a:t>
            </a:r>
            <a:r>
              <a:rPr lang="en-IN" sz="1500" dirty="0">
                <a:latin typeface="Times New Roman" panose="02020603050405020304" pitchFamily="18" charset="0"/>
                <a:cs typeface="Times New Roman" panose="02020603050405020304" pitchFamily="18" charset="0"/>
              </a:rPr>
              <a:t> import Word2Vec</a:t>
            </a:r>
          </a:p>
          <a:p>
            <a:r>
              <a:rPr lang="en-IN" sz="1500" dirty="0">
                <a:latin typeface="Times New Roman" panose="02020603050405020304" pitchFamily="18" charset="0"/>
                <a:cs typeface="Times New Roman" panose="02020603050405020304" pitchFamily="18" charset="0"/>
              </a:rPr>
              <a:t>import </a:t>
            </a:r>
            <a:r>
              <a:rPr lang="en-IN" sz="1500" dirty="0" err="1">
                <a:latin typeface="Times New Roman" panose="02020603050405020304" pitchFamily="18" charset="0"/>
                <a:cs typeface="Times New Roman" panose="02020603050405020304" pitchFamily="18" charset="0"/>
              </a:rPr>
              <a:t>matplotlib.pyplot</a:t>
            </a:r>
            <a:r>
              <a:rPr lang="en-IN" sz="1500" dirty="0">
                <a:latin typeface="Times New Roman" panose="02020603050405020304" pitchFamily="18" charset="0"/>
                <a:cs typeface="Times New Roman" panose="02020603050405020304" pitchFamily="18" charset="0"/>
              </a:rPr>
              <a:t> as </a:t>
            </a:r>
            <a:r>
              <a:rPr lang="en-IN" sz="1500" dirty="0" err="1">
                <a:latin typeface="Times New Roman" panose="02020603050405020304" pitchFamily="18" charset="0"/>
                <a:cs typeface="Times New Roman" panose="02020603050405020304" pitchFamily="18" charset="0"/>
              </a:rPr>
              <a:t>plt</a:t>
            </a:r>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import seaborn as </a:t>
            </a:r>
            <a:r>
              <a:rPr lang="en-IN" sz="1500" dirty="0" err="1">
                <a:latin typeface="Times New Roman" panose="02020603050405020304" pitchFamily="18" charset="0"/>
                <a:cs typeface="Times New Roman" panose="02020603050405020304" pitchFamily="18" charset="0"/>
              </a:rPr>
              <a:t>sns</a:t>
            </a:r>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 Upload dataset</a:t>
            </a:r>
          </a:p>
          <a:p>
            <a:r>
              <a:rPr lang="en-IN" sz="1500" dirty="0">
                <a:latin typeface="Times New Roman" panose="02020603050405020304" pitchFamily="18" charset="0"/>
                <a:cs typeface="Times New Roman" panose="02020603050405020304" pitchFamily="18" charset="0"/>
              </a:rPr>
              <a:t>uploaded = </a:t>
            </a:r>
            <a:r>
              <a:rPr lang="en-IN" sz="1500" dirty="0" err="1">
                <a:latin typeface="Times New Roman" panose="02020603050405020304" pitchFamily="18" charset="0"/>
                <a:cs typeface="Times New Roman" panose="02020603050405020304" pitchFamily="18" charset="0"/>
              </a:rPr>
              <a:t>files.upload</a:t>
            </a:r>
            <a:r>
              <a:rPr lang="en-IN" sz="1500" dirty="0">
                <a:latin typeface="Times New Roman" panose="02020603050405020304" pitchFamily="18" charset="0"/>
                <a:cs typeface="Times New Roman" panose="02020603050405020304" pitchFamily="18" charset="0"/>
              </a:rPr>
              <a:t>()</a:t>
            </a:r>
          </a:p>
          <a:p>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 Load dataset</a:t>
            </a:r>
          </a:p>
          <a:p>
            <a:r>
              <a:rPr lang="en-IN" sz="1500" dirty="0" err="1">
                <a:latin typeface="Times New Roman" panose="02020603050405020304" pitchFamily="18" charset="0"/>
                <a:cs typeface="Times New Roman" panose="02020603050405020304" pitchFamily="18" charset="0"/>
              </a:rPr>
              <a:t>dataset_filename</a:t>
            </a:r>
            <a:r>
              <a:rPr lang="en-IN" sz="1500" dirty="0">
                <a:latin typeface="Times New Roman" panose="02020603050405020304" pitchFamily="18" charset="0"/>
                <a:cs typeface="Times New Roman" panose="02020603050405020304" pitchFamily="18" charset="0"/>
              </a:rPr>
              <a:t> = list(</a:t>
            </a:r>
            <a:r>
              <a:rPr lang="en-IN" sz="1500" dirty="0" err="1">
                <a:latin typeface="Times New Roman" panose="02020603050405020304" pitchFamily="18" charset="0"/>
                <a:cs typeface="Times New Roman" panose="02020603050405020304" pitchFamily="18" charset="0"/>
              </a:rPr>
              <a:t>uploaded.keys</a:t>
            </a:r>
            <a:r>
              <a:rPr lang="en-IN" sz="1500" dirty="0">
                <a:latin typeface="Times New Roman" panose="02020603050405020304" pitchFamily="18" charset="0"/>
                <a:cs typeface="Times New Roman" panose="02020603050405020304" pitchFamily="18" charset="0"/>
              </a:rPr>
              <a:t>())[0]</a:t>
            </a:r>
          </a:p>
          <a:p>
            <a:r>
              <a:rPr lang="en-US" sz="1500" dirty="0" err="1">
                <a:latin typeface="Times New Roman" panose="02020603050405020304" pitchFamily="18" charset="0"/>
                <a:cs typeface="Times New Roman" panose="02020603050405020304" pitchFamily="18" charset="0"/>
              </a:rPr>
              <a:t>df</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pd.read_csv</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dataset_filename</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low_memory</a:t>
            </a:r>
            <a:r>
              <a:rPr lang="en-US" sz="1500" dirty="0">
                <a:latin typeface="Times New Roman" panose="02020603050405020304" pitchFamily="18" charset="0"/>
                <a:cs typeface="Times New Roman" panose="02020603050405020304" pitchFamily="18" charset="0"/>
              </a:rPr>
              <a:t>=False)</a:t>
            </a:r>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 Select relevant columns</a:t>
            </a:r>
          </a:p>
          <a:p>
            <a:r>
              <a:rPr lang="en-IN" sz="1500" dirty="0" err="1">
                <a:latin typeface="Times New Roman" panose="02020603050405020304" pitchFamily="18" charset="0"/>
                <a:cs typeface="Times New Roman" panose="02020603050405020304" pitchFamily="18" charset="0"/>
              </a:rPr>
              <a:t>df</a:t>
            </a:r>
            <a:r>
              <a:rPr lang="en-IN" sz="1500" dirty="0">
                <a:latin typeface="Times New Roman" panose="02020603050405020304" pitchFamily="18" charset="0"/>
                <a:cs typeface="Times New Roman" panose="02020603050405020304" pitchFamily="18" charset="0"/>
              </a:rPr>
              <a:t> = </a:t>
            </a:r>
            <a:r>
              <a:rPr lang="en-IN" sz="1500" dirty="0" err="1">
                <a:latin typeface="Times New Roman" panose="02020603050405020304" pitchFamily="18" charset="0"/>
                <a:cs typeface="Times New Roman" panose="02020603050405020304" pitchFamily="18" charset="0"/>
              </a:rPr>
              <a:t>df</a:t>
            </a:r>
            <a:r>
              <a:rPr lang="en-IN" sz="1500" dirty="0">
                <a:latin typeface="Times New Roman" panose="02020603050405020304" pitchFamily="18" charset="0"/>
                <a:cs typeface="Times New Roman" panose="02020603050405020304" pitchFamily="18" charset="0"/>
              </a:rPr>
              <a:t>[['title', 'overview', '</a:t>
            </a:r>
            <a:r>
              <a:rPr lang="en-IN" sz="1500" dirty="0" err="1">
                <a:latin typeface="Times New Roman" panose="02020603050405020304" pitchFamily="18" charset="0"/>
                <a:cs typeface="Times New Roman" panose="02020603050405020304" pitchFamily="18" charset="0"/>
              </a:rPr>
              <a:t>vote_average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vote_count</a:t>
            </a:r>
            <a:r>
              <a:rPr lang="en-IN" sz="1500" dirty="0">
                <a:latin typeface="Times New Roman" panose="02020603050405020304" pitchFamily="18" charset="0"/>
                <a:cs typeface="Times New Roman" panose="02020603050405020304" pitchFamily="18" charset="0"/>
              </a:rPr>
              <a:t>', 'genres']].</a:t>
            </a:r>
            <a:r>
              <a:rPr lang="en-IN" sz="1500" dirty="0" err="1">
                <a:latin typeface="Times New Roman" panose="02020603050405020304" pitchFamily="18" charset="0"/>
                <a:cs typeface="Times New Roman" panose="02020603050405020304" pitchFamily="18" charset="0"/>
              </a:rPr>
              <a:t>dropna</a:t>
            </a:r>
            <a:r>
              <a:rPr lang="en-IN" sz="1500" dirty="0">
                <a:latin typeface="Times New Roman" panose="02020603050405020304" pitchFamily="18" charset="0"/>
                <a:cs typeface="Times New Roman" panose="02020603050405020304" pitchFamily="18" charset="0"/>
              </a:rPr>
              <a:t>() </a:t>
            </a:r>
          </a:p>
          <a:p>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 Content-Based Filtering (TF-IDF)</a:t>
            </a:r>
          </a:p>
          <a:p>
            <a:r>
              <a:rPr lang="en-US" sz="1500" dirty="0" err="1">
                <a:latin typeface="Times New Roman" panose="02020603050405020304" pitchFamily="18" charset="0"/>
                <a:cs typeface="Times New Roman" panose="02020603050405020304" pitchFamily="18" charset="0"/>
              </a:rPr>
              <a:t>tfidf</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TfidfVectorizer</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stop_words</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english</a:t>
            </a:r>
            <a:r>
              <a:rPr lang="en-US" sz="1500" dirty="0">
                <a:latin typeface="Times New Roman" panose="02020603050405020304" pitchFamily="18" charset="0"/>
                <a:cs typeface="Times New Roman" panose="02020603050405020304" pitchFamily="18" charset="0"/>
              </a:rPr>
              <a:t>’)</a:t>
            </a:r>
            <a:endParaRPr lang="en-IN" sz="1500" dirty="0">
              <a:latin typeface="Times New Roman" panose="02020603050405020304" pitchFamily="18" charset="0"/>
              <a:cs typeface="Times New Roman" panose="02020603050405020304" pitchFamily="18" charset="0"/>
            </a:endParaRPr>
          </a:p>
          <a:p>
            <a:r>
              <a:rPr lang="en-IN" sz="1500" dirty="0" err="1">
                <a:latin typeface="Times New Roman" panose="02020603050405020304" pitchFamily="18" charset="0"/>
                <a:cs typeface="Times New Roman" panose="02020603050405020304" pitchFamily="18" charset="0"/>
              </a:rPr>
              <a:t>tfidf_matrix</a:t>
            </a:r>
            <a:r>
              <a:rPr lang="en-IN" sz="1500" dirty="0">
                <a:latin typeface="Times New Roman" panose="02020603050405020304" pitchFamily="18" charset="0"/>
                <a:cs typeface="Times New Roman" panose="02020603050405020304" pitchFamily="18" charset="0"/>
              </a:rPr>
              <a:t> = </a:t>
            </a:r>
            <a:r>
              <a:rPr lang="en-IN" sz="1500" dirty="0" err="1">
                <a:latin typeface="Times New Roman" panose="02020603050405020304" pitchFamily="18" charset="0"/>
                <a:cs typeface="Times New Roman" panose="02020603050405020304" pitchFamily="18" charset="0"/>
              </a:rPr>
              <a:t>tfidf.fit_transform</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df</a:t>
            </a:r>
            <a:r>
              <a:rPr lang="en-IN" sz="1500" dirty="0">
                <a:latin typeface="Times New Roman" panose="02020603050405020304" pitchFamily="18" charset="0"/>
                <a:cs typeface="Times New Roman" panose="02020603050405020304" pitchFamily="18" charset="0"/>
              </a:rPr>
              <a:t>['overview’])</a:t>
            </a:r>
          </a:p>
          <a:p>
            <a:r>
              <a:rPr lang="en-IN" sz="1500" dirty="0" err="1">
                <a:latin typeface="Times New Roman" panose="02020603050405020304" pitchFamily="18" charset="0"/>
                <a:cs typeface="Times New Roman" panose="02020603050405020304" pitchFamily="18" charset="0"/>
              </a:rPr>
              <a:t>cosine_sim</a:t>
            </a:r>
            <a:r>
              <a:rPr lang="en-IN" sz="1500" dirty="0">
                <a:latin typeface="Times New Roman" panose="02020603050405020304" pitchFamily="18" charset="0"/>
                <a:cs typeface="Times New Roman" panose="02020603050405020304" pitchFamily="18" charset="0"/>
              </a:rPr>
              <a:t> = </a:t>
            </a:r>
            <a:r>
              <a:rPr lang="en-IN" sz="1500" dirty="0" err="1">
                <a:latin typeface="Times New Roman" panose="02020603050405020304" pitchFamily="18" charset="0"/>
                <a:cs typeface="Times New Roman" panose="02020603050405020304" pitchFamily="18" charset="0"/>
              </a:rPr>
              <a:t>cosine_similarity</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tfidf_matrix</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tfidf_matrix</a:t>
            </a:r>
            <a:r>
              <a:rPr lang="en-IN" sz="1500" dirty="0">
                <a:latin typeface="Times New Roman" panose="02020603050405020304" pitchFamily="18" charset="0"/>
                <a:cs typeface="Times New Roman" panose="02020603050405020304" pitchFamily="18" charset="0"/>
              </a:rPr>
              <a:t>)</a:t>
            </a:r>
          </a:p>
          <a:p>
            <a:r>
              <a:rPr lang="en-IN" sz="1500" dirty="0">
                <a:latin typeface="Times New Roman" panose="02020603050405020304" pitchFamily="18" charset="0"/>
                <a:cs typeface="Times New Roman" panose="02020603050405020304" pitchFamily="18" charset="0"/>
              </a:rPr>
              <a:t>indices = </a:t>
            </a:r>
            <a:r>
              <a:rPr lang="en-IN" sz="1500" dirty="0" err="1">
                <a:latin typeface="Times New Roman" panose="02020603050405020304" pitchFamily="18" charset="0"/>
                <a:cs typeface="Times New Roman" panose="02020603050405020304" pitchFamily="18" charset="0"/>
              </a:rPr>
              <a:t>pd.Series</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df.index</a:t>
            </a:r>
            <a:r>
              <a:rPr lang="en-IN" sz="1500" dirty="0">
                <a:latin typeface="Times New Roman" panose="02020603050405020304" pitchFamily="18" charset="0"/>
                <a:cs typeface="Times New Roman" panose="02020603050405020304" pitchFamily="18" charset="0"/>
              </a:rPr>
              <a:t>, index=</a:t>
            </a:r>
            <a:r>
              <a:rPr lang="en-IN" sz="1500" dirty="0" err="1">
                <a:latin typeface="Times New Roman" panose="02020603050405020304" pitchFamily="18" charset="0"/>
                <a:cs typeface="Times New Roman" panose="02020603050405020304" pitchFamily="18" charset="0"/>
              </a:rPr>
              <a:t>df</a:t>
            </a:r>
            <a:r>
              <a:rPr lang="en-IN" sz="1500" dirty="0">
                <a:latin typeface="Times New Roman" panose="02020603050405020304" pitchFamily="18" charset="0"/>
                <a:cs typeface="Times New Roman" panose="02020603050405020304" pitchFamily="18" charset="0"/>
              </a:rPr>
              <a:t>['title']).</a:t>
            </a:r>
            <a:r>
              <a:rPr lang="en-IN" sz="1500" dirty="0" err="1">
                <a:latin typeface="Times New Roman" panose="02020603050405020304" pitchFamily="18" charset="0"/>
                <a:cs typeface="Times New Roman" panose="02020603050405020304" pitchFamily="18" charset="0"/>
              </a:rPr>
              <a:t>drop_duplicates</a:t>
            </a:r>
            <a:r>
              <a:rPr lang="en-IN" sz="1500" dirty="0">
                <a:latin typeface="Times New Roman" panose="02020603050405020304" pitchFamily="18" charset="0"/>
                <a:cs typeface="Times New Roman" panose="02020603050405020304" pitchFamily="18" charset="0"/>
              </a:rPr>
              <a:t>()   </a:t>
            </a:r>
          </a:p>
        </p:txBody>
      </p:sp>
      <p:sp>
        <p:nvSpPr>
          <p:cNvPr id="2" name="Google Shape;110;p1">
            <a:extLst>
              <a:ext uri="{FF2B5EF4-FFF2-40B4-BE49-F238E27FC236}">
                <a16:creationId xmlns:a16="http://schemas.microsoft.com/office/drawing/2014/main" id="{A872085C-0A20-7679-7E28-B5FF98DAC4AA}"/>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E1B6E8-4114-A599-7082-52BE57FDBF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6" name="TextBox 5">
            <a:extLst>
              <a:ext uri="{FF2B5EF4-FFF2-40B4-BE49-F238E27FC236}">
                <a16:creationId xmlns:a16="http://schemas.microsoft.com/office/drawing/2014/main" id="{06D45B30-462C-902C-03EE-CF4E37BCAE7D}"/>
              </a:ext>
            </a:extLst>
          </p:cNvPr>
          <p:cNvSpPr txBox="1"/>
          <p:nvPr/>
        </p:nvSpPr>
        <p:spPr>
          <a:xfrm>
            <a:off x="5165558" y="885482"/>
            <a:ext cx="9144000" cy="8402300"/>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def </a:t>
            </a:r>
            <a:r>
              <a:rPr lang="en-IN" sz="1500" dirty="0" err="1">
                <a:latin typeface="Times New Roman" panose="02020603050405020304" pitchFamily="18" charset="0"/>
                <a:cs typeface="Times New Roman" panose="02020603050405020304" pitchFamily="18" charset="0"/>
              </a:rPr>
              <a:t>get_content_recommendations</a:t>
            </a:r>
            <a:r>
              <a:rPr lang="en-IN" sz="1500" dirty="0">
                <a:latin typeface="Times New Roman" panose="02020603050405020304" pitchFamily="18" charset="0"/>
                <a:cs typeface="Times New Roman" panose="02020603050405020304" pitchFamily="18" charset="0"/>
              </a:rPr>
              <a:t>(title, </a:t>
            </a:r>
            <a:r>
              <a:rPr lang="en-IN" sz="1500" dirty="0" err="1">
                <a:latin typeface="Times New Roman" panose="02020603050405020304" pitchFamily="18" charset="0"/>
                <a:cs typeface="Times New Roman" panose="02020603050405020304" pitchFamily="18" charset="0"/>
              </a:rPr>
              <a:t>cosine_sim</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cosine_sim</a:t>
            </a:r>
            <a:r>
              <a:rPr lang="en-IN"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if title not in indices:</a:t>
            </a:r>
            <a:endParaRPr lang="en-IN"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return "Movie not found in dataset. Please try another title.“</a:t>
            </a:r>
            <a:endParaRPr lang="en-IN" sz="1500" dirty="0">
              <a:latin typeface="Times New Roman" panose="02020603050405020304" pitchFamily="18" charset="0"/>
              <a:cs typeface="Times New Roman" panose="02020603050405020304" pitchFamily="18" charset="0"/>
            </a:endParaRPr>
          </a:p>
          <a:p>
            <a:r>
              <a:rPr lang="pt-BR" sz="1500" dirty="0">
                <a:latin typeface="Times New Roman" panose="02020603050405020304" pitchFamily="18" charset="0"/>
                <a:cs typeface="Times New Roman" panose="02020603050405020304" pitchFamily="18" charset="0"/>
              </a:rPr>
              <a:t>idx = indices[title]    </a:t>
            </a:r>
          </a:p>
          <a:p>
            <a:r>
              <a:rPr lang="pt-BR" sz="1500" dirty="0">
                <a:latin typeface="Times New Roman" panose="02020603050405020304" pitchFamily="18" charset="0"/>
                <a:cs typeface="Times New Roman" panose="02020603050405020304" pitchFamily="18" charset="0"/>
              </a:rPr>
              <a:t>sim_scores = list(enumerate(cosine_sim[idx]))</a:t>
            </a:r>
          </a:p>
          <a:p>
            <a:r>
              <a:rPr lang="en-IN" sz="1500" dirty="0" err="1">
                <a:latin typeface="Times New Roman" panose="02020603050405020304" pitchFamily="18" charset="0"/>
                <a:cs typeface="Times New Roman" panose="02020603050405020304" pitchFamily="18" charset="0"/>
              </a:rPr>
              <a:t>sim_scores</a:t>
            </a:r>
            <a:r>
              <a:rPr lang="en-IN" sz="1500" dirty="0">
                <a:latin typeface="Times New Roman" panose="02020603050405020304" pitchFamily="18" charset="0"/>
                <a:cs typeface="Times New Roman" panose="02020603050405020304" pitchFamily="18" charset="0"/>
              </a:rPr>
              <a:t> = sorted(</a:t>
            </a:r>
            <a:r>
              <a:rPr lang="en-IN" sz="1500" dirty="0" err="1">
                <a:latin typeface="Times New Roman" panose="02020603050405020304" pitchFamily="18" charset="0"/>
                <a:cs typeface="Times New Roman" panose="02020603050405020304" pitchFamily="18" charset="0"/>
              </a:rPr>
              <a:t>sim_scores</a:t>
            </a:r>
            <a:r>
              <a:rPr lang="en-IN" sz="1500" dirty="0">
                <a:latin typeface="Times New Roman" panose="02020603050405020304" pitchFamily="18" charset="0"/>
                <a:cs typeface="Times New Roman" panose="02020603050405020304" pitchFamily="18" charset="0"/>
              </a:rPr>
              <a:t>, key=lambda x: x[1], reverse=True) </a:t>
            </a:r>
          </a:p>
          <a:p>
            <a:r>
              <a:rPr lang="en-IN" sz="1500" dirty="0" err="1">
                <a:latin typeface="Times New Roman" panose="02020603050405020304" pitchFamily="18" charset="0"/>
                <a:cs typeface="Times New Roman" panose="02020603050405020304" pitchFamily="18" charset="0"/>
              </a:rPr>
              <a:t>sim_scores</a:t>
            </a:r>
            <a:r>
              <a:rPr lang="en-IN" sz="1500" dirty="0">
                <a:latin typeface="Times New Roman" panose="02020603050405020304" pitchFamily="18" charset="0"/>
                <a:cs typeface="Times New Roman" panose="02020603050405020304" pitchFamily="18" charset="0"/>
              </a:rPr>
              <a:t> = </a:t>
            </a:r>
            <a:r>
              <a:rPr lang="en-IN" sz="1500" dirty="0" err="1">
                <a:latin typeface="Times New Roman" panose="02020603050405020304" pitchFamily="18" charset="0"/>
                <a:cs typeface="Times New Roman" panose="02020603050405020304" pitchFamily="18" charset="0"/>
              </a:rPr>
              <a:t>sim_scores</a:t>
            </a:r>
            <a:r>
              <a:rPr lang="en-IN" sz="1500" dirty="0">
                <a:latin typeface="Times New Roman" panose="02020603050405020304" pitchFamily="18" charset="0"/>
                <a:cs typeface="Times New Roman" panose="02020603050405020304" pitchFamily="18" charset="0"/>
              </a:rPr>
              <a:t>[1:11]  # Get top 10 similar movies</a:t>
            </a:r>
          </a:p>
          <a:p>
            <a:r>
              <a:rPr lang="en-US" sz="1500" dirty="0" err="1">
                <a:latin typeface="Times New Roman" panose="02020603050405020304" pitchFamily="18" charset="0"/>
                <a:cs typeface="Times New Roman" panose="02020603050405020304" pitchFamily="18" charset="0"/>
              </a:rPr>
              <a:t>movie_indices</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i</a:t>
            </a:r>
            <a:r>
              <a:rPr lang="en-US" sz="1500" dirty="0">
                <a:latin typeface="Times New Roman" panose="02020603050405020304" pitchFamily="18" charset="0"/>
                <a:cs typeface="Times New Roman" panose="02020603050405020304" pitchFamily="18" charset="0"/>
              </a:rPr>
              <a:t>[0] for </a:t>
            </a:r>
            <a:r>
              <a:rPr lang="en-US" sz="1500" dirty="0" err="1">
                <a:latin typeface="Times New Roman" panose="02020603050405020304" pitchFamily="18" charset="0"/>
                <a:cs typeface="Times New Roman" panose="02020603050405020304" pitchFamily="18" charset="0"/>
              </a:rPr>
              <a:t>i</a:t>
            </a:r>
            <a:r>
              <a:rPr lang="en-US" sz="1500" dirty="0">
                <a:latin typeface="Times New Roman" panose="02020603050405020304" pitchFamily="18" charset="0"/>
                <a:cs typeface="Times New Roman" panose="02020603050405020304" pitchFamily="18" charset="0"/>
              </a:rPr>
              <a:t> in </a:t>
            </a:r>
            <a:r>
              <a:rPr lang="en-US" sz="1500" dirty="0" err="1">
                <a:latin typeface="Times New Roman" panose="02020603050405020304" pitchFamily="18" charset="0"/>
                <a:cs typeface="Times New Roman" panose="02020603050405020304" pitchFamily="18" charset="0"/>
              </a:rPr>
              <a:t>sim_scores</a:t>
            </a:r>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return </a:t>
            </a:r>
            <a:r>
              <a:rPr lang="en-US" sz="1500" dirty="0" err="1">
                <a:latin typeface="Times New Roman" panose="02020603050405020304" pitchFamily="18" charset="0"/>
                <a:cs typeface="Times New Roman" panose="02020603050405020304" pitchFamily="18" charset="0"/>
              </a:rPr>
              <a:t>df</a:t>
            </a:r>
            <a:r>
              <a:rPr lang="en-US" sz="1500" dirty="0">
                <a:latin typeface="Times New Roman" panose="02020603050405020304" pitchFamily="18" charset="0"/>
                <a:cs typeface="Times New Roman" panose="02020603050405020304" pitchFamily="18" charset="0"/>
              </a:rPr>
              <a:t>['title'].</a:t>
            </a:r>
            <a:r>
              <a:rPr lang="en-US" sz="1500" dirty="0" err="1">
                <a:latin typeface="Times New Roman" panose="02020603050405020304" pitchFamily="18" charset="0"/>
                <a:cs typeface="Times New Roman" panose="02020603050405020304" pitchFamily="18" charset="0"/>
              </a:rPr>
              <a:t>iloc</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movie_indices</a:t>
            </a:r>
            <a:r>
              <a:rPr lang="en-US" sz="1500" dirty="0">
                <a:latin typeface="Times New Roman" panose="02020603050405020304" pitchFamily="18" charset="0"/>
                <a:cs typeface="Times New Roman" panose="02020603050405020304" pitchFamily="18" charset="0"/>
              </a:rPr>
              <a:t>]</a:t>
            </a:r>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 Collaborative Filtering (SVD)</a:t>
            </a:r>
          </a:p>
          <a:p>
            <a:r>
              <a:rPr lang="en-US" sz="1500" dirty="0">
                <a:latin typeface="Times New Roman" panose="02020603050405020304" pitchFamily="18" charset="0"/>
                <a:cs typeface="Times New Roman" panose="02020603050405020304" pitchFamily="18" charset="0"/>
              </a:rPr>
              <a:t>reader = Reader(</a:t>
            </a:r>
            <a:r>
              <a:rPr lang="en-US" sz="1500" dirty="0" err="1">
                <a:latin typeface="Times New Roman" panose="02020603050405020304" pitchFamily="18" charset="0"/>
                <a:cs typeface="Times New Roman" panose="02020603050405020304" pitchFamily="18" charset="0"/>
              </a:rPr>
              <a:t>rating_scale</a:t>
            </a:r>
            <a:r>
              <a:rPr lang="en-US" sz="1500" dirty="0">
                <a:latin typeface="Times New Roman" panose="02020603050405020304" pitchFamily="18" charset="0"/>
                <a:cs typeface="Times New Roman" panose="02020603050405020304" pitchFamily="18" charset="0"/>
              </a:rPr>
              <a:t>=(0, 10))</a:t>
            </a:r>
          </a:p>
          <a:p>
            <a:r>
              <a:rPr lang="en-US" sz="1500" dirty="0">
                <a:latin typeface="Times New Roman" panose="02020603050405020304" pitchFamily="18" charset="0"/>
                <a:cs typeface="Times New Roman" panose="02020603050405020304" pitchFamily="18" charset="0"/>
              </a:rPr>
              <a:t>data = </a:t>
            </a:r>
            <a:r>
              <a:rPr lang="en-US" sz="1500" dirty="0" err="1">
                <a:latin typeface="Times New Roman" panose="02020603050405020304" pitchFamily="18" charset="0"/>
                <a:cs typeface="Times New Roman" panose="02020603050405020304" pitchFamily="18" charset="0"/>
              </a:rPr>
              <a:t>Dataset.load_from_df</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df</a:t>
            </a:r>
            <a:r>
              <a:rPr lang="en-US" sz="1500" dirty="0">
                <a:latin typeface="Times New Roman" panose="02020603050405020304" pitchFamily="18" charset="0"/>
                <a:cs typeface="Times New Roman" panose="02020603050405020304" pitchFamily="18" charset="0"/>
              </a:rPr>
              <a:t>[['title', '</a:t>
            </a:r>
            <a:r>
              <a:rPr lang="en-US" sz="1500" dirty="0" err="1">
                <a:latin typeface="Times New Roman" panose="02020603050405020304" pitchFamily="18" charset="0"/>
                <a:cs typeface="Times New Roman" panose="02020603050405020304" pitchFamily="18" charset="0"/>
              </a:rPr>
              <a:t>vote_average</a:t>
            </a:r>
            <a:r>
              <a:rPr lang="en-US" sz="1500" dirty="0">
                <a:latin typeface="Times New Roman" panose="02020603050405020304" pitchFamily="18" charset="0"/>
                <a:cs typeface="Times New Roman" panose="02020603050405020304" pitchFamily="18" charset="0"/>
              </a:rPr>
              <a:t>']], reader)</a:t>
            </a:r>
          </a:p>
          <a:p>
            <a:r>
              <a:rPr lang="en-US" sz="1500" dirty="0">
                <a:latin typeface="Times New Roman" panose="02020603050405020304" pitchFamily="18" charset="0"/>
                <a:cs typeface="Times New Roman" panose="02020603050405020304" pitchFamily="18" charset="0"/>
              </a:rPr>
              <a:t>trainset = </a:t>
            </a:r>
            <a:r>
              <a:rPr lang="en-US" sz="1500" dirty="0" err="1">
                <a:latin typeface="Times New Roman" panose="02020603050405020304" pitchFamily="18" charset="0"/>
                <a:cs typeface="Times New Roman" panose="02020603050405020304" pitchFamily="18" charset="0"/>
              </a:rPr>
              <a:t>data.build_full_trainset</a:t>
            </a:r>
            <a:r>
              <a:rPr lang="en-US" sz="1500" dirty="0">
                <a:latin typeface="Times New Roman" panose="02020603050405020304" pitchFamily="18" charset="0"/>
                <a:cs typeface="Times New Roman" panose="02020603050405020304" pitchFamily="18" charset="0"/>
              </a:rPr>
              <a:t>()</a:t>
            </a:r>
          </a:p>
          <a:p>
            <a:r>
              <a:rPr lang="sv-SE" sz="1500" dirty="0">
                <a:latin typeface="Times New Roman" panose="02020603050405020304" pitchFamily="18" charset="0"/>
                <a:cs typeface="Times New Roman" panose="02020603050405020304" pitchFamily="18" charset="0"/>
              </a:rPr>
              <a:t>svd = SVD()</a:t>
            </a:r>
          </a:p>
          <a:p>
            <a:r>
              <a:rPr lang="sv-SE" sz="1500" dirty="0">
                <a:latin typeface="Times New Roman" panose="02020603050405020304" pitchFamily="18" charset="0"/>
                <a:cs typeface="Times New Roman" panose="02020603050405020304" pitchFamily="18" charset="0"/>
              </a:rPr>
              <a:t>svd.fit(trainset)</a:t>
            </a:r>
          </a:p>
          <a:p>
            <a:endParaRPr lang="sv-SE"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def </a:t>
            </a:r>
            <a:r>
              <a:rPr lang="en-US" sz="1500" dirty="0" err="1">
                <a:latin typeface="Times New Roman" panose="02020603050405020304" pitchFamily="18" charset="0"/>
                <a:cs typeface="Times New Roman" panose="02020603050405020304" pitchFamily="18" charset="0"/>
              </a:rPr>
              <a:t>get_collaborative_recommendations</a:t>
            </a:r>
            <a:r>
              <a:rPr lang="en-US" sz="1500" dirty="0">
                <a:latin typeface="Times New Roman" panose="02020603050405020304" pitchFamily="18" charset="0"/>
                <a:cs typeface="Times New Roman" panose="02020603050405020304" pitchFamily="18" charset="0"/>
              </a:rPr>
              <a:t>(title):</a:t>
            </a:r>
            <a:endParaRPr lang="sv-SE" sz="1500" dirty="0">
              <a:latin typeface="Times New Roman" panose="02020603050405020304" pitchFamily="18" charset="0"/>
              <a:cs typeface="Times New Roman" panose="02020603050405020304" pitchFamily="18" charset="0"/>
            </a:endParaRPr>
          </a:p>
          <a:p>
            <a:r>
              <a:rPr lang="sv-SE"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if title not in </a:t>
            </a:r>
            <a:r>
              <a:rPr lang="en-US" sz="1500" dirty="0" err="1">
                <a:latin typeface="Times New Roman" panose="02020603050405020304" pitchFamily="18" charset="0"/>
                <a:cs typeface="Times New Roman" panose="02020603050405020304" pitchFamily="18" charset="0"/>
              </a:rPr>
              <a:t>df</a:t>
            </a:r>
            <a:r>
              <a:rPr lang="en-US" sz="1500" dirty="0">
                <a:latin typeface="Times New Roman" panose="02020603050405020304" pitchFamily="18" charset="0"/>
                <a:cs typeface="Times New Roman" panose="02020603050405020304" pitchFamily="18" charset="0"/>
              </a:rPr>
              <a:t>['title'].values:</a:t>
            </a:r>
            <a:endParaRPr lang="sv-SE" sz="1500" dirty="0">
              <a:latin typeface="Times New Roman" panose="02020603050405020304" pitchFamily="18" charset="0"/>
              <a:cs typeface="Times New Roman" panose="02020603050405020304" pitchFamily="18" charset="0"/>
            </a:endParaRPr>
          </a:p>
          <a:p>
            <a:r>
              <a:rPr lang="sv-SE"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return "Movie not found in dataset. Please try another title.“</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pred_ratings</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df</a:t>
            </a:r>
            <a:r>
              <a:rPr lang="en-US" sz="1500" dirty="0">
                <a:latin typeface="Times New Roman" panose="02020603050405020304" pitchFamily="18" charset="0"/>
                <a:cs typeface="Times New Roman" panose="02020603050405020304" pitchFamily="18" charset="0"/>
              </a:rPr>
              <a:t>[['title']].copy()  </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pred_ratings</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predicted_rating</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pred_ratings</a:t>
            </a:r>
            <a:r>
              <a:rPr lang="en-US" sz="1500" dirty="0">
                <a:latin typeface="Times New Roman" panose="02020603050405020304" pitchFamily="18" charset="0"/>
                <a:cs typeface="Times New Roman" panose="02020603050405020304" pitchFamily="18" charset="0"/>
              </a:rPr>
              <a:t>['title'].apply(lambda x: </a:t>
            </a:r>
            <a:r>
              <a:rPr lang="en-US" sz="1500" dirty="0" err="1">
                <a:latin typeface="Times New Roman" panose="02020603050405020304" pitchFamily="18" charset="0"/>
                <a:cs typeface="Times New Roman" panose="02020603050405020304" pitchFamily="18" charset="0"/>
              </a:rPr>
              <a:t>svd.predict</a:t>
            </a:r>
            <a:r>
              <a:rPr lang="en-US" sz="1500" dirty="0">
                <a:latin typeface="Times New Roman" panose="02020603050405020304" pitchFamily="18" charset="0"/>
                <a:cs typeface="Times New Roman" panose="02020603050405020304" pitchFamily="18" charset="0"/>
              </a:rPr>
              <a:t>(x, 0).</a:t>
            </a:r>
            <a:r>
              <a:rPr lang="en-US" sz="1500" dirty="0" err="1">
                <a:latin typeface="Times New Roman" panose="02020603050405020304" pitchFamily="18" charset="0"/>
                <a:cs typeface="Times New Roman" panose="02020603050405020304" pitchFamily="18" charset="0"/>
              </a:rPr>
              <a:t>est</a:t>
            </a:r>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pred_ratings</a:t>
            </a:r>
            <a:r>
              <a:rPr lang="en-US" sz="1500" dirty="0">
                <a:latin typeface="Times New Roman" panose="02020603050405020304" pitchFamily="18" charset="0"/>
                <a:cs typeface="Times New Roman" panose="02020603050405020304" pitchFamily="18" charset="0"/>
              </a:rPr>
              <a:t> = </a:t>
            </a:r>
            <a:r>
              <a:rPr lang="en-US" sz="1500" dirty="0" err="1">
                <a:latin typeface="Times New Roman" panose="02020603050405020304" pitchFamily="18" charset="0"/>
                <a:cs typeface="Times New Roman" panose="02020603050405020304" pitchFamily="18" charset="0"/>
              </a:rPr>
              <a:t>pred_ratings.sort_values</a:t>
            </a:r>
            <a:r>
              <a:rPr lang="en-US" sz="1500" dirty="0">
                <a:latin typeface="Times New Roman" panose="02020603050405020304" pitchFamily="18" charset="0"/>
                <a:cs typeface="Times New Roman" panose="02020603050405020304" pitchFamily="18" charset="0"/>
              </a:rPr>
              <a:t>(by='</a:t>
            </a:r>
            <a:r>
              <a:rPr lang="en-US" sz="1500" dirty="0" err="1">
                <a:latin typeface="Times New Roman" panose="02020603050405020304" pitchFamily="18" charset="0"/>
                <a:cs typeface="Times New Roman" panose="02020603050405020304" pitchFamily="18" charset="0"/>
              </a:rPr>
              <a:t>predicted_rating</a:t>
            </a:r>
            <a:r>
              <a:rPr lang="en-US" sz="1500" dirty="0">
                <a:latin typeface="Times New Roman" panose="02020603050405020304" pitchFamily="18" charset="0"/>
                <a:cs typeface="Times New Roman" panose="02020603050405020304" pitchFamily="18" charset="0"/>
              </a:rPr>
              <a:t>', ascending=False)    </a:t>
            </a:r>
          </a:p>
          <a:p>
            <a:r>
              <a:rPr lang="en-US" sz="1500" dirty="0">
                <a:latin typeface="Times New Roman" panose="02020603050405020304" pitchFamily="18" charset="0"/>
                <a:cs typeface="Times New Roman" panose="02020603050405020304" pitchFamily="18" charset="0"/>
              </a:rPr>
              <a:t>        return </a:t>
            </a:r>
            <a:r>
              <a:rPr lang="en-US" sz="1500" dirty="0" err="1">
                <a:latin typeface="Times New Roman" panose="02020603050405020304" pitchFamily="18" charset="0"/>
                <a:cs typeface="Times New Roman" panose="02020603050405020304" pitchFamily="18" charset="0"/>
              </a:rPr>
              <a:t>pred_ratings</a:t>
            </a:r>
            <a:r>
              <a:rPr lang="en-US" sz="1500" dirty="0">
                <a:latin typeface="Times New Roman" panose="02020603050405020304" pitchFamily="18" charset="0"/>
                <a:cs typeface="Times New Roman" panose="02020603050405020304" pitchFamily="18" charset="0"/>
              </a:rPr>
              <a:t>['title'].head(10)</a:t>
            </a:r>
            <a:r>
              <a:rPr lang="sv-SE" sz="1500" dirty="0">
                <a:latin typeface="Times New Roman" panose="02020603050405020304" pitchFamily="18" charset="0"/>
                <a:cs typeface="Times New Roman" panose="02020603050405020304" pitchFamily="18" charset="0"/>
              </a:rPr>
              <a:t> </a:t>
            </a:r>
          </a:p>
          <a:p>
            <a:endParaRPr lang="sv-SE"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 NLP with Word2Vec</a:t>
            </a:r>
            <a:endParaRPr lang="sv-SE" sz="1500" dirty="0">
              <a:latin typeface="Times New Roman" panose="02020603050405020304" pitchFamily="18" charset="0"/>
              <a:cs typeface="Times New Roman" panose="02020603050405020304" pitchFamily="18" charset="0"/>
            </a:endParaRPr>
          </a:p>
          <a:p>
            <a:r>
              <a:rPr lang="en-IN" sz="1500" dirty="0">
                <a:latin typeface="Times New Roman" panose="02020603050405020304" pitchFamily="18" charset="0"/>
                <a:cs typeface="Times New Roman" panose="02020603050405020304" pitchFamily="18" charset="0"/>
              </a:rPr>
              <a:t>def </a:t>
            </a:r>
            <a:r>
              <a:rPr lang="en-IN" sz="1500" dirty="0" err="1">
                <a:latin typeface="Times New Roman" panose="02020603050405020304" pitchFamily="18" charset="0"/>
                <a:cs typeface="Times New Roman" panose="02020603050405020304" pitchFamily="18" charset="0"/>
              </a:rPr>
              <a:t>preprocess_text</a:t>
            </a:r>
            <a:r>
              <a:rPr lang="en-IN" sz="1500" dirty="0">
                <a:latin typeface="Times New Roman" panose="02020603050405020304" pitchFamily="18" charset="0"/>
                <a:cs typeface="Times New Roman" panose="02020603050405020304" pitchFamily="18" charset="0"/>
              </a:rPr>
              <a:t>(text):</a:t>
            </a:r>
            <a:endParaRPr lang="sv-SE" sz="1500" dirty="0">
              <a:latin typeface="Times New Roman" panose="02020603050405020304" pitchFamily="18" charset="0"/>
              <a:cs typeface="Times New Roman" panose="02020603050405020304" pitchFamily="18" charset="0"/>
            </a:endParaRPr>
          </a:p>
          <a:p>
            <a:r>
              <a:rPr lang="sv-SE"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text = </a:t>
            </a:r>
            <a:r>
              <a:rPr lang="en-US" sz="1500" dirty="0" err="1">
                <a:latin typeface="Times New Roman" panose="02020603050405020304" pitchFamily="18" charset="0"/>
                <a:cs typeface="Times New Roman" panose="02020603050405020304" pitchFamily="18" charset="0"/>
              </a:rPr>
              <a:t>text.lower</a:t>
            </a:r>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text = </a:t>
            </a:r>
            <a:r>
              <a:rPr lang="en-US" sz="1500" dirty="0" err="1">
                <a:latin typeface="Times New Roman" panose="02020603050405020304" pitchFamily="18" charset="0"/>
                <a:cs typeface="Times New Roman" panose="02020603050405020304" pitchFamily="18" charset="0"/>
              </a:rPr>
              <a:t>re.sub</a:t>
            </a:r>
            <a:r>
              <a:rPr lang="en-US" sz="1500" dirty="0">
                <a:latin typeface="Times New Roman" panose="02020603050405020304" pitchFamily="18" charset="0"/>
                <a:cs typeface="Times New Roman" panose="02020603050405020304" pitchFamily="18" charset="0"/>
              </a:rPr>
              <a:t>(f"[{</a:t>
            </a:r>
            <a:r>
              <a:rPr lang="en-US" sz="1500" dirty="0" err="1">
                <a:latin typeface="Times New Roman" panose="02020603050405020304" pitchFamily="18" charset="0"/>
                <a:cs typeface="Times New Roman" panose="02020603050405020304" pitchFamily="18" charset="0"/>
              </a:rPr>
              <a:t>string.punctuation</a:t>
            </a:r>
            <a:r>
              <a:rPr lang="en-US" sz="1500" dirty="0">
                <a:latin typeface="Times New Roman" panose="02020603050405020304" pitchFamily="18" charset="0"/>
                <a:cs typeface="Times New Roman" panose="02020603050405020304" pitchFamily="18" charset="0"/>
              </a:rPr>
              <a:t>}]", "", text)    </a:t>
            </a:r>
          </a:p>
          <a:p>
            <a:r>
              <a:rPr lang="en-US" sz="1500" dirty="0">
                <a:latin typeface="Times New Roman" panose="02020603050405020304" pitchFamily="18" charset="0"/>
                <a:cs typeface="Times New Roman" panose="02020603050405020304" pitchFamily="18" charset="0"/>
              </a:rPr>
              <a:t>      words = </a:t>
            </a:r>
            <a:r>
              <a:rPr lang="en-US" sz="1500" dirty="0" err="1">
                <a:latin typeface="Times New Roman" panose="02020603050405020304" pitchFamily="18" charset="0"/>
                <a:cs typeface="Times New Roman" panose="02020603050405020304" pitchFamily="18" charset="0"/>
              </a:rPr>
              <a:t>text.split</a:t>
            </a:r>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words = [word for word in words if word not in </a:t>
            </a:r>
            <a:r>
              <a:rPr lang="en-US" sz="1500" dirty="0" err="1">
                <a:latin typeface="Times New Roman" panose="02020603050405020304" pitchFamily="18" charset="0"/>
                <a:cs typeface="Times New Roman" panose="02020603050405020304" pitchFamily="18" charset="0"/>
              </a:rPr>
              <a:t>stopwords.words</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english</a:t>
            </a:r>
            <a:r>
              <a:rPr lang="en-US" sz="1500" dirty="0">
                <a:latin typeface="Times New Roman" panose="02020603050405020304" pitchFamily="18" charset="0"/>
                <a:cs typeface="Times New Roman" panose="02020603050405020304" pitchFamily="18" charset="0"/>
              </a:rPr>
              <a:t>')]    </a:t>
            </a:r>
          </a:p>
          <a:p>
            <a:r>
              <a:rPr lang="en-US" sz="1500" dirty="0">
                <a:latin typeface="Times New Roman" panose="02020603050405020304" pitchFamily="18" charset="0"/>
                <a:cs typeface="Times New Roman" panose="02020603050405020304" pitchFamily="18" charset="0"/>
              </a:rPr>
              <a:t>     return words</a:t>
            </a:r>
          </a:p>
          <a:p>
            <a:endParaRPr lang="en-US" sz="1500" dirty="0">
              <a:latin typeface="Times New Roman" panose="02020603050405020304" pitchFamily="18" charset="0"/>
              <a:cs typeface="Times New Roman" panose="02020603050405020304" pitchFamily="18" charset="0"/>
            </a:endParaRPr>
          </a:p>
          <a:p>
            <a:r>
              <a:rPr lang="en-IN" sz="1500" dirty="0" err="1">
                <a:latin typeface="Times New Roman" panose="02020603050405020304" pitchFamily="18" charset="0"/>
                <a:cs typeface="Times New Roman" panose="02020603050405020304" pitchFamily="18" charset="0"/>
              </a:rPr>
              <a:t>nltk.download</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stopwords</a:t>
            </a:r>
            <a:r>
              <a:rPr lang="en-IN" sz="1500" dirty="0">
                <a:latin typeface="Times New Roman" panose="02020603050405020304" pitchFamily="18" charset="0"/>
                <a:cs typeface="Times New Roman" panose="02020603050405020304" pitchFamily="18" charset="0"/>
              </a:rPr>
              <a:t>’)</a:t>
            </a:r>
          </a:p>
          <a:p>
            <a:r>
              <a:rPr lang="en-IN" sz="1500" dirty="0" err="1">
                <a:latin typeface="Times New Roman" panose="02020603050405020304" pitchFamily="18" charset="0"/>
                <a:cs typeface="Times New Roman" panose="02020603050405020304" pitchFamily="18" charset="0"/>
              </a:rPr>
              <a:t>df</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tokenized_overview</a:t>
            </a:r>
            <a:r>
              <a:rPr lang="en-IN" sz="1500" dirty="0">
                <a:latin typeface="Times New Roman" panose="02020603050405020304" pitchFamily="18" charset="0"/>
                <a:cs typeface="Times New Roman" panose="02020603050405020304" pitchFamily="18" charset="0"/>
              </a:rPr>
              <a:t>'] = </a:t>
            </a:r>
            <a:r>
              <a:rPr lang="en-IN" sz="1500" dirty="0" err="1">
                <a:latin typeface="Times New Roman" panose="02020603050405020304" pitchFamily="18" charset="0"/>
                <a:cs typeface="Times New Roman" panose="02020603050405020304" pitchFamily="18" charset="0"/>
              </a:rPr>
              <a:t>df</a:t>
            </a:r>
            <a:r>
              <a:rPr lang="en-IN" sz="1500" dirty="0">
                <a:latin typeface="Times New Roman" panose="02020603050405020304" pitchFamily="18" charset="0"/>
                <a:cs typeface="Times New Roman" panose="02020603050405020304" pitchFamily="18" charset="0"/>
              </a:rPr>
              <a:t>['overview'].apply(</a:t>
            </a:r>
            <a:r>
              <a:rPr lang="en-IN" sz="1500" dirty="0" err="1">
                <a:latin typeface="Times New Roman" panose="02020603050405020304" pitchFamily="18" charset="0"/>
                <a:cs typeface="Times New Roman" panose="02020603050405020304" pitchFamily="18" charset="0"/>
              </a:rPr>
              <a:t>preprocess_text</a:t>
            </a:r>
            <a:r>
              <a:rPr lang="en-IN" sz="1500" dirty="0">
                <a:latin typeface="Times New Roman" panose="02020603050405020304" pitchFamily="18" charset="0"/>
                <a:cs typeface="Times New Roman" panose="02020603050405020304" pitchFamily="18" charset="0"/>
              </a:rPr>
              <a:t>)</a:t>
            </a:r>
          </a:p>
          <a:p>
            <a:r>
              <a:rPr lang="en-IN" sz="1500" dirty="0">
                <a:latin typeface="Times New Roman" panose="02020603050405020304" pitchFamily="18" charset="0"/>
                <a:cs typeface="Times New Roman" panose="02020603050405020304" pitchFamily="18" charset="0"/>
              </a:rPr>
              <a:t>word2vec_model = Word2Vec(</a:t>
            </a:r>
            <a:r>
              <a:rPr lang="en-IN" sz="1500" dirty="0" err="1">
                <a:latin typeface="Times New Roman" panose="02020603050405020304" pitchFamily="18" charset="0"/>
                <a:cs typeface="Times New Roman" panose="02020603050405020304" pitchFamily="18" charset="0"/>
              </a:rPr>
              <a:t>df</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tokenized_overview</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vector_size</a:t>
            </a:r>
            <a:r>
              <a:rPr lang="en-IN" sz="1500" dirty="0">
                <a:latin typeface="Times New Roman" panose="02020603050405020304" pitchFamily="18" charset="0"/>
                <a:cs typeface="Times New Roman" panose="02020603050405020304" pitchFamily="18" charset="0"/>
              </a:rPr>
              <a:t>=100, window=5, </a:t>
            </a:r>
            <a:r>
              <a:rPr lang="en-IN" sz="1500" dirty="0" err="1">
                <a:latin typeface="Times New Roman" panose="02020603050405020304" pitchFamily="18" charset="0"/>
                <a:cs typeface="Times New Roman" panose="02020603050405020304" pitchFamily="18" charset="0"/>
              </a:rPr>
              <a:t>min_count</a:t>
            </a:r>
            <a:r>
              <a:rPr lang="en-IN" sz="1500" dirty="0">
                <a:latin typeface="Times New Roman" panose="02020603050405020304" pitchFamily="18" charset="0"/>
                <a:cs typeface="Times New Roman" panose="02020603050405020304" pitchFamily="18" charset="0"/>
              </a:rPr>
              <a:t>=1, workers=4)</a:t>
            </a:r>
          </a:p>
        </p:txBody>
      </p:sp>
      <p:sp>
        <p:nvSpPr>
          <p:cNvPr id="3" name="TextBox 2">
            <a:extLst>
              <a:ext uri="{FF2B5EF4-FFF2-40B4-BE49-F238E27FC236}">
                <a16:creationId xmlns:a16="http://schemas.microsoft.com/office/drawing/2014/main" id="{258A5787-9125-D404-624C-94F92E37F997}"/>
              </a:ext>
            </a:extLst>
          </p:cNvPr>
          <p:cNvSpPr txBox="1"/>
          <p:nvPr/>
        </p:nvSpPr>
        <p:spPr>
          <a:xfrm>
            <a:off x="5165558" y="9714146"/>
            <a:ext cx="9144000" cy="523220"/>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rPr>
              <a:t>DEPARTMENT OF INFORMATION TECHNOLOGY   / </a:t>
            </a:r>
            <a:r>
              <a:rPr lang="en-US" sz="1400" dirty="0">
                <a:solidFill>
                  <a:schemeClr val="bg1"/>
                </a:solidFill>
                <a:latin typeface="Times New Roman"/>
                <a:cs typeface="Times New Roman"/>
              </a:rPr>
              <a:t>Movie Recommendation System Using Machine Learning and Natural Language Processing</a:t>
            </a:r>
            <a:endParaRPr lang="en-US" dirty="0"/>
          </a:p>
        </p:txBody>
      </p:sp>
      <p:sp>
        <p:nvSpPr>
          <p:cNvPr id="2" name="Google Shape;110;p1">
            <a:extLst>
              <a:ext uri="{FF2B5EF4-FFF2-40B4-BE49-F238E27FC236}">
                <a16:creationId xmlns:a16="http://schemas.microsoft.com/office/drawing/2014/main" id="{8B7ECDAB-8178-293F-EBF3-BC3D524ECFF6}"/>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extLst>
      <p:ext uri="{BB962C8B-B14F-4D97-AF65-F5344CB8AC3E}">
        <p14:creationId xmlns:p14="http://schemas.microsoft.com/office/powerpoint/2010/main" val="4133033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1F9FD-9AC7-9062-66FA-F8298653030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24E8F5-519E-7759-242C-A7ECD5F337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6" name="TextBox 5">
            <a:extLst>
              <a:ext uri="{FF2B5EF4-FFF2-40B4-BE49-F238E27FC236}">
                <a16:creationId xmlns:a16="http://schemas.microsoft.com/office/drawing/2014/main" id="{17752B44-7AB7-023B-2E57-DC7D192617F3}"/>
              </a:ext>
            </a:extLst>
          </p:cNvPr>
          <p:cNvSpPr txBox="1"/>
          <p:nvPr/>
        </p:nvSpPr>
        <p:spPr>
          <a:xfrm>
            <a:off x="5165558" y="885482"/>
            <a:ext cx="9144000" cy="5401479"/>
          </a:xfrm>
          <a:prstGeom prst="rect">
            <a:avLst/>
          </a:prstGeom>
          <a:noFill/>
        </p:spPr>
        <p:txBody>
          <a:bodyPr wrap="square">
            <a:spAutoFit/>
          </a:bodyPr>
          <a:lstStyle/>
          <a:p>
            <a:r>
              <a:rPr lang="en-IN" sz="1500" dirty="0">
                <a:latin typeface="Times New Roman" panose="02020603050405020304" pitchFamily="18" charset="0"/>
                <a:cs typeface="Times New Roman" panose="02020603050405020304" pitchFamily="18" charset="0"/>
              </a:rPr>
              <a:t>def </a:t>
            </a:r>
            <a:r>
              <a:rPr lang="en-IN" sz="1500" dirty="0" err="1">
                <a:latin typeface="Times New Roman" panose="02020603050405020304" pitchFamily="18" charset="0"/>
                <a:cs typeface="Times New Roman" panose="02020603050405020304" pitchFamily="18" charset="0"/>
              </a:rPr>
              <a:t>get_nlp_recommendations</a:t>
            </a:r>
            <a:r>
              <a:rPr lang="en-IN" sz="1500" dirty="0">
                <a:latin typeface="Times New Roman" panose="02020603050405020304" pitchFamily="18" charset="0"/>
                <a:cs typeface="Times New Roman" panose="02020603050405020304" pitchFamily="18" charset="0"/>
              </a:rPr>
              <a:t>(title):   </a:t>
            </a:r>
          </a:p>
          <a:p>
            <a:r>
              <a:rPr lang="en-IN" sz="1500" dirty="0">
                <a:latin typeface="Times New Roman" panose="02020603050405020304" pitchFamily="18" charset="0"/>
                <a:cs typeface="Times New Roman" panose="02020603050405020304" pitchFamily="18" charset="0"/>
              </a:rPr>
              <a:t>        if title not in </a:t>
            </a:r>
            <a:r>
              <a:rPr lang="en-IN" sz="1500" dirty="0" err="1">
                <a:latin typeface="Times New Roman" panose="02020603050405020304" pitchFamily="18" charset="0"/>
                <a:cs typeface="Times New Roman" panose="02020603050405020304" pitchFamily="18" charset="0"/>
              </a:rPr>
              <a:t>df</a:t>
            </a:r>
            <a:r>
              <a:rPr lang="en-IN" sz="1500" dirty="0">
                <a:latin typeface="Times New Roman" panose="02020603050405020304" pitchFamily="18" charset="0"/>
                <a:cs typeface="Times New Roman" panose="02020603050405020304" pitchFamily="18" charset="0"/>
              </a:rPr>
              <a:t>['title'].values:        </a:t>
            </a:r>
          </a:p>
          <a:p>
            <a:r>
              <a:rPr lang="en-IN" sz="1500" dirty="0">
                <a:latin typeface="Times New Roman" panose="02020603050405020304" pitchFamily="18" charset="0"/>
                <a:cs typeface="Times New Roman" panose="02020603050405020304" pitchFamily="18" charset="0"/>
              </a:rPr>
              <a:t>               return "Movie not found in dataset. Please try another title."    </a:t>
            </a:r>
          </a:p>
          <a:p>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movie_index</a:t>
            </a:r>
            <a:r>
              <a:rPr lang="en-IN" sz="1500" dirty="0">
                <a:latin typeface="Times New Roman" panose="02020603050405020304" pitchFamily="18" charset="0"/>
                <a:cs typeface="Times New Roman" panose="02020603050405020304" pitchFamily="18" charset="0"/>
              </a:rPr>
              <a:t> = </a:t>
            </a:r>
            <a:r>
              <a:rPr lang="en-IN" sz="1500" dirty="0" err="1">
                <a:latin typeface="Times New Roman" panose="02020603050405020304" pitchFamily="18" charset="0"/>
                <a:cs typeface="Times New Roman" panose="02020603050405020304" pitchFamily="18" charset="0"/>
              </a:rPr>
              <a:t>df</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df</a:t>
            </a:r>
            <a:r>
              <a:rPr lang="en-IN" sz="1500" dirty="0">
                <a:latin typeface="Times New Roman" panose="02020603050405020304" pitchFamily="18" charset="0"/>
                <a:cs typeface="Times New Roman" panose="02020603050405020304" pitchFamily="18" charset="0"/>
              </a:rPr>
              <a:t>['title'] == title].index[0]   </a:t>
            </a:r>
          </a:p>
          <a:p>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movie_vector</a:t>
            </a:r>
            <a:r>
              <a:rPr lang="en-IN" sz="1500" dirty="0">
                <a:latin typeface="Times New Roman" panose="02020603050405020304" pitchFamily="18" charset="0"/>
                <a:cs typeface="Times New Roman" panose="02020603050405020304" pitchFamily="18" charset="0"/>
              </a:rPr>
              <a:t> = </a:t>
            </a:r>
            <a:r>
              <a:rPr lang="en-IN" sz="1500" dirty="0" err="1">
                <a:latin typeface="Times New Roman" panose="02020603050405020304" pitchFamily="18" charset="0"/>
                <a:cs typeface="Times New Roman" panose="02020603050405020304" pitchFamily="18" charset="0"/>
              </a:rPr>
              <a:t>np.mean</a:t>
            </a:r>
            <a:r>
              <a:rPr lang="en-IN" sz="1500" dirty="0">
                <a:latin typeface="Times New Roman" panose="02020603050405020304" pitchFamily="18" charset="0"/>
                <a:cs typeface="Times New Roman" panose="02020603050405020304" pitchFamily="18" charset="0"/>
              </a:rPr>
              <a:t>([word2vec_model.wv[word] for word in </a:t>
            </a:r>
            <a:r>
              <a:rPr lang="en-IN" sz="1500" dirty="0" err="1">
                <a:latin typeface="Times New Roman" panose="02020603050405020304" pitchFamily="18" charset="0"/>
                <a:cs typeface="Times New Roman" panose="02020603050405020304" pitchFamily="18" charset="0"/>
              </a:rPr>
              <a:t>df.loc</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movie_index</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tokenized_overview</a:t>
            </a:r>
            <a:r>
              <a:rPr lang="en-IN" sz="1500" dirty="0">
                <a:latin typeface="Times New Roman" panose="02020603050405020304" pitchFamily="18" charset="0"/>
                <a:cs typeface="Times New Roman" panose="02020603050405020304" pitchFamily="18" charset="0"/>
              </a:rPr>
              <a:t>’]</a:t>
            </a:r>
          </a:p>
          <a:p>
            <a:r>
              <a:rPr lang="en-IN" sz="1500" dirty="0">
                <a:latin typeface="Times New Roman" panose="02020603050405020304" pitchFamily="18" charset="0"/>
                <a:cs typeface="Times New Roman" panose="02020603050405020304" pitchFamily="18" charset="0"/>
              </a:rPr>
              <a:t>         if  word in word2vec_model.wv], axis=0)    </a:t>
            </a:r>
          </a:p>
          <a:p>
            <a:r>
              <a:rPr lang="en-IN" sz="1500" dirty="0">
                <a:latin typeface="Times New Roman" panose="02020603050405020304" pitchFamily="18" charset="0"/>
                <a:cs typeface="Times New Roman" panose="02020603050405020304" pitchFamily="18" charset="0"/>
              </a:rPr>
              <a:t>        similarities = []   </a:t>
            </a:r>
          </a:p>
          <a:p>
            <a:r>
              <a:rPr lang="en-IN" sz="1500" dirty="0">
                <a:latin typeface="Times New Roman" panose="02020603050405020304" pitchFamily="18" charset="0"/>
                <a:cs typeface="Times New Roman" panose="02020603050405020304" pitchFamily="18" charset="0"/>
              </a:rPr>
              <a:t>         for </a:t>
            </a:r>
            <a:r>
              <a:rPr lang="en-IN" sz="1500" dirty="0" err="1">
                <a:latin typeface="Times New Roman" panose="02020603050405020304" pitchFamily="18" charset="0"/>
                <a:cs typeface="Times New Roman" panose="02020603050405020304" pitchFamily="18" charset="0"/>
              </a:rPr>
              <a:t>i</a:t>
            </a:r>
            <a:r>
              <a:rPr lang="en-IN" sz="1500" dirty="0">
                <a:latin typeface="Times New Roman" panose="02020603050405020304" pitchFamily="18" charset="0"/>
                <a:cs typeface="Times New Roman" panose="02020603050405020304" pitchFamily="18" charset="0"/>
              </a:rPr>
              <a:t> in range(</a:t>
            </a:r>
            <a:r>
              <a:rPr lang="en-IN" sz="1500" dirty="0" err="1">
                <a:latin typeface="Times New Roman" panose="02020603050405020304" pitchFamily="18" charset="0"/>
                <a:cs typeface="Times New Roman" panose="02020603050405020304" pitchFamily="18" charset="0"/>
              </a:rPr>
              <a:t>len</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df</a:t>
            </a:r>
            <a:r>
              <a:rPr lang="en-IN" sz="1500" dirty="0">
                <a:latin typeface="Times New Roman" panose="02020603050405020304" pitchFamily="18" charset="0"/>
                <a:cs typeface="Times New Roman" panose="02020603050405020304" pitchFamily="18" charset="0"/>
              </a:rPr>
              <a:t>)):       </a:t>
            </a:r>
          </a:p>
          <a:p>
            <a:r>
              <a:rPr lang="en-IN" sz="1500" dirty="0">
                <a:latin typeface="Times New Roman" panose="02020603050405020304" pitchFamily="18" charset="0"/>
                <a:cs typeface="Times New Roman" panose="02020603050405020304" pitchFamily="18" charset="0"/>
              </a:rPr>
              <a:t>                  if </a:t>
            </a:r>
            <a:r>
              <a:rPr lang="en-IN" sz="1500" dirty="0" err="1">
                <a:latin typeface="Times New Roman" panose="02020603050405020304" pitchFamily="18" charset="0"/>
                <a:cs typeface="Times New Roman" panose="02020603050405020304" pitchFamily="18" charset="0"/>
              </a:rPr>
              <a:t>i</a:t>
            </a:r>
            <a:r>
              <a:rPr lang="en-IN" sz="1500" dirty="0">
                <a:latin typeface="Times New Roman" panose="02020603050405020304" pitchFamily="18" charset="0"/>
                <a:cs typeface="Times New Roman" panose="02020603050405020304" pitchFamily="18" charset="0"/>
              </a:rPr>
              <a:t> != </a:t>
            </a:r>
            <a:r>
              <a:rPr lang="en-IN" sz="1500" dirty="0" err="1">
                <a:latin typeface="Times New Roman" panose="02020603050405020304" pitchFamily="18" charset="0"/>
                <a:cs typeface="Times New Roman" panose="02020603050405020304" pitchFamily="18" charset="0"/>
              </a:rPr>
              <a:t>movie_index</a:t>
            </a:r>
            <a:r>
              <a:rPr lang="en-IN" sz="1500" dirty="0">
                <a:latin typeface="Times New Roman" panose="02020603050405020304" pitchFamily="18" charset="0"/>
                <a:cs typeface="Times New Roman" panose="02020603050405020304" pitchFamily="18" charset="0"/>
              </a:rPr>
              <a:t>:            </a:t>
            </a:r>
          </a:p>
          <a:p>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other_vector</a:t>
            </a:r>
            <a:r>
              <a:rPr lang="en-IN" sz="1500" dirty="0">
                <a:latin typeface="Times New Roman" panose="02020603050405020304" pitchFamily="18" charset="0"/>
                <a:cs typeface="Times New Roman" panose="02020603050405020304" pitchFamily="18" charset="0"/>
              </a:rPr>
              <a:t> = </a:t>
            </a:r>
            <a:r>
              <a:rPr lang="en-IN" sz="1500" dirty="0" err="1">
                <a:latin typeface="Times New Roman" panose="02020603050405020304" pitchFamily="18" charset="0"/>
                <a:cs typeface="Times New Roman" panose="02020603050405020304" pitchFamily="18" charset="0"/>
              </a:rPr>
              <a:t>np.mean</a:t>
            </a:r>
            <a:r>
              <a:rPr lang="en-IN" sz="1500" dirty="0">
                <a:latin typeface="Times New Roman" panose="02020603050405020304" pitchFamily="18" charset="0"/>
                <a:cs typeface="Times New Roman" panose="02020603050405020304" pitchFamily="18" charset="0"/>
              </a:rPr>
              <a:t>([word2vec_model.wv[word] for word in </a:t>
            </a:r>
            <a:r>
              <a:rPr lang="en-IN" sz="1500" dirty="0" err="1">
                <a:latin typeface="Times New Roman" panose="02020603050405020304" pitchFamily="18" charset="0"/>
                <a:cs typeface="Times New Roman" panose="02020603050405020304" pitchFamily="18" charset="0"/>
              </a:rPr>
              <a:t>df.loc</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i</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tokenized_overview</a:t>
            </a:r>
            <a:r>
              <a:rPr lang="en-IN" sz="1500" dirty="0">
                <a:latin typeface="Times New Roman" panose="02020603050405020304" pitchFamily="18" charset="0"/>
                <a:cs typeface="Times New Roman" panose="02020603050405020304" pitchFamily="18" charset="0"/>
              </a:rPr>
              <a:t>’] </a:t>
            </a:r>
          </a:p>
          <a:p>
            <a:r>
              <a:rPr lang="en-IN" sz="1500" dirty="0">
                <a:latin typeface="Times New Roman" panose="02020603050405020304" pitchFamily="18" charset="0"/>
                <a:cs typeface="Times New Roman" panose="02020603050405020304" pitchFamily="18" charset="0"/>
              </a:rPr>
              <a:t>                          if word in word2vec_model.wv], axis=0)           </a:t>
            </a:r>
          </a:p>
          <a:p>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similarities.append</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i</a:t>
            </a:r>
            <a:r>
              <a:rPr lang="en-IN" sz="1500" dirty="0">
                <a:latin typeface="Times New Roman" panose="02020603050405020304" pitchFamily="18" charset="0"/>
                <a:cs typeface="Times New Roman" panose="02020603050405020304" pitchFamily="18" charset="0"/>
              </a:rPr>
              <a:t>, np.dot(</a:t>
            </a:r>
            <a:r>
              <a:rPr lang="en-IN" sz="1500" dirty="0" err="1">
                <a:latin typeface="Times New Roman" panose="02020603050405020304" pitchFamily="18" charset="0"/>
                <a:cs typeface="Times New Roman" panose="02020603050405020304" pitchFamily="18" charset="0"/>
              </a:rPr>
              <a:t>movie_vector</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other_vector</a:t>
            </a:r>
            <a:r>
              <a:rPr lang="en-IN" sz="1500" dirty="0">
                <a:latin typeface="Times New Roman" panose="02020603050405020304" pitchFamily="18" charset="0"/>
                <a:cs typeface="Times New Roman" panose="02020603050405020304" pitchFamily="18" charset="0"/>
              </a:rPr>
              <a:t>)))    </a:t>
            </a:r>
          </a:p>
          <a:p>
            <a:r>
              <a:rPr lang="en-IN" sz="1500" dirty="0">
                <a:latin typeface="Times New Roman" panose="02020603050405020304" pitchFamily="18" charset="0"/>
                <a:cs typeface="Times New Roman" panose="02020603050405020304" pitchFamily="18" charset="0"/>
              </a:rPr>
              <a:t>similarities = sorted(similarities, key=lambda x: x[1], reverse=True)    </a:t>
            </a:r>
          </a:p>
          <a:p>
            <a:r>
              <a:rPr lang="en-IN" sz="1500" dirty="0">
                <a:latin typeface="Times New Roman" panose="02020603050405020304" pitchFamily="18" charset="0"/>
                <a:cs typeface="Times New Roman" panose="02020603050405020304" pitchFamily="18" charset="0"/>
              </a:rPr>
              <a:t>return </a:t>
            </a:r>
            <a:r>
              <a:rPr lang="en-IN" sz="1500" dirty="0" err="1">
                <a:latin typeface="Times New Roman" panose="02020603050405020304" pitchFamily="18" charset="0"/>
                <a:cs typeface="Times New Roman" panose="02020603050405020304" pitchFamily="18" charset="0"/>
              </a:rPr>
              <a:t>df</a:t>
            </a:r>
            <a:r>
              <a:rPr lang="en-IN" sz="1500" dirty="0">
                <a:latin typeface="Times New Roman" panose="02020603050405020304" pitchFamily="18" charset="0"/>
                <a:cs typeface="Times New Roman" panose="02020603050405020304" pitchFamily="18" charset="0"/>
              </a:rPr>
              <a:t>['title'].</a:t>
            </a:r>
            <a:r>
              <a:rPr lang="en-IN" sz="1500" dirty="0" err="1">
                <a:latin typeface="Times New Roman" panose="02020603050405020304" pitchFamily="18" charset="0"/>
                <a:cs typeface="Times New Roman" panose="02020603050405020304" pitchFamily="18" charset="0"/>
              </a:rPr>
              <a:t>iloc</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i</a:t>
            </a:r>
            <a:r>
              <a:rPr lang="en-IN" sz="1500" dirty="0">
                <a:latin typeface="Times New Roman" panose="02020603050405020304" pitchFamily="18" charset="0"/>
                <a:cs typeface="Times New Roman" panose="02020603050405020304" pitchFamily="18" charset="0"/>
              </a:rPr>
              <a:t>[0] for </a:t>
            </a:r>
            <a:r>
              <a:rPr lang="en-IN" sz="1500" dirty="0" err="1">
                <a:latin typeface="Times New Roman" panose="02020603050405020304" pitchFamily="18" charset="0"/>
                <a:cs typeface="Times New Roman" panose="02020603050405020304" pitchFamily="18" charset="0"/>
              </a:rPr>
              <a:t>i</a:t>
            </a:r>
            <a:r>
              <a:rPr lang="en-IN" sz="1500" dirty="0">
                <a:latin typeface="Times New Roman" panose="02020603050405020304" pitchFamily="18" charset="0"/>
                <a:cs typeface="Times New Roman" panose="02020603050405020304" pitchFamily="18" charset="0"/>
              </a:rPr>
              <a:t> in similarities[:10]]]</a:t>
            </a:r>
          </a:p>
          <a:p>
            <a:endParaRPr lang="en-IN"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 Example Usage</a:t>
            </a:r>
          </a:p>
          <a:p>
            <a:r>
              <a:rPr lang="en-US" sz="1500" dirty="0" err="1">
                <a:latin typeface="Times New Roman" panose="02020603050405020304" pitchFamily="18" charset="0"/>
                <a:cs typeface="Times New Roman" panose="02020603050405020304" pitchFamily="18" charset="0"/>
              </a:rPr>
              <a:t>movie_title</a:t>
            </a:r>
            <a:r>
              <a:rPr lang="en-US" sz="1500" dirty="0">
                <a:latin typeface="Times New Roman" panose="02020603050405020304" pitchFamily="18" charset="0"/>
                <a:cs typeface="Times New Roman" panose="02020603050405020304" pitchFamily="18" charset="0"/>
              </a:rPr>
              <a:t> = input("Enter a movie title: ")</a:t>
            </a:r>
          </a:p>
          <a:p>
            <a:r>
              <a:rPr lang="en-US" sz="1500" dirty="0">
                <a:latin typeface="Times New Roman" panose="02020603050405020304" pitchFamily="18" charset="0"/>
                <a:cs typeface="Times New Roman" panose="02020603050405020304" pitchFamily="18" charset="0"/>
              </a:rPr>
              <a:t>print("Content-</a:t>
            </a:r>
            <a:r>
              <a:rPr lang="en-US" sz="1500" dirty="0" err="1">
                <a:latin typeface="Times New Roman" panose="02020603050405020304" pitchFamily="18" charset="0"/>
                <a:cs typeface="Times New Roman" panose="02020603050405020304" pitchFamily="18" charset="0"/>
              </a:rPr>
              <a:t>BasedRecommendations</a:t>
            </a:r>
            <a:r>
              <a:rPr lang="en-US" sz="1500" dirty="0">
                <a:latin typeface="Times New Roman" panose="02020603050405020304" pitchFamily="18" charset="0"/>
                <a:cs typeface="Times New Roman" panose="02020603050405020304" pitchFamily="18" charset="0"/>
              </a:rPr>
              <a:t>:")</a:t>
            </a:r>
          </a:p>
          <a:p>
            <a:r>
              <a:rPr lang="en-US" sz="1500" dirty="0">
                <a:latin typeface="Times New Roman" panose="02020603050405020304" pitchFamily="18" charset="0"/>
                <a:cs typeface="Times New Roman" panose="02020603050405020304" pitchFamily="18" charset="0"/>
              </a:rPr>
              <a:t>print(</a:t>
            </a:r>
            <a:r>
              <a:rPr lang="en-US" sz="1500" dirty="0" err="1">
                <a:latin typeface="Times New Roman" panose="02020603050405020304" pitchFamily="18" charset="0"/>
                <a:cs typeface="Times New Roman" panose="02020603050405020304" pitchFamily="18" charset="0"/>
              </a:rPr>
              <a:t>get_content_recommendations</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movie_title</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to_string</a:t>
            </a:r>
            <a:r>
              <a:rPr lang="en-US" sz="1500" dirty="0">
                <a:latin typeface="Times New Roman" panose="02020603050405020304" pitchFamily="18" charset="0"/>
                <a:cs typeface="Times New Roman" panose="02020603050405020304" pitchFamily="18" charset="0"/>
              </a:rPr>
              <a:t>(index=False))</a:t>
            </a:r>
          </a:p>
          <a:p>
            <a:r>
              <a:rPr lang="en-US" sz="1500" dirty="0">
                <a:latin typeface="Times New Roman" panose="02020603050405020304" pitchFamily="18" charset="0"/>
                <a:cs typeface="Times New Roman" panose="02020603050405020304" pitchFamily="18" charset="0"/>
              </a:rPr>
              <a:t>print("\</a:t>
            </a:r>
            <a:r>
              <a:rPr lang="en-US" sz="1500" dirty="0" err="1">
                <a:latin typeface="Times New Roman" panose="02020603050405020304" pitchFamily="18" charset="0"/>
                <a:cs typeface="Times New Roman" panose="02020603050405020304" pitchFamily="18" charset="0"/>
              </a:rPr>
              <a:t>nCollaborative</a:t>
            </a:r>
            <a:r>
              <a:rPr lang="en-US" sz="1500" dirty="0">
                <a:latin typeface="Times New Roman" panose="02020603050405020304" pitchFamily="18" charset="0"/>
                <a:cs typeface="Times New Roman" panose="02020603050405020304" pitchFamily="18" charset="0"/>
              </a:rPr>
              <a:t> Filtering Recommendations:“)</a:t>
            </a:r>
          </a:p>
          <a:p>
            <a:r>
              <a:rPr lang="en-US" sz="1500" dirty="0">
                <a:latin typeface="Times New Roman" panose="02020603050405020304" pitchFamily="18" charset="0"/>
                <a:cs typeface="Times New Roman" panose="02020603050405020304" pitchFamily="18" charset="0"/>
              </a:rPr>
              <a:t>print(</a:t>
            </a:r>
            <a:r>
              <a:rPr lang="en-US" sz="1500" dirty="0" err="1">
                <a:latin typeface="Times New Roman" panose="02020603050405020304" pitchFamily="18" charset="0"/>
                <a:cs typeface="Times New Roman" panose="02020603050405020304" pitchFamily="18" charset="0"/>
              </a:rPr>
              <a:t>get_collaborative_recommendations</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movie_title</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to_string</a:t>
            </a:r>
            <a:r>
              <a:rPr lang="en-US" sz="1500" dirty="0">
                <a:latin typeface="Times New Roman" panose="02020603050405020304" pitchFamily="18" charset="0"/>
                <a:cs typeface="Times New Roman" panose="02020603050405020304" pitchFamily="18" charset="0"/>
              </a:rPr>
              <a:t>(index=False))</a:t>
            </a:r>
          </a:p>
          <a:p>
            <a:r>
              <a:rPr lang="en-US" sz="1500" dirty="0">
                <a:latin typeface="Times New Roman" panose="02020603050405020304" pitchFamily="18" charset="0"/>
                <a:cs typeface="Times New Roman" panose="02020603050405020304" pitchFamily="18" charset="0"/>
              </a:rPr>
              <a:t>print("\</a:t>
            </a:r>
            <a:r>
              <a:rPr lang="en-US" sz="1500" dirty="0" err="1">
                <a:latin typeface="Times New Roman" panose="02020603050405020304" pitchFamily="18" charset="0"/>
                <a:cs typeface="Times New Roman" panose="02020603050405020304" pitchFamily="18" charset="0"/>
              </a:rPr>
              <a:t>nNLP</a:t>
            </a:r>
            <a:r>
              <a:rPr lang="en-US" sz="1500" dirty="0">
                <a:latin typeface="Times New Roman" panose="02020603050405020304" pitchFamily="18" charset="0"/>
                <a:cs typeface="Times New Roman" panose="02020603050405020304" pitchFamily="18" charset="0"/>
              </a:rPr>
              <a:t>-Based Recommendations:")</a:t>
            </a:r>
          </a:p>
          <a:p>
            <a:r>
              <a:rPr lang="en-US" sz="1500" dirty="0">
                <a:latin typeface="Times New Roman" panose="02020603050405020304" pitchFamily="18" charset="0"/>
                <a:cs typeface="Times New Roman" panose="02020603050405020304" pitchFamily="18" charset="0"/>
              </a:rPr>
              <a:t>print(</a:t>
            </a:r>
            <a:r>
              <a:rPr lang="en-US" sz="1500" dirty="0" err="1">
                <a:latin typeface="Times New Roman" panose="02020603050405020304" pitchFamily="18" charset="0"/>
                <a:cs typeface="Times New Roman" panose="02020603050405020304" pitchFamily="18" charset="0"/>
              </a:rPr>
              <a:t>get_nlp_recommendations</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movie_title</a:t>
            </a:r>
            <a:r>
              <a:rPr lang="en-US" sz="1500" dirty="0">
                <a:latin typeface="Times New Roman" panose="02020603050405020304" pitchFamily="18" charset="0"/>
                <a:cs typeface="Times New Roman" panose="02020603050405020304" pitchFamily="18" charset="0"/>
              </a:rPr>
              <a:t>).</a:t>
            </a:r>
            <a:r>
              <a:rPr lang="en-US" sz="1500" dirty="0" err="1">
                <a:latin typeface="Times New Roman" panose="02020603050405020304" pitchFamily="18" charset="0"/>
                <a:cs typeface="Times New Roman" panose="02020603050405020304" pitchFamily="18" charset="0"/>
              </a:rPr>
              <a:t>to_string</a:t>
            </a:r>
            <a:r>
              <a:rPr lang="en-US" sz="1500" dirty="0">
                <a:latin typeface="Times New Roman" panose="02020603050405020304" pitchFamily="18" charset="0"/>
                <a:cs typeface="Times New Roman" panose="02020603050405020304" pitchFamily="18" charset="0"/>
              </a:rPr>
              <a:t>(index=False))</a:t>
            </a:r>
          </a:p>
        </p:txBody>
      </p:sp>
      <p:sp>
        <p:nvSpPr>
          <p:cNvPr id="7" name="TextBox 6">
            <a:extLst>
              <a:ext uri="{FF2B5EF4-FFF2-40B4-BE49-F238E27FC236}">
                <a16:creationId xmlns:a16="http://schemas.microsoft.com/office/drawing/2014/main" id="{14C3DBDC-6A9B-6FC4-A0A1-280CA79A3BE2}"/>
              </a:ext>
            </a:extLst>
          </p:cNvPr>
          <p:cNvSpPr txBox="1"/>
          <p:nvPr/>
        </p:nvSpPr>
        <p:spPr>
          <a:xfrm>
            <a:off x="5165558" y="9689678"/>
            <a:ext cx="9144000" cy="523220"/>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rPr>
              <a:t>DEPARTMENT OF INFORMATION TECHNOLOGY   / </a:t>
            </a:r>
            <a:r>
              <a:rPr lang="en-US" sz="1400" dirty="0">
                <a:solidFill>
                  <a:schemeClr val="bg1"/>
                </a:solidFill>
                <a:latin typeface="Times New Roman"/>
                <a:cs typeface="Times New Roman"/>
              </a:rPr>
              <a:t>Movie Recommendation System Using Machine Learning and Natural Language Processing</a:t>
            </a:r>
            <a:endParaRPr lang="en-US" dirty="0"/>
          </a:p>
        </p:txBody>
      </p:sp>
      <p:sp>
        <p:nvSpPr>
          <p:cNvPr id="2" name="Google Shape;110;p1">
            <a:extLst>
              <a:ext uri="{FF2B5EF4-FFF2-40B4-BE49-F238E27FC236}">
                <a16:creationId xmlns:a16="http://schemas.microsoft.com/office/drawing/2014/main" id="{E13EB03A-D61D-F232-94A5-B1855092E0F9}"/>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extLst>
      <p:ext uri="{BB962C8B-B14F-4D97-AF65-F5344CB8AC3E}">
        <p14:creationId xmlns:p14="http://schemas.microsoft.com/office/powerpoint/2010/main" val="3653400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94E10C-A3F6-0C5C-9340-02DEE3C915C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Title 4">
            <a:extLst>
              <a:ext uri="{FF2B5EF4-FFF2-40B4-BE49-F238E27FC236}">
                <a16:creationId xmlns:a16="http://schemas.microsoft.com/office/drawing/2014/main" id="{AA4E681B-EED9-AFDD-1540-D841F2768C52}"/>
              </a:ext>
            </a:extLst>
          </p:cNvPr>
          <p:cNvSpPr>
            <a:spLocks noGrp="1"/>
          </p:cNvSpPr>
          <p:nvPr>
            <p:ph type="title" idx="4294967295"/>
          </p:nvPr>
        </p:nvSpPr>
        <p:spPr>
          <a:xfrm>
            <a:off x="1731126" y="413884"/>
            <a:ext cx="15087600" cy="745445"/>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INPUT AND OUTPUT</a:t>
            </a:r>
            <a:endParaRPr lang="en-IN" sz="36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3CBD59A-1BF7-49B8-AE36-74CB57B28199}"/>
              </a:ext>
            </a:extLst>
          </p:cNvPr>
          <p:cNvPicPr>
            <a:picLocks noChangeAspect="1"/>
          </p:cNvPicPr>
          <p:nvPr/>
        </p:nvPicPr>
        <p:blipFill>
          <a:blip r:embed="rId2"/>
          <a:stretch>
            <a:fillRect/>
          </a:stretch>
        </p:blipFill>
        <p:spPr>
          <a:xfrm>
            <a:off x="9143999" y="2315714"/>
            <a:ext cx="8131629" cy="5112013"/>
          </a:xfrm>
          <a:prstGeom prst="rect">
            <a:avLst/>
          </a:prstGeom>
        </p:spPr>
      </p:pic>
      <p:pic>
        <p:nvPicPr>
          <p:cNvPr id="10" name="Picture 9">
            <a:extLst>
              <a:ext uri="{FF2B5EF4-FFF2-40B4-BE49-F238E27FC236}">
                <a16:creationId xmlns:a16="http://schemas.microsoft.com/office/drawing/2014/main" id="{8A7C9EA7-27CF-5471-CC48-046F76AC218C}"/>
              </a:ext>
            </a:extLst>
          </p:cNvPr>
          <p:cNvPicPr>
            <a:picLocks noChangeAspect="1"/>
          </p:cNvPicPr>
          <p:nvPr/>
        </p:nvPicPr>
        <p:blipFill>
          <a:blip r:embed="rId3"/>
          <a:stretch>
            <a:fillRect/>
          </a:stretch>
        </p:blipFill>
        <p:spPr>
          <a:xfrm>
            <a:off x="345255" y="3525451"/>
            <a:ext cx="8453489" cy="2692538"/>
          </a:xfrm>
          <a:prstGeom prst="rect">
            <a:avLst/>
          </a:prstGeom>
        </p:spPr>
      </p:pic>
      <p:sp>
        <p:nvSpPr>
          <p:cNvPr id="12" name="TextBox 11">
            <a:extLst>
              <a:ext uri="{FF2B5EF4-FFF2-40B4-BE49-F238E27FC236}">
                <a16:creationId xmlns:a16="http://schemas.microsoft.com/office/drawing/2014/main" id="{FC8F3B19-5B71-BD2B-D6D3-EB22DCC80368}"/>
              </a:ext>
            </a:extLst>
          </p:cNvPr>
          <p:cNvSpPr txBox="1"/>
          <p:nvPr/>
        </p:nvSpPr>
        <p:spPr>
          <a:xfrm>
            <a:off x="1175657" y="9809633"/>
            <a:ext cx="2318657" cy="307777"/>
          </a:xfrm>
          <a:prstGeom prst="rect">
            <a:avLst/>
          </a:prstGeom>
          <a:noFill/>
        </p:spPr>
        <p:txBody>
          <a:bodyPr wrap="square">
            <a:spAutoFit/>
          </a:bodyPr>
          <a:lstStyle/>
          <a:p>
            <a:pPr marL="0" lvl="0" indent="0" algn="l" rtl="0">
              <a:spcBef>
                <a:spcPts val="0"/>
              </a:spcBef>
              <a:spcAft>
                <a:spcPts val="0"/>
              </a:spcAft>
              <a:buNone/>
            </a:pPr>
            <a:r>
              <a:rPr lang="en-US" dirty="0">
                <a:solidFill>
                  <a:schemeClr val="bg1"/>
                </a:solidFill>
              </a:rPr>
              <a:t>May 07, 2025</a:t>
            </a:r>
          </a:p>
        </p:txBody>
      </p:sp>
      <p:sp>
        <p:nvSpPr>
          <p:cNvPr id="14" name="TextBox 13">
            <a:extLst>
              <a:ext uri="{FF2B5EF4-FFF2-40B4-BE49-F238E27FC236}">
                <a16:creationId xmlns:a16="http://schemas.microsoft.com/office/drawing/2014/main" id="{39C9B108-939C-323E-3BE1-F51F59C54D00}"/>
              </a:ext>
            </a:extLst>
          </p:cNvPr>
          <p:cNvSpPr txBox="1"/>
          <p:nvPr/>
        </p:nvSpPr>
        <p:spPr>
          <a:xfrm>
            <a:off x="4914900" y="9689678"/>
            <a:ext cx="9144000" cy="523220"/>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rPr>
              <a:t>DEPARTMENT OF INFORMATION TECHNOLOGY   / </a:t>
            </a:r>
            <a:r>
              <a:rPr lang="en-US" sz="1400" dirty="0">
                <a:solidFill>
                  <a:schemeClr val="bg1"/>
                </a:solidFill>
                <a:latin typeface="Times New Roman"/>
                <a:cs typeface="Times New Roman"/>
              </a:rPr>
              <a:t>Movie Recommendation System Using Machine Learning and Natural Language Processing</a:t>
            </a:r>
            <a:endParaRPr lang="en-US" dirty="0"/>
          </a:p>
        </p:txBody>
      </p:sp>
    </p:spTree>
    <p:extLst>
      <p:ext uri="{BB962C8B-B14F-4D97-AF65-F5344CB8AC3E}">
        <p14:creationId xmlns:p14="http://schemas.microsoft.com/office/powerpoint/2010/main" val="94123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2"/>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118" name="Google Shape;118;p2"/>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3</a:t>
            </a:fld>
            <a:endParaRPr/>
          </a:p>
        </p:txBody>
      </p:sp>
      <p:sp>
        <p:nvSpPr>
          <p:cNvPr id="119" name="Google Shape;119;p2"/>
          <p:cNvSpPr/>
          <p:nvPr/>
        </p:nvSpPr>
        <p:spPr>
          <a:xfrm>
            <a:off x="727362" y="359630"/>
            <a:ext cx="16521545" cy="867929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600" b="1">
                <a:solidFill>
                  <a:schemeClr val="dk1"/>
                </a:solidFill>
                <a:latin typeface="Times New Roman"/>
                <a:ea typeface="Times New Roman"/>
                <a:cs typeface="Times New Roman"/>
                <a:sym typeface="Times New Roman"/>
              </a:rPr>
              <a:t>OVERVIEW </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ABSTRACT</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OBJECTIVE</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INTRODUCTION</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LITERATURE REVIEW </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DESIGN AND METHODOLOGIES</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IMPLEMENTATION</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TESTING</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INPUT AND OUTPUT</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INCLUDE DEMO VIDEO-1 </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INCLUDE DEMO VIDEO-2</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CONCLUSION</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WEB REFERENCES LINK </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PLAGIARISM REPORT OF PPT</a:t>
            </a:r>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REFERENCES</a:t>
            </a:r>
            <a:endParaRPr sz="2400" b="0" i="0" u="none" strike="noStrike" cap="none">
              <a:solidFill>
                <a:schemeClr val="dk1"/>
              </a:solidFill>
              <a:latin typeface="Times New Roman"/>
              <a:ea typeface="Times New Roman"/>
              <a:cs typeface="Times New Roman"/>
              <a:sym typeface="Times New Roman"/>
            </a:endParaRPr>
          </a:p>
        </p:txBody>
      </p:sp>
      <p:sp>
        <p:nvSpPr>
          <p:cNvPr id="2" name="Google Shape;110;p1">
            <a:extLst>
              <a:ext uri="{FF2B5EF4-FFF2-40B4-BE49-F238E27FC236}">
                <a16:creationId xmlns:a16="http://schemas.microsoft.com/office/drawing/2014/main" id="{896A98F8-8C6D-28DD-C77A-4D52DE235577}"/>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88344E-A9B5-2DFE-B56F-63BF380825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Title 4">
            <a:extLst>
              <a:ext uri="{FF2B5EF4-FFF2-40B4-BE49-F238E27FC236}">
                <a16:creationId xmlns:a16="http://schemas.microsoft.com/office/drawing/2014/main" id="{9145ED02-ED9E-4499-FCC3-C7F16759A3CB}"/>
              </a:ext>
            </a:extLst>
          </p:cNvPr>
          <p:cNvSpPr>
            <a:spLocks noGrp="1"/>
          </p:cNvSpPr>
          <p:nvPr>
            <p:ph type="title" idx="4294967295"/>
          </p:nvPr>
        </p:nvSpPr>
        <p:spPr>
          <a:xfrm>
            <a:off x="1731126" y="326799"/>
            <a:ext cx="15087600" cy="701675"/>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SOCIETAL IMPACT OF PROJECT</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EC1FA9D-6F78-3396-05B3-4B15080586A3}"/>
              </a:ext>
            </a:extLst>
          </p:cNvPr>
          <p:cNvSpPr txBox="1"/>
          <p:nvPr/>
        </p:nvSpPr>
        <p:spPr>
          <a:xfrm>
            <a:off x="1518558" y="1434925"/>
            <a:ext cx="15087600" cy="784830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User Experience: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delivers personalized recommendations, helping users discover movies aligned with their preferences, moods, and interests. This reduces time spent searching and enhances content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for Local and Independent Creators:</a:t>
            </a:r>
            <a:r>
              <a:rPr lang="en-US" altLang="en-US" sz="2800" dirty="0">
                <a:solidFill>
                  <a:schemeClr val="tx1"/>
                </a:solidFill>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 algorithms can help lesser-known or regional films reach wider audiences by recognizing user preferences and promoting diverse content, contributing to cultural representation and inclusivity.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Use of Data:</a:t>
            </a:r>
            <a:r>
              <a:rPr lang="en-US" altLang="en-US" sz="2800" dirty="0">
                <a:solidFill>
                  <a:schemeClr val="tx1"/>
                </a:solidFill>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analyzing vast amounts of user interaction and review data, the system promotes smarter content curation, which benefits streaming platforms and improves content delivery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a:t>
            </a:r>
            <a:r>
              <a:rPr lang="en-US" altLang="en-US" sz="2800" dirty="0">
                <a:solidFill>
                  <a:schemeClr val="tx1"/>
                </a:solidFill>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learning from user behaviors, including viewing habits and ratings, the system can tailor recommendations for diverse demographics, including different age groups, languages, and cultural backgrounds.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Economic Benefits:</a:t>
            </a:r>
            <a:r>
              <a:rPr lang="en-US" altLang="en-US" sz="2800" dirty="0">
                <a:solidFill>
                  <a:schemeClr val="tx1"/>
                </a:solidFill>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Platforms using such recommendation systems see higher user engagement, retention, and monetization potential. This can translate to economic growth for the entertainment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Mental Well-being and Entertainment Balance:</a:t>
            </a:r>
            <a:r>
              <a:rPr lang="en-US" altLang="en-US" sz="2800" dirty="0">
                <a:solidFill>
                  <a:schemeClr val="tx1"/>
                </a:solidFill>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content suggestions can improve users’ leisure time quality by recommending uplifting or suitable content based on mood, thereby contributing indirectly to emotional well-being</a:t>
            </a:r>
          </a:p>
        </p:txBody>
      </p:sp>
      <p:sp>
        <p:nvSpPr>
          <p:cNvPr id="10" name="TextBox 9">
            <a:extLst>
              <a:ext uri="{FF2B5EF4-FFF2-40B4-BE49-F238E27FC236}">
                <a16:creationId xmlns:a16="http://schemas.microsoft.com/office/drawing/2014/main" id="{B856215E-0888-B125-E1B7-5859024675C9}"/>
              </a:ext>
            </a:extLst>
          </p:cNvPr>
          <p:cNvSpPr txBox="1"/>
          <p:nvPr/>
        </p:nvSpPr>
        <p:spPr>
          <a:xfrm>
            <a:off x="1420586" y="9698590"/>
            <a:ext cx="1968038" cy="307777"/>
          </a:xfrm>
          <a:prstGeom prst="rect">
            <a:avLst/>
          </a:prstGeom>
          <a:noFill/>
        </p:spPr>
        <p:txBody>
          <a:bodyPr wrap="square">
            <a:spAutoFit/>
          </a:bodyPr>
          <a:lstStyle/>
          <a:p>
            <a:pPr marL="0" lvl="0" indent="0" algn="l" rtl="0">
              <a:spcBef>
                <a:spcPts val="0"/>
              </a:spcBef>
              <a:spcAft>
                <a:spcPts val="0"/>
              </a:spcAft>
              <a:buNone/>
            </a:pPr>
            <a:r>
              <a:rPr lang="en-US" dirty="0">
                <a:solidFill>
                  <a:schemeClr val="bg1"/>
                </a:solidFill>
              </a:rPr>
              <a:t>May 07, 2025</a:t>
            </a:r>
          </a:p>
        </p:txBody>
      </p:sp>
      <p:sp>
        <p:nvSpPr>
          <p:cNvPr id="12" name="TextBox 11">
            <a:extLst>
              <a:ext uri="{FF2B5EF4-FFF2-40B4-BE49-F238E27FC236}">
                <a16:creationId xmlns:a16="http://schemas.microsoft.com/office/drawing/2014/main" id="{EDC979FB-159F-BDC6-9493-FFB77CAAA481}"/>
              </a:ext>
            </a:extLst>
          </p:cNvPr>
          <p:cNvSpPr txBox="1"/>
          <p:nvPr/>
        </p:nvSpPr>
        <p:spPr>
          <a:xfrm>
            <a:off x="4702926" y="9698590"/>
            <a:ext cx="9144000" cy="523220"/>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rPr>
              <a:t>DEPARTMENT OF INFORMATION TECHNOLOGY   / </a:t>
            </a:r>
            <a:r>
              <a:rPr lang="en-US" sz="1400" dirty="0">
                <a:solidFill>
                  <a:schemeClr val="bg1"/>
                </a:solidFill>
                <a:latin typeface="Times New Roman"/>
                <a:cs typeface="Times New Roman"/>
              </a:rPr>
              <a:t>Movie Recommendation System Using Machine Learning and Natural Language Processing</a:t>
            </a:r>
            <a:endParaRPr lang="en-US" dirty="0"/>
          </a:p>
        </p:txBody>
      </p:sp>
    </p:spTree>
    <p:extLst>
      <p:ext uri="{BB962C8B-B14F-4D97-AF65-F5344CB8AC3E}">
        <p14:creationId xmlns:p14="http://schemas.microsoft.com/office/powerpoint/2010/main" val="4136489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525EB-868F-30E9-FA5B-E6B6EB93165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171E1F-E000-5039-E4E4-06B3DF758C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Title 4">
            <a:extLst>
              <a:ext uri="{FF2B5EF4-FFF2-40B4-BE49-F238E27FC236}">
                <a16:creationId xmlns:a16="http://schemas.microsoft.com/office/drawing/2014/main" id="{22296646-6E54-98E0-2735-6F8C92D4EFA2}"/>
              </a:ext>
            </a:extLst>
          </p:cNvPr>
          <p:cNvSpPr>
            <a:spLocks noGrp="1"/>
          </p:cNvSpPr>
          <p:nvPr>
            <p:ph type="title" idx="4294967295"/>
          </p:nvPr>
        </p:nvSpPr>
        <p:spPr>
          <a:xfrm>
            <a:off x="1731126" y="597321"/>
            <a:ext cx="15087600" cy="701675"/>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FUTURE ENHANCEMENTS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60A8011-D165-9E90-FF76-EB030D065DCA}"/>
              </a:ext>
            </a:extLst>
          </p:cNvPr>
          <p:cNvSpPr txBox="1"/>
          <p:nvPr/>
        </p:nvSpPr>
        <p:spPr>
          <a:xfrm>
            <a:off x="1600200" y="2022581"/>
            <a:ext cx="15087600" cy="6241837"/>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3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Future enhancements for the Movie Recommendation System can focus on several key areas. Firstly, deep learning models like Recurrent Neural Networks (RNNs) can improve personalization by capturing sequential patterns in user behavior. Integrating multimodal data, such as visual and audio features, can provide more accurate recommendations, especially for genres like action or music. Real-time adaptive recommendations could be implemented, adjusting based on immediate user interaction Additionally, incorporating contextual factors like mood, location, or device could further personalize suggestions. To increase transparency, explainable AI models can help users understand the reasons behind recommendations. Social network data analysis could improve recommendations by considering users’ social interactions.</a:t>
            </a:r>
          </a:p>
        </p:txBody>
      </p:sp>
      <p:sp>
        <p:nvSpPr>
          <p:cNvPr id="3" name="TextBox 2">
            <a:extLst>
              <a:ext uri="{FF2B5EF4-FFF2-40B4-BE49-F238E27FC236}">
                <a16:creationId xmlns:a16="http://schemas.microsoft.com/office/drawing/2014/main" id="{08DF1558-C910-12FA-9AFB-F2AFD6BB8A96}"/>
              </a:ext>
            </a:extLst>
          </p:cNvPr>
          <p:cNvSpPr txBox="1"/>
          <p:nvPr/>
        </p:nvSpPr>
        <p:spPr>
          <a:xfrm>
            <a:off x="1404257" y="9809633"/>
            <a:ext cx="2645228" cy="307777"/>
          </a:xfrm>
          <a:prstGeom prst="rect">
            <a:avLst/>
          </a:prstGeom>
          <a:noFill/>
        </p:spPr>
        <p:txBody>
          <a:bodyPr wrap="square">
            <a:spAutoFit/>
          </a:bodyPr>
          <a:lstStyle/>
          <a:p>
            <a:pPr marL="0" lvl="0" indent="0" algn="l" rtl="0">
              <a:spcBef>
                <a:spcPts val="0"/>
              </a:spcBef>
              <a:spcAft>
                <a:spcPts val="0"/>
              </a:spcAft>
              <a:buNone/>
            </a:pPr>
            <a:r>
              <a:rPr lang="en-US" dirty="0">
                <a:solidFill>
                  <a:schemeClr val="bg1"/>
                </a:solidFill>
              </a:rPr>
              <a:t>May 07, 2025</a:t>
            </a:r>
          </a:p>
        </p:txBody>
      </p:sp>
      <p:sp>
        <p:nvSpPr>
          <p:cNvPr id="7" name="TextBox 6">
            <a:extLst>
              <a:ext uri="{FF2B5EF4-FFF2-40B4-BE49-F238E27FC236}">
                <a16:creationId xmlns:a16="http://schemas.microsoft.com/office/drawing/2014/main" id="{53E8CF0C-1EBE-03D0-B992-774B7E15D1E4}"/>
              </a:ext>
            </a:extLst>
          </p:cNvPr>
          <p:cNvSpPr txBox="1"/>
          <p:nvPr/>
        </p:nvSpPr>
        <p:spPr>
          <a:xfrm>
            <a:off x="4572000" y="9701911"/>
            <a:ext cx="9144000" cy="523220"/>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rPr>
              <a:t>DEPARTMENT OF INFORMATION TECHNOLOGY   / </a:t>
            </a:r>
            <a:r>
              <a:rPr lang="en-US" sz="1400" dirty="0">
                <a:solidFill>
                  <a:schemeClr val="bg1"/>
                </a:solidFill>
                <a:latin typeface="Times New Roman"/>
                <a:cs typeface="Times New Roman"/>
              </a:rPr>
              <a:t>Movie Recommendation System Using Machine Learning and Natural Language Processing</a:t>
            </a:r>
            <a:endParaRPr lang="en-US" dirty="0"/>
          </a:p>
        </p:txBody>
      </p:sp>
    </p:spTree>
    <p:extLst>
      <p:ext uri="{BB962C8B-B14F-4D97-AF65-F5344CB8AC3E}">
        <p14:creationId xmlns:p14="http://schemas.microsoft.com/office/powerpoint/2010/main" val="4117880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29"/>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200" dirty="0">
                <a:solidFill>
                  <a:schemeClr val="bg1"/>
                </a:solidFill>
                <a:latin typeface="Times New Roman"/>
                <a:cs typeface="Times New Roman"/>
              </a:rPr>
              <a:t>Movie Recommendation System Using Machine Learning and Natural Language Processing</a:t>
            </a:r>
            <a:endParaRPr dirty="0"/>
          </a:p>
        </p:txBody>
      </p:sp>
      <p:sp>
        <p:nvSpPr>
          <p:cNvPr id="360" name="Google Shape;360;p29"/>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32</a:t>
            </a:fld>
            <a:endParaRPr/>
          </a:p>
        </p:txBody>
      </p:sp>
      <p:sp>
        <p:nvSpPr>
          <p:cNvPr id="361" name="Google Shape;361;p29"/>
          <p:cNvSpPr/>
          <p:nvPr/>
        </p:nvSpPr>
        <p:spPr>
          <a:xfrm>
            <a:off x="7499960" y="597322"/>
            <a:ext cx="328808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chemeClr val="dk1"/>
                </a:solidFill>
                <a:latin typeface="Times New Roman"/>
                <a:ea typeface="Times New Roman"/>
                <a:cs typeface="Times New Roman"/>
                <a:sym typeface="Times New Roman"/>
              </a:rPr>
              <a:t>CONCLUSION</a:t>
            </a:r>
            <a:endParaRPr sz="3600" b="1" dirty="0">
              <a:solidFill>
                <a:schemeClr val="dk1"/>
              </a:solidFill>
              <a:latin typeface="Calibri"/>
              <a:ea typeface="Calibri"/>
              <a:cs typeface="Calibri"/>
              <a:sym typeface="Calibri"/>
            </a:endParaRPr>
          </a:p>
        </p:txBody>
      </p:sp>
      <p:sp>
        <p:nvSpPr>
          <p:cNvPr id="4" name="TextBox 3">
            <a:extLst>
              <a:ext uri="{FF2B5EF4-FFF2-40B4-BE49-F238E27FC236}">
                <a16:creationId xmlns:a16="http://schemas.microsoft.com/office/drawing/2014/main" id="{39FEF2EE-517A-B5BD-FEA0-5734F7B56F93}"/>
              </a:ext>
            </a:extLst>
          </p:cNvPr>
          <p:cNvSpPr txBox="1"/>
          <p:nvPr/>
        </p:nvSpPr>
        <p:spPr>
          <a:xfrm>
            <a:off x="1021080" y="2022101"/>
            <a:ext cx="15797646" cy="5185522"/>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Movie Recommendation System utilizes machine learning and natural language processing techniques to provide personalized movie suggestions based on user preferences, ratings, and movie descriptions. By combining content-based filtering (TF-IDF), collaborative filtering (SVD), and sentiment analysis (Word2Vec)the system effectively identifies relevant movies for users while continuously adapting to their evolving tastes. This approach enhances user engagement and helps content providers gain deeper insights into audience interests. Future improvements could focus on hybrid models, real-time user feedback, and advanced sentiment analysis to refine recommendations further, ensuring a more accurate and personalized movie discovery experience.</a:t>
            </a:r>
          </a:p>
        </p:txBody>
      </p:sp>
      <p:sp>
        <p:nvSpPr>
          <p:cNvPr id="2" name="Google Shape;110;p1">
            <a:extLst>
              <a:ext uri="{FF2B5EF4-FFF2-40B4-BE49-F238E27FC236}">
                <a16:creationId xmlns:a16="http://schemas.microsoft.com/office/drawing/2014/main" id="{9FFBEB7F-E2A2-CD78-88CF-4BFD101DAE92}"/>
              </a:ext>
            </a:extLst>
          </p:cNvPr>
          <p:cNvSpPr txBox="1">
            <a:spLocks/>
          </p:cNvSpPr>
          <p:nvPr/>
        </p:nvSpPr>
        <p:spPr>
          <a:xfrm>
            <a:off x="1469274" y="9689678"/>
            <a:ext cx="1887641" cy="54768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35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dirty="0"/>
              <a:t>May 07, 2025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8" name="Google Shape;368;p30"/>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200" dirty="0">
                <a:solidFill>
                  <a:schemeClr val="bg1"/>
                </a:solidFill>
                <a:latin typeface="Times New Roman"/>
                <a:cs typeface="Times New Roman"/>
              </a:rPr>
              <a:t>Movie Recommendation System Using Machine Learning and Natural Language Processing</a:t>
            </a:r>
            <a:endParaRPr dirty="0"/>
          </a:p>
        </p:txBody>
      </p:sp>
      <p:sp>
        <p:nvSpPr>
          <p:cNvPr id="369" name="Google Shape;369;p30"/>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33</a:t>
            </a:fld>
            <a:endParaRPr/>
          </a:p>
        </p:txBody>
      </p:sp>
      <p:sp>
        <p:nvSpPr>
          <p:cNvPr id="370" name="Google Shape;370;p30"/>
          <p:cNvSpPr/>
          <p:nvPr/>
        </p:nvSpPr>
        <p:spPr>
          <a:xfrm>
            <a:off x="6373884" y="324488"/>
            <a:ext cx="528285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Plagiarism Report of PPT</a:t>
            </a:r>
            <a:endParaRPr sz="3600" b="1">
              <a:solidFill>
                <a:schemeClr val="dk1"/>
              </a:solidFill>
              <a:latin typeface="Times New Roman"/>
              <a:ea typeface="Times New Roman"/>
              <a:cs typeface="Times New Roman"/>
              <a:sym typeface="Times New Roman"/>
            </a:endParaRPr>
          </a:p>
        </p:txBody>
      </p:sp>
      <p:pic>
        <p:nvPicPr>
          <p:cNvPr id="371" name="Google Shape;371;p30"/>
          <p:cNvPicPr preferRelativeResize="0"/>
          <p:nvPr/>
        </p:nvPicPr>
        <p:blipFill rotWithShape="1">
          <a:blip r:embed="rId3">
            <a:alphaModFix/>
          </a:blip>
          <a:srcRect/>
          <a:stretch/>
        </p:blipFill>
        <p:spPr>
          <a:xfrm>
            <a:off x="2676697" y="3059084"/>
            <a:ext cx="12169833" cy="4389120"/>
          </a:xfrm>
          <a:prstGeom prst="rect">
            <a:avLst/>
          </a:prstGeom>
          <a:noFill/>
          <a:ln>
            <a:noFill/>
          </a:ln>
        </p:spPr>
      </p:pic>
      <p:sp>
        <p:nvSpPr>
          <p:cNvPr id="2" name="Google Shape;110;p1">
            <a:extLst>
              <a:ext uri="{FF2B5EF4-FFF2-40B4-BE49-F238E27FC236}">
                <a16:creationId xmlns:a16="http://schemas.microsoft.com/office/drawing/2014/main" id="{317839CA-598A-8BF2-8D34-8995F703AC1F}"/>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6">
          <a:extLst>
            <a:ext uri="{FF2B5EF4-FFF2-40B4-BE49-F238E27FC236}">
              <a16:creationId xmlns:a16="http://schemas.microsoft.com/office/drawing/2014/main" id="{953A31CD-6164-14E5-AD56-13509894F17A}"/>
            </a:ext>
          </a:extLst>
        </p:cNvPr>
        <p:cNvGrpSpPr/>
        <p:nvPr/>
      </p:nvGrpSpPr>
      <p:grpSpPr>
        <a:xfrm>
          <a:off x="0" y="0"/>
          <a:ext cx="0" cy="0"/>
          <a:chOff x="0" y="0"/>
          <a:chExt cx="0" cy="0"/>
        </a:xfrm>
      </p:grpSpPr>
      <p:sp>
        <p:nvSpPr>
          <p:cNvPr id="368" name="Google Shape;368;p30">
            <a:extLst>
              <a:ext uri="{FF2B5EF4-FFF2-40B4-BE49-F238E27FC236}">
                <a16:creationId xmlns:a16="http://schemas.microsoft.com/office/drawing/2014/main" id="{A5580289-5DB5-D0E3-A6AD-8BDF04BEB174}"/>
              </a:ext>
            </a:extLst>
          </p:cNvPr>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200" dirty="0">
                <a:solidFill>
                  <a:schemeClr val="bg1"/>
                </a:solidFill>
                <a:latin typeface="Times New Roman"/>
                <a:cs typeface="Times New Roman"/>
              </a:rPr>
              <a:t>Movie Recommendation System Using Machine Learning and Natural Language Processing</a:t>
            </a:r>
            <a:endParaRPr dirty="0"/>
          </a:p>
        </p:txBody>
      </p:sp>
      <p:sp>
        <p:nvSpPr>
          <p:cNvPr id="369" name="Google Shape;369;p30">
            <a:extLst>
              <a:ext uri="{FF2B5EF4-FFF2-40B4-BE49-F238E27FC236}">
                <a16:creationId xmlns:a16="http://schemas.microsoft.com/office/drawing/2014/main" id="{68879129-1040-7B5D-E75F-FD784AFC7416}"/>
              </a:ext>
            </a:extLst>
          </p:cNvPr>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34</a:t>
            </a:fld>
            <a:endParaRPr/>
          </a:p>
        </p:txBody>
      </p:sp>
      <p:sp>
        <p:nvSpPr>
          <p:cNvPr id="370" name="Google Shape;370;p30">
            <a:extLst>
              <a:ext uri="{FF2B5EF4-FFF2-40B4-BE49-F238E27FC236}">
                <a16:creationId xmlns:a16="http://schemas.microsoft.com/office/drawing/2014/main" id="{465965D0-A031-0684-13F6-87E44BCE6EAE}"/>
              </a:ext>
            </a:extLst>
          </p:cNvPr>
          <p:cNvSpPr/>
          <p:nvPr/>
        </p:nvSpPr>
        <p:spPr>
          <a:xfrm>
            <a:off x="7235700" y="873407"/>
            <a:ext cx="528285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Web References</a:t>
            </a:r>
            <a:endParaRPr sz="3600" b="1" dirty="0">
              <a:solidFill>
                <a:schemeClr val="dk1"/>
              </a:solidFill>
              <a:latin typeface="Times New Roman"/>
              <a:ea typeface="Times New Roman"/>
              <a:cs typeface="Times New Roman"/>
              <a:sym typeface="Times New Roman"/>
            </a:endParaRPr>
          </a:p>
        </p:txBody>
      </p:sp>
      <p:sp>
        <p:nvSpPr>
          <p:cNvPr id="2" name="Google Shape;110;p1">
            <a:extLst>
              <a:ext uri="{FF2B5EF4-FFF2-40B4-BE49-F238E27FC236}">
                <a16:creationId xmlns:a16="http://schemas.microsoft.com/office/drawing/2014/main" id="{D5E7EB31-AE55-8A70-1618-6D12AD2D0462}"/>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
        <p:nvSpPr>
          <p:cNvPr id="5" name="TextBox 4">
            <a:extLst>
              <a:ext uri="{FF2B5EF4-FFF2-40B4-BE49-F238E27FC236}">
                <a16:creationId xmlns:a16="http://schemas.microsoft.com/office/drawing/2014/main" id="{C5837D53-D081-2657-70E2-43CE541DB385}"/>
              </a:ext>
            </a:extLst>
          </p:cNvPr>
          <p:cNvSpPr txBox="1"/>
          <p:nvPr/>
        </p:nvSpPr>
        <p:spPr>
          <a:xfrm>
            <a:off x="1992086" y="2547258"/>
            <a:ext cx="14581414" cy="4539191"/>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https://papers.ssrn.com/sol3/papers.cfm?abstract_id=4712908</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https://blog.citp.princeton.edu/2021/08/04/studying-the-societal-impact-of-recommender-systems-using-simulation/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https://link.springer.com/article/10.1007/s00146-020-00950-y</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a:rPr>
              <a:t>https://www.adalovelaceinstitute.org/project/ethics-recommendation-systems-public-service-media/</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a:rPr>
              <a:t>https://cifar.ca/cifarnews/2021/06/03/recommendation-algorithms-could-contribute-to-inequality/</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817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Google Shape;377;p31"/>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200" dirty="0">
                <a:solidFill>
                  <a:schemeClr val="bg1"/>
                </a:solidFill>
                <a:latin typeface="Times New Roman"/>
                <a:cs typeface="Times New Roman"/>
              </a:rPr>
              <a:t>Movie Recommendation System Using Machine Learning and Natural Language Processing</a:t>
            </a:r>
            <a:endParaRPr dirty="0"/>
          </a:p>
        </p:txBody>
      </p:sp>
      <p:sp>
        <p:nvSpPr>
          <p:cNvPr id="378" name="Google Shape;378;p31"/>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35</a:t>
            </a:fld>
            <a:endParaRPr/>
          </a:p>
        </p:txBody>
      </p:sp>
      <p:sp>
        <p:nvSpPr>
          <p:cNvPr id="379" name="Google Shape;379;p31"/>
          <p:cNvSpPr/>
          <p:nvPr/>
        </p:nvSpPr>
        <p:spPr>
          <a:xfrm>
            <a:off x="7133457" y="561401"/>
            <a:ext cx="35149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REFERENCES</a:t>
            </a:r>
            <a:endParaRPr sz="3600" b="1" dirty="0">
              <a:solidFill>
                <a:schemeClr val="dk1"/>
              </a:solidFill>
              <a:latin typeface="Calibri"/>
              <a:ea typeface="Calibri"/>
              <a:cs typeface="Calibri"/>
              <a:sym typeface="Calibri"/>
            </a:endParaRPr>
          </a:p>
        </p:txBody>
      </p:sp>
      <p:sp>
        <p:nvSpPr>
          <p:cNvPr id="380" name="Google Shape;380;p31"/>
          <p:cNvSpPr txBox="1"/>
          <p:nvPr/>
        </p:nvSpPr>
        <p:spPr>
          <a:xfrm>
            <a:off x="1002696" y="1653595"/>
            <a:ext cx="15816029" cy="7201931"/>
          </a:xfrm>
          <a:prstGeom prst="rect">
            <a:avLst/>
          </a:prstGeom>
          <a:noFill/>
          <a:ln>
            <a:noFill/>
          </a:ln>
        </p:spPr>
        <p:txBody>
          <a:bodyPr spcFirstLastPara="1" wrap="square" lIns="91425" tIns="45700" rIns="91425" bIns="45700" anchor="t" anchorCtr="0">
            <a:spAutoFit/>
          </a:bodyPr>
          <a:lstStyle/>
          <a:p>
            <a:pPr marL="177800" marR="0" lvl="0" algn="just" rtl="0">
              <a:lnSpc>
                <a:spcPct val="150000"/>
              </a:lnSpc>
              <a:spcBef>
                <a:spcPts val="0"/>
              </a:spcBef>
              <a:spcAft>
                <a:spcPts val="0"/>
              </a:spcAft>
              <a:buClr>
                <a:schemeClr val="dk1"/>
              </a:buClr>
              <a:buSzPts val="2800"/>
            </a:pPr>
            <a:r>
              <a:rPr lang="en-IN" sz="2800" dirty="0">
                <a:solidFill>
                  <a:schemeClr val="dk1"/>
                </a:solidFill>
                <a:latin typeface="Times New Roman" panose="02020603050405020304" pitchFamily="18" charset="0"/>
                <a:ea typeface="Times New Roman"/>
                <a:cs typeface="Times New Roman" panose="02020603050405020304" pitchFamily="18" charset="0"/>
                <a:sym typeface="Times New Roman"/>
              </a:rPr>
              <a:t>[1] A. Bahi, M. Rezzoug, and L. Rahmani, “An adaptive reinforcement learning approach to collaborative filtering for dynamic and personalized movie recommendations,” International Journal of Artificial Intelligence and </a:t>
            </a:r>
            <a:r>
              <a:rPr lang="en-IN" sz="2800" dirty="0" err="1">
                <a:solidFill>
                  <a:schemeClr val="dk1"/>
                </a:solidFill>
                <a:latin typeface="Times New Roman" panose="02020603050405020304" pitchFamily="18" charset="0"/>
                <a:ea typeface="Times New Roman"/>
                <a:cs typeface="Times New Roman" panose="02020603050405020304" pitchFamily="18" charset="0"/>
                <a:sym typeface="Times New Roman"/>
              </a:rPr>
              <a:t>Applications,vol</a:t>
            </a:r>
            <a:r>
              <a:rPr lang="en-IN" sz="2800" dirty="0">
                <a:solidFill>
                  <a:schemeClr val="dk1"/>
                </a:solidFill>
                <a:latin typeface="Times New Roman" panose="02020603050405020304" pitchFamily="18" charset="0"/>
                <a:ea typeface="Times New Roman"/>
                <a:cs typeface="Times New Roman" panose="02020603050405020304" pitchFamily="18" charset="0"/>
                <a:sym typeface="Times New Roman"/>
              </a:rPr>
              <a:t>. 14, no. 2, pp. 45–56, 2023.</a:t>
            </a:r>
          </a:p>
          <a:p>
            <a:pPr marL="177800" marR="0" lvl="0" algn="just" rtl="0">
              <a:lnSpc>
                <a:spcPct val="150000"/>
              </a:lnSpc>
              <a:spcBef>
                <a:spcPts val="0"/>
              </a:spcBef>
              <a:spcAft>
                <a:spcPts val="0"/>
              </a:spcAft>
              <a:buClr>
                <a:schemeClr val="dk1"/>
              </a:buClr>
              <a:buSzPts val="2800"/>
            </a:pPr>
            <a:r>
              <a:rPr lang="en-IN" sz="2800" dirty="0">
                <a:solidFill>
                  <a:schemeClr val="dk1"/>
                </a:solidFill>
                <a:latin typeface="Times New Roman" panose="02020603050405020304" pitchFamily="18" charset="0"/>
                <a:ea typeface="Times New Roman"/>
                <a:cs typeface="Times New Roman" panose="02020603050405020304" pitchFamily="18" charset="0"/>
                <a:sym typeface="Times New Roman"/>
              </a:rPr>
              <a:t>[2] M. </a:t>
            </a:r>
            <a:r>
              <a:rPr lang="en-IN" sz="2800" dirty="0" err="1">
                <a:solidFill>
                  <a:schemeClr val="dk1"/>
                </a:solidFill>
                <a:latin typeface="Times New Roman" panose="02020603050405020304" pitchFamily="18" charset="0"/>
                <a:ea typeface="Times New Roman"/>
                <a:cs typeface="Times New Roman" panose="02020603050405020304" pitchFamily="18" charset="0"/>
                <a:sym typeface="Times New Roman"/>
              </a:rPr>
              <a:t>Bentrad</a:t>
            </a:r>
            <a:r>
              <a:rPr lang="en-IN" sz="2800" dirty="0">
                <a:solidFill>
                  <a:schemeClr val="dk1"/>
                </a:solidFill>
                <a:latin typeface="Times New Roman" panose="02020603050405020304" pitchFamily="18" charset="0"/>
                <a:ea typeface="Times New Roman"/>
                <a:cs typeface="Times New Roman" panose="02020603050405020304" pitchFamily="18" charset="0"/>
                <a:sym typeface="Times New Roman"/>
              </a:rPr>
              <a:t>, S. </a:t>
            </a:r>
            <a:r>
              <a:rPr lang="en-IN" sz="2800" dirty="0" err="1">
                <a:solidFill>
                  <a:schemeClr val="dk1"/>
                </a:solidFill>
                <a:latin typeface="Times New Roman" panose="02020603050405020304" pitchFamily="18" charset="0"/>
                <a:ea typeface="Times New Roman"/>
                <a:cs typeface="Times New Roman" panose="02020603050405020304" pitchFamily="18" charset="0"/>
                <a:sym typeface="Times New Roman"/>
              </a:rPr>
              <a:t>Zermani</a:t>
            </a:r>
            <a:r>
              <a:rPr lang="en-IN" sz="2800" dirty="0">
                <a:solidFill>
                  <a:schemeClr val="dk1"/>
                </a:solidFill>
                <a:latin typeface="Times New Roman" panose="02020603050405020304" pitchFamily="18" charset="0"/>
                <a:ea typeface="Times New Roman"/>
                <a:cs typeface="Times New Roman" panose="02020603050405020304" pitchFamily="18" charset="0"/>
                <a:sym typeface="Times New Roman"/>
              </a:rPr>
              <a:t>, and A. </a:t>
            </a:r>
            <a:r>
              <a:rPr lang="en-IN" sz="2800" dirty="0" err="1">
                <a:solidFill>
                  <a:schemeClr val="dk1"/>
                </a:solidFill>
                <a:latin typeface="Times New Roman" panose="02020603050405020304" pitchFamily="18" charset="0"/>
                <a:ea typeface="Times New Roman"/>
                <a:cs typeface="Times New Roman" panose="02020603050405020304" pitchFamily="18" charset="0"/>
                <a:sym typeface="Times New Roman"/>
              </a:rPr>
              <a:t>Djenouri</a:t>
            </a:r>
            <a:r>
              <a:rPr lang="en-IN" sz="2800" dirty="0">
                <a:solidFill>
                  <a:schemeClr val="dk1"/>
                </a:solidFill>
                <a:latin typeface="Times New Roman" panose="02020603050405020304" pitchFamily="18" charset="0"/>
                <a:ea typeface="Times New Roman"/>
                <a:cs typeface="Times New Roman" panose="02020603050405020304" pitchFamily="18" charset="0"/>
                <a:sym typeface="Times New Roman"/>
              </a:rPr>
              <a:t>, “A meta-learning framework to mitigate cold start problems in recommendation systems using minimal user interactions,” Journal of Machine Learning and Soft Computing, vol. 11, no. 4, pp.233–244, 2023.</a:t>
            </a:r>
          </a:p>
          <a:p>
            <a:pPr marL="177800" marR="0" lvl="0" algn="just" rtl="0">
              <a:lnSpc>
                <a:spcPct val="150000"/>
              </a:lnSpc>
              <a:spcBef>
                <a:spcPts val="0"/>
              </a:spcBef>
              <a:spcAft>
                <a:spcPts val="0"/>
              </a:spcAft>
              <a:buClr>
                <a:schemeClr val="dk1"/>
              </a:buClr>
              <a:buSzPts val="2800"/>
            </a:pPr>
            <a:r>
              <a:rPr lang="en-IN" sz="2800" dirty="0">
                <a:solidFill>
                  <a:schemeClr val="dk1"/>
                </a:solidFill>
                <a:latin typeface="Times New Roman" panose="02020603050405020304" pitchFamily="18" charset="0"/>
                <a:ea typeface="Times New Roman"/>
                <a:cs typeface="Times New Roman" panose="02020603050405020304" pitchFamily="18" charset="0"/>
                <a:sym typeface="Times New Roman"/>
              </a:rPr>
              <a:t>[3] M. Gasmi, A. Touati, and K. </a:t>
            </a:r>
            <a:r>
              <a:rPr lang="en-IN" sz="2800" dirty="0" err="1">
                <a:solidFill>
                  <a:schemeClr val="dk1"/>
                </a:solidFill>
                <a:latin typeface="Times New Roman" panose="02020603050405020304" pitchFamily="18" charset="0"/>
                <a:ea typeface="Times New Roman"/>
                <a:cs typeface="Times New Roman" panose="02020603050405020304" pitchFamily="18" charset="0"/>
                <a:sym typeface="Times New Roman"/>
              </a:rPr>
              <a:t>Mahfouf</a:t>
            </a:r>
            <a:r>
              <a:rPr lang="en-IN" sz="2800" dirty="0">
                <a:solidFill>
                  <a:schemeClr val="dk1"/>
                </a:solidFill>
                <a:latin typeface="Times New Roman" panose="02020603050405020304" pitchFamily="18" charset="0"/>
                <a:ea typeface="Times New Roman"/>
                <a:cs typeface="Times New Roman" panose="02020603050405020304" pitchFamily="18" charset="0"/>
                <a:sym typeface="Times New Roman"/>
              </a:rPr>
              <a:t>, “Enhancing content-based movie recommendations using Transformer-based models for plot and review analysis,” in Proc. 15th Int. Conf. on Data Science and Advanced Analytics (DSAA), Turin, Italy, pp. 132–141, 2023.</a:t>
            </a:r>
          </a:p>
          <a:p>
            <a:pPr marL="177800" marR="0" lvl="0" algn="just" rtl="0">
              <a:lnSpc>
                <a:spcPct val="150000"/>
              </a:lnSpc>
              <a:spcBef>
                <a:spcPts val="0"/>
              </a:spcBef>
              <a:spcAft>
                <a:spcPts val="0"/>
              </a:spcAft>
              <a:buClr>
                <a:schemeClr val="dk1"/>
              </a:buClr>
              <a:buSzPts val="2800"/>
            </a:pPr>
            <a:r>
              <a:rPr lang="en-IN" sz="2800" dirty="0">
                <a:solidFill>
                  <a:schemeClr val="dk1"/>
                </a:solidFill>
                <a:latin typeface="Times New Roman" panose="02020603050405020304" pitchFamily="18" charset="0"/>
                <a:ea typeface="Times New Roman"/>
                <a:cs typeface="Times New Roman" panose="02020603050405020304" pitchFamily="18" charset="0"/>
                <a:sym typeface="Times New Roman"/>
              </a:rPr>
              <a:t>[4] L. Guo, “Visual-aware recommendation using CNNs for movie poster analysis to improve recommendation accuracy,” IEEE Transactions on Multimedia, vol. 26, no. 3, pp. 678–688, 2024.</a:t>
            </a:r>
          </a:p>
        </p:txBody>
      </p:sp>
      <p:sp>
        <p:nvSpPr>
          <p:cNvPr id="2" name="Google Shape;110;p1">
            <a:extLst>
              <a:ext uri="{FF2B5EF4-FFF2-40B4-BE49-F238E27FC236}">
                <a16:creationId xmlns:a16="http://schemas.microsoft.com/office/drawing/2014/main" id="{00579E71-7911-E13D-6CC5-FEF542FDB8A2}"/>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5">
          <a:extLst>
            <a:ext uri="{FF2B5EF4-FFF2-40B4-BE49-F238E27FC236}">
              <a16:creationId xmlns:a16="http://schemas.microsoft.com/office/drawing/2014/main" id="{E6DFE96D-B6CA-4223-74AF-A81C827C3214}"/>
            </a:ext>
          </a:extLst>
        </p:cNvPr>
        <p:cNvGrpSpPr/>
        <p:nvPr/>
      </p:nvGrpSpPr>
      <p:grpSpPr>
        <a:xfrm>
          <a:off x="0" y="0"/>
          <a:ext cx="0" cy="0"/>
          <a:chOff x="0" y="0"/>
          <a:chExt cx="0" cy="0"/>
        </a:xfrm>
      </p:grpSpPr>
      <p:sp>
        <p:nvSpPr>
          <p:cNvPr id="377" name="Google Shape;377;p31">
            <a:extLst>
              <a:ext uri="{FF2B5EF4-FFF2-40B4-BE49-F238E27FC236}">
                <a16:creationId xmlns:a16="http://schemas.microsoft.com/office/drawing/2014/main" id="{6000AD8C-DFC9-38DC-E033-15ABB8CF7E65}"/>
              </a:ext>
            </a:extLst>
          </p:cNvPr>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200" dirty="0">
                <a:solidFill>
                  <a:schemeClr val="bg1"/>
                </a:solidFill>
                <a:latin typeface="Times New Roman"/>
                <a:cs typeface="Times New Roman"/>
              </a:rPr>
              <a:t>Movie Recommendation System Using Machine Learning and Natural Language Processing</a:t>
            </a:r>
            <a:endParaRPr dirty="0"/>
          </a:p>
        </p:txBody>
      </p:sp>
      <p:sp>
        <p:nvSpPr>
          <p:cNvPr id="378" name="Google Shape;378;p31">
            <a:extLst>
              <a:ext uri="{FF2B5EF4-FFF2-40B4-BE49-F238E27FC236}">
                <a16:creationId xmlns:a16="http://schemas.microsoft.com/office/drawing/2014/main" id="{D5EA5058-B3B4-6CBA-37FE-732D0482AC92}"/>
              </a:ext>
            </a:extLst>
          </p:cNvPr>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36</a:t>
            </a:fld>
            <a:endParaRPr/>
          </a:p>
        </p:txBody>
      </p:sp>
      <p:sp>
        <p:nvSpPr>
          <p:cNvPr id="380" name="Google Shape;380;p31">
            <a:extLst>
              <a:ext uri="{FF2B5EF4-FFF2-40B4-BE49-F238E27FC236}">
                <a16:creationId xmlns:a16="http://schemas.microsoft.com/office/drawing/2014/main" id="{EA027DFA-7665-848F-5CFB-F36C6040555E}"/>
              </a:ext>
            </a:extLst>
          </p:cNvPr>
          <p:cNvSpPr txBox="1"/>
          <p:nvPr/>
        </p:nvSpPr>
        <p:spPr>
          <a:xfrm>
            <a:off x="1235985" y="902480"/>
            <a:ext cx="15816029" cy="7848262"/>
          </a:xfrm>
          <a:prstGeom prst="rect">
            <a:avLst/>
          </a:prstGeom>
          <a:noFill/>
          <a:ln>
            <a:noFill/>
          </a:ln>
        </p:spPr>
        <p:txBody>
          <a:bodyPr spcFirstLastPara="1" wrap="square" lIns="91425" tIns="45700" rIns="91425" bIns="45700" anchor="t" anchorCtr="0">
            <a:spAutoFit/>
          </a:bodyPr>
          <a:lstStyle/>
          <a:p>
            <a:pPr marL="177800" marR="0" lvl="0" algn="just" rtl="0">
              <a:lnSpc>
                <a:spcPct val="150000"/>
              </a:lnSpc>
              <a:spcBef>
                <a:spcPts val="0"/>
              </a:spcBef>
              <a:spcAft>
                <a:spcPts val="0"/>
              </a:spcAft>
              <a:buClr>
                <a:schemeClr val="dk1"/>
              </a:buClr>
              <a:buSzPts val="2800"/>
            </a:pPr>
            <a:r>
              <a:rPr lang="en-IN" sz="2800" dirty="0">
                <a:solidFill>
                  <a:schemeClr val="dk1"/>
                </a:solidFill>
                <a:latin typeface="Times New Roman" panose="02020603050405020304" pitchFamily="18" charset="0"/>
                <a:ea typeface="Times New Roman"/>
                <a:cs typeface="Times New Roman" panose="02020603050405020304" pitchFamily="18" charset="0"/>
                <a:sym typeface="Times New Roman"/>
              </a:rPr>
              <a:t>[5] Y. Huang, J. Lin, and M. Chen, “A hybrid model using TF-IDF and Word2Vec for semantic analysis of movie descriptions and user reviews,” Journal of Information Science and Engineering, vol. 40, no. 1, pp. 89–101, 2024.</a:t>
            </a:r>
          </a:p>
          <a:p>
            <a:pPr marL="173736" marR="0" algn="just" rtl="0">
              <a:lnSpc>
                <a:spcPct val="150000"/>
              </a:lnSpc>
              <a:buNone/>
            </a:pPr>
            <a:r>
              <a:rPr lang="en-IN" sz="2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R. Pang, H. Zhao, and Y. Wang, “Sentiment-aware movie recommendation using </a:t>
            </a:r>
            <a:r>
              <a:rPr lang="en-IN" sz="2800" b="0" i="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Na¨ıve</a:t>
            </a:r>
            <a:r>
              <a:rPr lang="en-IN" sz="2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Bayes, SVMs, and BERT for improved user preference prediction,”</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Expert Systems with Applications, vol. 213, pp. 119106, 2023.</a:t>
            </a:r>
            <a:endParaRPr lang="en-IN" sz="2800" dirty="0">
              <a:effectLst/>
              <a:latin typeface="Times New Roman" panose="02020603050405020304" pitchFamily="18" charset="0"/>
              <a:cs typeface="Times New Roman" panose="02020603050405020304" pitchFamily="18" charset="0"/>
            </a:endParaRPr>
          </a:p>
          <a:p>
            <a:pPr marL="173736" marR="0" algn="just" rtl="0">
              <a:lnSpc>
                <a:spcPct val="150000"/>
              </a:lnSpc>
              <a:buNone/>
            </a:pPr>
            <a:r>
              <a:rPr lang="en-IN" sz="2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J. Wu, F. Li, and Z. Sun, “A reinforcement learning-based hybrid recommendation framework adapting CF and CBF based on real-time user engagement,”</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ACM Transactions on Recommender Systems, vol. 12, no. 2, pp. 1–19, 2024.</a:t>
            </a:r>
            <a:endParaRPr lang="en-IN" sz="2800" dirty="0">
              <a:effectLst/>
              <a:latin typeface="Times New Roman" panose="02020603050405020304" pitchFamily="18" charset="0"/>
              <a:cs typeface="Times New Roman" panose="02020603050405020304" pitchFamily="18" charset="0"/>
            </a:endParaRPr>
          </a:p>
          <a:p>
            <a:pPr marL="173736" marR="0" algn="just" rtl="0">
              <a:lnSpc>
                <a:spcPct val="150000"/>
              </a:lnSpc>
              <a:buNone/>
            </a:pPr>
            <a:r>
              <a:rPr lang="en-IN" sz="2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Q. Zhang, Y. Zhou, and L. Feng, “Fairness-aware recommendation using explainable AI techniques to ensure diversity and transparency in movie suggestions,” IEEE Transactions on Knowledge and Data Engineering, vol. 36, no. 1,</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2800" b="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pp. 124–137, 2024.</a:t>
            </a:r>
            <a:endParaRPr lang="en-IN" sz="2800" dirty="0">
              <a:effectLst/>
              <a:latin typeface="Times New Roman" panose="02020603050405020304" pitchFamily="18" charset="0"/>
              <a:cs typeface="Times New Roman" panose="02020603050405020304" pitchFamily="18" charset="0"/>
            </a:endParaRPr>
          </a:p>
        </p:txBody>
      </p:sp>
      <p:sp>
        <p:nvSpPr>
          <p:cNvPr id="2" name="Google Shape;110;p1">
            <a:extLst>
              <a:ext uri="{FF2B5EF4-FFF2-40B4-BE49-F238E27FC236}">
                <a16:creationId xmlns:a16="http://schemas.microsoft.com/office/drawing/2014/main" id="{BFD96504-3B8B-2BF0-D077-D1ADB3234A46}"/>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extLst>
      <p:ext uri="{BB962C8B-B14F-4D97-AF65-F5344CB8AC3E}">
        <p14:creationId xmlns:p14="http://schemas.microsoft.com/office/powerpoint/2010/main" val="14353029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3"/>
          <p:cNvSpPr txBox="1"/>
          <p:nvPr/>
        </p:nvSpPr>
        <p:spPr>
          <a:xfrm>
            <a:off x="6234547" y="3345873"/>
            <a:ext cx="459278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a:solidFill>
                  <a:srgbClr val="002060"/>
                </a:solidFill>
                <a:latin typeface="Times New Roman"/>
                <a:ea typeface="Times New Roman"/>
                <a:cs typeface="Times New Roman"/>
                <a:sym typeface="Times New Roman"/>
              </a:rPr>
              <a:t>THANK YOU</a:t>
            </a:r>
            <a:endParaRPr/>
          </a:p>
        </p:txBody>
      </p:sp>
      <p:pic>
        <p:nvPicPr>
          <p:cNvPr id="395" name="Google Shape;395;p33" descr="C:\Users\Sharad\Desktop\download veltech.png"/>
          <p:cNvPicPr preferRelativeResize="0"/>
          <p:nvPr/>
        </p:nvPicPr>
        <p:blipFill rotWithShape="1">
          <a:blip r:embed="rId3">
            <a:alphaModFix/>
          </a:blip>
          <a:srcRect/>
          <a:stretch/>
        </p:blipFill>
        <p:spPr>
          <a:xfrm>
            <a:off x="11668264" y="6982691"/>
            <a:ext cx="4295554" cy="1438275"/>
          </a:xfrm>
          <a:prstGeom prst="rect">
            <a:avLst/>
          </a:prstGeom>
          <a:noFill/>
          <a:ln>
            <a:noFill/>
          </a:ln>
        </p:spPr>
      </p:pic>
      <p:sp>
        <p:nvSpPr>
          <p:cNvPr id="396" name="Google Shape;396;p33"/>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37</a:t>
            </a:fld>
            <a:endParaRPr/>
          </a:p>
        </p:txBody>
      </p:sp>
      <p:sp>
        <p:nvSpPr>
          <p:cNvPr id="397" name="Google Shape;397;p33"/>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solidFill>
                  <a:schemeClr val="bg1"/>
                </a:solidFill>
                <a:latin typeface="Times New Roman"/>
                <a:cs typeface="Times New Roman"/>
              </a:rPr>
              <a:t> Movie Recommendation System Using Machine Learning and Natural Language Processing</a:t>
            </a:r>
            <a:endParaRPr dirty="0"/>
          </a:p>
        </p:txBody>
      </p:sp>
      <p:pic>
        <p:nvPicPr>
          <p:cNvPr id="399" name="Google Shape;399;p33" descr="C:\Users\Sharad\Desktop\Logo-Final-A veltech.png"/>
          <p:cNvPicPr preferRelativeResize="0"/>
          <p:nvPr/>
        </p:nvPicPr>
        <p:blipFill rotWithShape="1">
          <a:blip r:embed="rId4">
            <a:alphaModFix/>
          </a:blip>
          <a:srcRect/>
          <a:stretch/>
        </p:blipFill>
        <p:spPr>
          <a:xfrm>
            <a:off x="16449323" y="7193392"/>
            <a:ext cx="1160907" cy="1223246"/>
          </a:xfrm>
          <a:prstGeom prst="rect">
            <a:avLst/>
          </a:prstGeom>
          <a:noFill/>
          <a:ln>
            <a:noFill/>
          </a:ln>
        </p:spPr>
      </p:pic>
      <p:sp>
        <p:nvSpPr>
          <p:cNvPr id="2" name="Google Shape;110;p1">
            <a:extLst>
              <a:ext uri="{FF2B5EF4-FFF2-40B4-BE49-F238E27FC236}">
                <a16:creationId xmlns:a16="http://schemas.microsoft.com/office/drawing/2014/main" id="{E4C1BA91-6A2B-AFB3-149E-37FCF7DB79EF}"/>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4"/>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134" name="Google Shape;134;p4"/>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4</a:t>
            </a:fld>
            <a:endParaRPr/>
          </a:p>
        </p:txBody>
      </p:sp>
      <p:sp>
        <p:nvSpPr>
          <p:cNvPr id="135" name="Google Shape;135;p4"/>
          <p:cNvSpPr/>
          <p:nvPr/>
        </p:nvSpPr>
        <p:spPr>
          <a:xfrm>
            <a:off x="-122049" y="292998"/>
            <a:ext cx="16940775" cy="1477328"/>
          </a:xfrm>
          <a:prstGeom prst="rect">
            <a:avLst/>
          </a:prstGeom>
          <a:noFill/>
          <a:ln>
            <a:noFill/>
          </a:ln>
        </p:spPr>
        <p:txBody>
          <a:bodyPr spcFirstLastPara="1" wrap="square" lIns="91425" tIns="45700" rIns="91425" bIns="45700" anchor="t" anchorCtr="0">
            <a:spAutoFit/>
          </a:bodyPr>
          <a:lstStyle/>
          <a:p>
            <a:pPr marL="457200" marR="0" lvl="1" indent="0" algn="ctr" rtl="0">
              <a:lnSpc>
                <a:spcPct val="150000"/>
              </a:lnSpc>
              <a:spcBef>
                <a:spcPts val="0"/>
              </a:spcBef>
              <a:spcAft>
                <a:spcPts val="0"/>
              </a:spcAft>
              <a:buNone/>
            </a:pPr>
            <a:r>
              <a:rPr lang="en-US" sz="3600" b="1" i="0" u="none" strike="noStrike" cap="none" dirty="0">
                <a:solidFill>
                  <a:schemeClr val="dk1"/>
                </a:solidFill>
                <a:latin typeface="Times New Roman"/>
                <a:ea typeface="Times New Roman"/>
                <a:cs typeface="Times New Roman"/>
                <a:sym typeface="Times New Roman"/>
              </a:rPr>
              <a:t>OBJECTIVES</a:t>
            </a:r>
            <a:endParaRPr dirty="0"/>
          </a:p>
          <a:p>
            <a:pPr marL="0" marR="0" lvl="0" indent="0" algn="ctr" rtl="0">
              <a:spcBef>
                <a:spcPts val="0"/>
              </a:spcBef>
              <a:spcAft>
                <a:spcPts val="0"/>
              </a:spcAft>
              <a:buNone/>
            </a:pPr>
            <a:endParaRPr sz="3600" b="1" dirty="0">
              <a:solidFill>
                <a:schemeClr val="dk1"/>
              </a:solidFill>
              <a:latin typeface="Times New Roman"/>
              <a:ea typeface="Times New Roman"/>
              <a:cs typeface="Times New Roman"/>
              <a:sym typeface="Times New Roman"/>
            </a:endParaRPr>
          </a:p>
        </p:txBody>
      </p:sp>
      <p:sp>
        <p:nvSpPr>
          <p:cNvPr id="136" name="Google Shape;136;p4"/>
          <p:cNvSpPr txBox="1"/>
          <p:nvPr/>
        </p:nvSpPr>
        <p:spPr>
          <a:xfrm>
            <a:off x="725255" y="1453243"/>
            <a:ext cx="17104060" cy="780209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200" b="1" dirty="0">
                <a:solidFill>
                  <a:schemeClr val="dk1"/>
                </a:solidFill>
                <a:latin typeface="Times New Roman"/>
                <a:ea typeface="Times New Roman"/>
                <a:cs typeface="Times New Roman"/>
                <a:sym typeface="Times New Roman"/>
              </a:rPr>
              <a:t>Aim of the project </a:t>
            </a:r>
            <a:endParaRPr dirty="0"/>
          </a:p>
          <a:p>
            <a:pPr marL="285750" indent="-285750">
              <a:lnSpc>
                <a:spcPct val="150000"/>
              </a:lnSpc>
              <a:buFont typeface="Arial" panose="020B0604020202020204" pitchFamily="34" charset="0"/>
              <a:buChar char="•"/>
            </a:pPr>
            <a:r>
              <a:rPr lang="en-US" sz="2800" dirty="0">
                <a:latin typeface="Times New Roman"/>
                <a:cs typeface="Times New Roman"/>
              </a:rPr>
              <a:t>The primary objective of this project is to design and implement a </a:t>
            </a:r>
            <a:r>
              <a:rPr lang="en-US" sz="2800" b="1" dirty="0">
                <a:latin typeface="Times New Roman"/>
                <a:cs typeface="Times New Roman"/>
              </a:rPr>
              <a:t>Movie Recommendation System</a:t>
            </a:r>
            <a:r>
              <a:rPr lang="en-US" sz="2800" dirty="0">
                <a:latin typeface="Times New Roman"/>
                <a:cs typeface="Times New Roman"/>
              </a:rPr>
              <a:t> that utilizes </a:t>
            </a:r>
            <a:r>
              <a:rPr lang="en-US" sz="2800" b="1" dirty="0">
                <a:latin typeface="Times New Roman"/>
                <a:cs typeface="Times New Roman"/>
              </a:rPr>
              <a:t>Machine Learning (ML)</a:t>
            </a:r>
            <a:r>
              <a:rPr lang="en-US" sz="2800" dirty="0">
                <a:latin typeface="Times New Roman"/>
                <a:cs typeface="Times New Roman"/>
              </a:rPr>
              <a:t> and </a:t>
            </a:r>
            <a:r>
              <a:rPr lang="en-US" sz="2800" b="1" dirty="0">
                <a:latin typeface="Times New Roman"/>
                <a:cs typeface="Times New Roman"/>
              </a:rPr>
              <a:t>Natural Language Processing (NLP)</a:t>
            </a:r>
            <a:r>
              <a:rPr lang="en-US" sz="2800" dirty="0">
                <a:latin typeface="Times New Roman"/>
                <a:cs typeface="Times New Roman"/>
              </a:rPr>
              <a:t> techniques to provide personalized movie suggestions.</a:t>
            </a:r>
          </a:p>
          <a:p>
            <a:pPr marL="285750" indent="-285750">
              <a:lnSpc>
                <a:spcPct val="150000"/>
              </a:lnSpc>
              <a:buFont typeface="Arial" panose="020B0604020202020204" pitchFamily="34" charset="0"/>
              <a:buChar char="•"/>
            </a:pPr>
            <a:r>
              <a:rPr lang="en-US" sz="2800" dirty="0">
                <a:latin typeface="Times New Roman"/>
                <a:cs typeface="Times New Roman"/>
              </a:rPr>
              <a:t>The system aims to analyze user preferences, historical data, and textual metadata to deliver accurate and relevant recommendations.</a:t>
            </a:r>
          </a:p>
          <a:p>
            <a:pPr marL="457200" marR="0" lvl="0" indent="-342900" algn="l" rtl="0">
              <a:lnSpc>
                <a:spcPct val="150000"/>
              </a:lnSpc>
              <a:spcBef>
                <a:spcPts val="0"/>
              </a:spcBef>
              <a:spcAft>
                <a:spcPts val="0"/>
              </a:spcAft>
              <a:buSzPts val="1800"/>
              <a:buNone/>
            </a:pPr>
            <a:r>
              <a:rPr lang="en-US" sz="2800" b="1" dirty="0">
                <a:solidFill>
                  <a:schemeClr val="dk1"/>
                </a:solidFill>
                <a:latin typeface="Times New Roman"/>
                <a:ea typeface="Times New Roman"/>
                <a:cs typeface="Times New Roman"/>
                <a:sym typeface="Times New Roman"/>
              </a:rPr>
              <a:t>Scope of the Project</a:t>
            </a:r>
            <a:endParaRPr sz="2800" dirty="0">
              <a:solidFill>
                <a:schemeClr val="dk1"/>
              </a:solidFill>
              <a:latin typeface="Times New Roman"/>
            </a:endParaRPr>
          </a:p>
          <a:p>
            <a:pPr marL="285750" indent="-285750">
              <a:lnSpc>
                <a:spcPct val="150000"/>
              </a:lnSpc>
              <a:buFont typeface="Arial" panose="020B0604020202020204" pitchFamily="34" charset="0"/>
              <a:buChar char="•"/>
            </a:pPr>
            <a:r>
              <a:rPr lang="en-US" sz="2800" dirty="0">
                <a:latin typeface="Times New Roman"/>
                <a:cs typeface="Times New Roman"/>
              </a:rPr>
              <a:t>Enhancing the user experience by recommending movies aligned with individual tastes.</a:t>
            </a:r>
          </a:p>
          <a:p>
            <a:pPr marL="285750" indent="-285750">
              <a:lnSpc>
                <a:spcPct val="150000"/>
              </a:lnSpc>
              <a:buFont typeface="Arial" panose="020B0604020202020204" pitchFamily="34" charset="0"/>
              <a:buChar char="•"/>
            </a:pPr>
            <a:r>
              <a:rPr lang="en-US" sz="2800" dirty="0">
                <a:latin typeface="Times New Roman"/>
                <a:cs typeface="Times New Roman"/>
              </a:rPr>
              <a:t>Leveraging ML and NLP to process vast amounts of data efficiently.</a:t>
            </a:r>
          </a:p>
          <a:p>
            <a:pPr marL="285750" indent="-285750">
              <a:lnSpc>
                <a:spcPct val="150000"/>
              </a:lnSpc>
              <a:buFont typeface="Arial" panose="020B0604020202020204" pitchFamily="34" charset="0"/>
              <a:buChar char="•"/>
            </a:pPr>
            <a:r>
              <a:rPr lang="en-US" sz="2800" dirty="0">
                <a:latin typeface="Times New Roman"/>
                <a:cs typeface="Times New Roman"/>
              </a:rPr>
              <a:t>Providing scalable solutions for use across streaming platforms and media providers.</a:t>
            </a:r>
          </a:p>
          <a:p>
            <a:pPr marL="285750" indent="-285750">
              <a:lnSpc>
                <a:spcPct val="150000"/>
              </a:lnSpc>
              <a:buFont typeface="Arial" panose="020B0604020202020204" pitchFamily="34" charset="0"/>
              <a:buChar char="•"/>
            </a:pPr>
            <a:r>
              <a:rPr lang="en-US" sz="2800" dirty="0">
                <a:latin typeface="Times New Roman"/>
                <a:cs typeface="Times New Roman"/>
              </a:rPr>
              <a:t>Continuously improving recommendations by learning from user interactions.</a:t>
            </a:r>
          </a:p>
          <a:p>
            <a:pPr marL="457200" marR="0" lvl="0" indent="-342900" algn="l" rtl="0">
              <a:lnSpc>
                <a:spcPct val="150000"/>
              </a:lnSpc>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
        <p:nvSpPr>
          <p:cNvPr id="3" name="Google Shape;110;p1">
            <a:extLst>
              <a:ext uri="{FF2B5EF4-FFF2-40B4-BE49-F238E27FC236}">
                <a16:creationId xmlns:a16="http://schemas.microsoft.com/office/drawing/2014/main" id="{B888BC72-F2FD-2F83-65D0-3355DF04B3BB}"/>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5"/>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143" name="Google Shape;143;p5"/>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5</a:t>
            </a:fld>
            <a:endParaRPr/>
          </a:p>
        </p:txBody>
      </p:sp>
      <p:sp>
        <p:nvSpPr>
          <p:cNvPr id="144" name="Google Shape;144;p5"/>
          <p:cNvSpPr/>
          <p:nvPr/>
        </p:nvSpPr>
        <p:spPr>
          <a:xfrm>
            <a:off x="5563955" y="698561"/>
            <a:ext cx="663534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Times New Roman"/>
                <a:ea typeface="Times New Roman"/>
                <a:cs typeface="Times New Roman"/>
                <a:sym typeface="Times New Roman"/>
              </a:rPr>
              <a:t>TIMELINE OF THE PROJECT</a:t>
            </a:r>
            <a:endParaRPr sz="3600">
              <a:solidFill>
                <a:schemeClr val="dk1"/>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id="{1D2807F8-73F9-4729-6268-75178BB65B04}"/>
              </a:ext>
            </a:extLst>
          </p:cNvPr>
          <p:cNvGraphicFramePr>
            <a:graphicFrameLocks noGrp="1"/>
          </p:cNvGraphicFramePr>
          <p:nvPr>
            <p:extLst>
              <p:ext uri="{D42A27DB-BD31-4B8C-83A1-F6EECF244321}">
                <p14:modId xmlns:p14="http://schemas.microsoft.com/office/powerpoint/2010/main" val="3807826683"/>
              </p:ext>
            </p:extLst>
          </p:nvPr>
        </p:nvGraphicFramePr>
        <p:xfrm>
          <a:off x="3411801" y="1605005"/>
          <a:ext cx="11464397" cy="6559043"/>
        </p:xfrm>
        <a:graphic>
          <a:graphicData uri="http://schemas.openxmlformats.org/drawingml/2006/table">
            <a:tbl>
              <a:tblPr firstRow="1" bandRow="1">
                <a:tableStyleId>{5C22544A-7EE6-4342-B048-85BDC9FD1C3A}</a:tableStyleId>
              </a:tblPr>
              <a:tblGrid>
                <a:gridCol w="1649718">
                  <a:extLst>
                    <a:ext uri="{9D8B030D-6E8A-4147-A177-3AD203B41FA5}">
                      <a16:colId xmlns:a16="http://schemas.microsoft.com/office/drawing/2014/main" val="1977267022"/>
                    </a:ext>
                  </a:extLst>
                </a:gridCol>
                <a:gridCol w="1053240">
                  <a:extLst>
                    <a:ext uri="{9D8B030D-6E8A-4147-A177-3AD203B41FA5}">
                      <a16:colId xmlns:a16="http://schemas.microsoft.com/office/drawing/2014/main" val="1128068244"/>
                    </a:ext>
                  </a:extLst>
                </a:gridCol>
                <a:gridCol w="1071808">
                  <a:extLst>
                    <a:ext uri="{9D8B030D-6E8A-4147-A177-3AD203B41FA5}">
                      <a16:colId xmlns:a16="http://schemas.microsoft.com/office/drawing/2014/main" val="1435174845"/>
                    </a:ext>
                  </a:extLst>
                </a:gridCol>
                <a:gridCol w="1272774">
                  <a:extLst>
                    <a:ext uri="{9D8B030D-6E8A-4147-A177-3AD203B41FA5}">
                      <a16:colId xmlns:a16="http://schemas.microsoft.com/office/drawing/2014/main" val="3693411848"/>
                    </a:ext>
                  </a:extLst>
                </a:gridCol>
                <a:gridCol w="1322579">
                  <a:extLst>
                    <a:ext uri="{9D8B030D-6E8A-4147-A177-3AD203B41FA5}">
                      <a16:colId xmlns:a16="http://schemas.microsoft.com/office/drawing/2014/main" val="4267011045"/>
                    </a:ext>
                  </a:extLst>
                </a:gridCol>
                <a:gridCol w="1102388">
                  <a:extLst>
                    <a:ext uri="{9D8B030D-6E8A-4147-A177-3AD203B41FA5}">
                      <a16:colId xmlns:a16="http://schemas.microsoft.com/office/drawing/2014/main" val="813899909"/>
                    </a:ext>
                  </a:extLst>
                </a:gridCol>
                <a:gridCol w="1259376">
                  <a:extLst>
                    <a:ext uri="{9D8B030D-6E8A-4147-A177-3AD203B41FA5}">
                      <a16:colId xmlns:a16="http://schemas.microsoft.com/office/drawing/2014/main" val="1900835973"/>
                    </a:ext>
                  </a:extLst>
                </a:gridCol>
                <a:gridCol w="1299568">
                  <a:extLst>
                    <a:ext uri="{9D8B030D-6E8A-4147-A177-3AD203B41FA5}">
                      <a16:colId xmlns:a16="http://schemas.microsoft.com/office/drawing/2014/main" val="716397761"/>
                    </a:ext>
                  </a:extLst>
                </a:gridCol>
                <a:gridCol w="1432946">
                  <a:extLst>
                    <a:ext uri="{9D8B030D-6E8A-4147-A177-3AD203B41FA5}">
                      <a16:colId xmlns:a16="http://schemas.microsoft.com/office/drawing/2014/main" val="701091172"/>
                    </a:ext>
                  </a:extLst>
                </a:gridCol>
              </a:tblGrid>
              <a:tr h="1570637">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p>
                      <a:pPr algn="ctr">
                        <a:lnSpc>
                          <a:spcPct val="150000"/>
                        </a:lnSpc>
                      </a:pPr>
                      <a:r>
                        <a:rPr lang="en-IN" sz="1800" dirty="0">
                          <a:latin typeface="Times New Roman" panose="02020603050405020304" pitchFamily="18" charset="0"/>
                          <a:cs typeface="Times New Roman" panose="02020603050405020304" pitchFamily="18" charset="0"/>
                        </a:rPr>
                        <a:t>Task Name</a:t>
                      </a:r>
                    </a:p>
                  </a:txBody>
                  <a:tcPr/>
                </a:tc>
                <a:tc>
                  <a:txBody>
                    <a:bodyPr/>
                    <a:lstStyle/>
                    <a:p>
                      <a:pPr algn="ctr">
                        <a:lnSpc>
                          <a:spcPct val="150000"/>
                        </a:lnSpc>
                      </a:pPr>
                      <a:r>
                        <a:rPr lang="en-IN" sz="1800" dirty="0">
                          <a:latin typeface="Times New Roman" panose="02020603050405020304" pitchFamily="18" charset="0"/>
                          <a:cs typeface="Times New Roman" panose="02020603050405020304" pitchFamily="18" charset="0"/>
                        </a:rPr>
                        <a:t>January</a:t>
                      </a:r>
                    </a:p>
                    <a:p>
                      <a:pPr algn="ctr">
                        <a:lnSpc>
                          <a:spcPct val="150000"/>
                        </a:lnSpc>
                      </a:pPr>
                      <a:r>
                        <a:rPr lang="en-IN" sz="1800" dirty="0">
                          <a:latin typeface="Times New Roman" panose="02020603050405020304" pitchFamily="18" charset="0"/>
                          <a:cs typeface="Times New Roman" panose="02020603050405020304" pitchFamily="18" charset="0"/>
                        </a:rPr>
                        <a:t>1- 15</a:t>
                      </a:r>
                    </a:p>
                  </a:txBody>
                  <a:tcPr/>
                </a:tc>
                <a:tc>
                  <a:txBody>
                    <a:bodyPr/>
                    <a:lstStyle/>
                    <a:p>
                      <a:pPr algn="ctr">
                        <a:lnSpc>
                          <a:spcPct val="150000"/>
                        </a:lnSpc>
                      </a:pPr>
                      <a:r>
                        <a:rPr lang="en-IN" sz="1800" dirty="0">
                          <a:latin typeface="Times New Roman" panose="02020603050405020304" pitchFamily="18" charset="0"/>
                          <a:cs typeface="Times New Roman" panose="02020603050405020304" pitchFamily="18" charset="0"/>
                        </a:rPr>
                        <a:t>January 16 - 31</a:t>
                      </a:r>
                    </a:p>
                  </a:txBody>
                  <a:tcPr/>
                </a:tc>
                <a:tc>
                  <a:txBody>
                    <a:bodyPr/>
                    <a:lstStyle/>
                    <a:p>
                      <a:pPr algn="ctr">
                        <a:lnSpc>
                          <a:spcPct val="150000"/>
                        </a:lnSpc>
                      </a:pPr>
                      <a:r>
                        <a:rPr lang="en-IN" sz="1800" dirty="0">
                          <a:latin typeface="Times New Roman" panose="02020603050405020304" pitchFamily="18" charset="0"/>
                          <a:cs typeface="Times New Roman" panose="02020603050405020304" pitchFamily="18" charset="0"/>
                        </a:rPr>
                        <a:t>February</a:t>
                      </a:r>
                    </a:p>
                    <a:p>
                      <a:pPr algn="ctr">
                        <a:lnSpc>
                          <a:spcPct val="150000"/>
                        </a:lnSpc>
                      </a:pPr>
                      <a:r>
                        <a:rPr lang="en-IN" sz="1800" dirty="0">
                          <a:latin typeface="Times New Roman" panose="02020603050405020304" pitchFamily="18" charset="0"/>
                          <a:cs typeface="Times New Roman" panose="02020603050405020304" pitchFamily="18" charset="0"/>
                        </a:rPr>
                        <a:t>1 - 15</a:t>
                      </a:r>
                    </a:p>
                  </a:txBody>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tabLst/>
                        <a:defRPr/>
                      </a:pPr>
                      <a:r>
                        <a:rPr lang="en-IN" sz="1800" dirty="0">
                          <a:latin typeface="Times New Roman" panose="02020603050405020304" pitchFamily="18" charset="0"/>
                          <a:cs typeface="Times New Roman" panose="02020603050405020304" pitchFamily="18" charset="0"/>
                        </a:rPr>
                        <a:t>February 16 – 28</a:t>
                      </a:r>
                    </a:p>
                  </a:txBody>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tabLst/>
                        <a:defRPr/>
                      </a:pPr>
                      <a:r>
                        <a:rPr lang="en-IN" sz="1800" dirty="0">
                          <a:latin typeface="Times New Roman" panose="02020603050405020304" pitchFamily="18" charset="0"/>
                          <a:cs typeface="Times New Roman" panose="02020603050405020304" pitchFamily="18" charset="0"/>
                        </a:rPr>
                        <a:t>March </a:t>
                      </a:r>
                    </a:p>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tabLst/>
                        <a:defRPr/>
                      </a:pPr>
                      <a:r>
                        <a:rPr lang="en-IN" sz="1800" dirty="0">
                          <a:latin typeface="Times New Roman" panose="02020603050405020304" pitchFamily="18" charset="0"/>
                          <a:cs typeface="Times New Roman" panose="02020603050405020304" pitchFamily="18" charset="0"/>
                        </a:rPr>
                        <a:t>1 – 15</a:t>
                      </a:r>
                    </a:p>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tabLst/>
                        <a:defRPr/>
                      </a:pPr>
                      <a:r>
                        <a:rPr lang="en-IN" sz="1800" dirty="0">
                          <a:latin typeface="Times New Roman" panose="02020603050405020304" pitchFamily="18" charset="0"/>
                          <a:cs typeface="Times New Roman" panose="02020603050405020304" pitchFamily="18" charset="0"/>
                        </a:rPr>
                        <a:t>March 16– 31 </a:t>
                      </a:r>
                    </a:p>
                  </a:txBody>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tabLst/>
                        <a:defRPr/>
                      </a:pPr>
                      <a:r>
                        <a:rPr lang="en-IN" sz="1800" dirty="0">
                          <a:latin typeface="Times New Roman" panose="02020603050405020304" pitchFamily="18" charset="0"/>
                          <a:cs typeface="Times New Roman" panose="02020603050405020304" pitchFamily="18" charset="0"/>
                        </a:rPr>
                        <a:t>April </a:t>
                      </a:r>
                    </a:p>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tabLst/>
                        <a:defRPr/>
                      </a:pPr>
                      <a:r>
                        <a:rPr lang="en-IN" sz="1800" dirty="0">
                          <a:latin typeface="Times New Roman" panose="02020603050405020304" pitchFamily="18" charset="0"/>
                          <a:cs typeface="Times New Roman" panose="02020603050405020304" pitchFamily="18" charset="0"/>
                        </a:rPr>
                        <a:t>1- 15</a:t>
                      </a:r>
                    </a:p>
                  </a:txBody>
                  <a:tcPr/>
                </a:tc>
                <a:tc>
                  <a:txBody>
                    <a:bodyPr/>
                    <a:lstStyle/>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tabLst/>
                        <a:defRPr/>
                      </a:pPr>
                      <a:r>
                        <a:rPr lang="en-IN" sz="1800" dirty="0">
                          <a:latin typeface="Times New Roman" panose="02020603050405020304" pitchFamily="18" charset="0"/>
                          <a:cs typeface="Times New Roman" panose="02020603050405020304" pitchFamily="18" charset="0"/>
                        </a:rPr>
                        <a:t>April</a:t>
                      </a:r>
                    </a:p>
                    <a:p>
                      <a:pPr marL="0" marR="0" lvl="0" indent="0" algn="ctr" defTabSz="914400" rtl="0" eaLnBrk="1" fontAlgn="auto" latinLnBrk="0" hangingPunct="1">
                        <a:lnSpc>
                          <a:spcPct val="150000"/>
                        </a:lnSpc>
                        <a:spcBef>
                          <a:spcPts val="0"/>
                        </a:spcBef>
                        <a:spcAft>
                          <a:spcPts val="0"/>
                        </a:spcAft>
                        <a:buClr>
                          <a:srgbClr val="000000"/>
                        </a:buClr>
                        <a:buSzTx/>
                        <a:buFont typeface="Arial" panose="020B0604020202020204"/>
                        <a:buNone/>
                        <a:tabLst/>
                        <a:defRPr/>
                      </a:pPr>
                      <a:r>
                        <a:rPr lang="en-IN" sz="1800" dirty="0">
                          <a:latin typeface="Times New Roman" panose="02020603050405020304" pitchFamily="18" charset="0"/>
                          <a:cs typeface="Times New Roman" panose="02020603050405020304" pitchFamily="18" charset="0"/>
                        </a:rPr>
                        <a:t>16 - 30</a:t>
                      </a:r>
                    </a:p>
                  </a:txBody>
                  <a:tcPr/>
                </a:tc>
                <a:extLst>
                  <a:ext uri="{0D108BD9-81ED-4DB2-BD59-A6C34878D82A}">
                    <a16:rowId xmlns:a16="http://schemas.microsoft.com/office/drawing/2014/main" val="515897411"/>
                  </a:ext>
                </a:extLst>
              </a:tr>
              <a:tr h="1121883">
                <a:tc>
                  <a:txBody>
                    <a:bodyPr/>
                    <a:lstStyle/>
                    <a:p>
                      <a:pPr algn="ctr">
                        <a:lnSpc>
                          <a:spcPct val="150000"/>
                        </a:lnSpc>
                      </a:pPr>
                      <a:r>
                        <a:rPr lang="en-IN" sz="1800" dirty="0">
                          <a:latin typeface="Times New Roman" panose="02020603050405020304" pitchFamily="18" charset="0"/>
                          <a:cs typeface="Times New Roman" panose="02020603050405020304" pitchFamily="18" charset="0"/>
                        </a:rPr>
                        <a:t>Planning</a:t>
                      </a: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6989708"/>
                  </a:ext>
                </a:extLst>
              </a:tr>
              <a:tr h="941651">
                <a:tc>
                  <a:txBody>
                    <a:bodyPr/>
                    <a:lstStyle/>
                    <a:p>
                      <a:pPr algn="ctr">
                        <a:lnSpc>
                          <a:spcPct val="150000"/>
                        </a:lnSpc>
                      </a:pPr>
                      <a:r>
                        <a:rPr lang="en-US" sz="1800" dirty="0">
                          <a:latin typeface="Times New Roman" panose="02020603050405020304" pitchFamily="18" charset="0"/>
                          <a:cs typeface="Times New Roman" panose="02020603050405020304" pitchFamily="18" charset="0"/>
                        </a:rPr>
                        <a:t>Research</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73758245"/>
                  </a:ext>
                </a:extLst>
              </a:tr>
              <a:tr h="969113">
                <a:tc>
                  <a:txBody>
                    <a:bodyPr/>
                    <a:lstStyle/>
                    <a:p>
                      <a:pPr algn="ctr">
                        <a:lnSpc>
                          <a:spcPct val="150000"/>
                        </a:lnSpc>
                      </a:pPr>
                      <a:r>
                        <a:rPr lang="en-US" sz="1800" dirty="0">
                          <a:latin typeface="Times New Roman" panose="02020603050405020304" pitchFamily="18" charset="0"/>
                          <a:cs typeface="Times New Roman" panose="02020603050405020304" pitchFamily="18" charset="0"/>
                        </a:rPr>
                        <a:t>Design</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659848"/>
                  </a:ext>
                </a:extLst>
              </a:tr>
              <a:tr h="969113">
                <a:tc>
                  <a:txBody>
                    <a:bodyPr/>
                    <a:lstStyle/>
                    <a:p>
                      <a:pPr algn="ctr">
                        <a:lnSpc>
                          <a:spcPct val="150000"/>
                        </a:lnSpc>
                      </a:pPr>
                      <a:r>
                        <a:rPr lang="en-US" sz="1800" dirty="0">
                          <a:latin typeface="Times New Roman" panose="02020603050405020304" pitchFamily="18" charset="0"/>
                          <a:cs typeface="Times New Roman" panose="02020603050405020304" pitchFamily="18" charset="0"/>
                        </a:rPr>
                        <a:t>Implementation</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2448023"/>
                  </a:ext>
                </a:extLst>
              </a:tr>
              <a:tr h="986646">
                <a:tc>
                  <a:txBody>
                    <a:bodyPr/>
                    <a:lstStyle/>
                    <a:p>
                      <a:pPr algn="ctr">
                        <a:lnSpc>
                          <a:spcPct val="150000"/>
                        </a:lnSpc>
                      </a:pPr>
                      <a:r>
                        <a:rPr lang="en-US" sz="1800" dirty="0">
                          <a:latin typeface="Times New Roman" panose="02020603050405020304" pitchFamily="18" charset="0"/>
                          <a:cs typeface="Times New Roman" panose="02020603050405020304" pitchFamily="18" charset="0"/>
                        </a:rPr>
                        <a:t>Follow up</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6581450"/>
                  </a:ext>
                </a:extLst>
              </a:tr>
            </a:tbl>
          </a:graphicData>
        </a:graphic>
      </p:graphicFrame>
      <p:sp>
        <p:nvSpPr>
          <p:cNvPr id="3" name="Flowchart: Alternate Process 2">
            <a:extLst>
              <a:ext uri="{FF2B5EF4-FFF2-40B4-BE49-F238E27FC236}">
                <a16:creationId xmlns:a16="http://schemas.microsoft.com/office/drawing/2014/main" id="{AC710A63-9E9C-2FC0-FCFA-7EDBDF253BFF}"/>
              </a:ext>
            </a:extLst>
          </p:cNvPr>
          <p:cNvSpPr/>
          <p:nvPr/>
        </p:nvSpPr>
        <p:spPr>
          <a:xfrm>
            <a:off x="5354328" y="3489992"/>
            <a:ext cx="1450642" cy="472603"/>
          </a:xfrm>
          <a:prstGeom prst="flowChartAlternateProces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Flowchart: Alternate Process 3">
            <a:extLst>
              <a:ext uri="{FF2B5EF4-FFF2-40B4-BE49-F238E27FC236}">
                <a16:creationId xmlns:a16="http://schemas.microsoft.com/office/drawing/2014/main" id="{28B60F89-5D68-B92F-A340-5CDC171D3F84}"/>
              </a:ext>
            </a:extLst>
          </p:cNvPr>
          <p:cNvSpPr/>
          <p:nvPr/>
        </p:nvSpPr>
        <p:spPr>
          <a:xfrm>
            <a:off x="6553059" y="4489108"/>
            <a:ext cx="1234581" cy="472603"/>
          </a:xfrm>
          <a:prstGeom prst="flowChartAlternateProces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lowchart: Alternate Process 4">
            <a:extLst>
              <a:ext uri="{FF2B5EF4-FFF2-40B4-BE49-F238E27FC236}">
                <a16:creationId xmlns:a16="http://schemas.microsoft.com/office/drawing/2014/main" id="{D1B3AA1E-D898-3ED4-A92D-0202334480CB}"/>
              </a:ext>
            </a:extLst>
          </p:cNvPr>
          <p:cNvSpPr/>
          <p:nvPr/>
        </p:nvSpPr>
        <p:spPr>
          <a:xfrm>
            <a:off x="7614267" y="5463369"/>
            <a:ext cx="2627012" cy="472603"/>
          </a:xfrm>
          <a:prstGeom prst="flowChartAlternateProces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Flowchart: Alternate Process 5">
            <a:extLst>
              <a:ext uri="{FF2B5EF4-FFF2-40B4-BE49-F238E27FC236}">
                <a16:creationId xmlns:a16="http://schemas.microsoft.com/office/drawing/2014/main" id="{6A3676DA-E0D1-A62A-C49F-FA728905A54E}"/>
              </a:ext>
            </a:extLst>
          </p:cNvPr>
          <p:cNvSpPr/>
          <p:nvPr/>
        </p:nvSpPr>
        <p:spPr>
          <a:xfrm>
            <a:off x="10241279" y="6366951"/>
            <a:ext cx="2520331" cy="472604"/>
          </a:xfrm>
          <a:prstGeom prst="flowChartAlternateProces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Flowchart: Alternate Process 6">
            <a:extLst>
              <a:ext uri="{FF2B5EF4-FFF2-40B4-BE49-F238E27FC236}">
                <a16:creationId xmlns:a16="http://schemas.microsoft.com/office/drawing/2014/main" id="{1B28D87E-0F82-8509-7F7F-43DA766F55BC}"/>
              </a:ext>
            </a:extLst>
          </p:cNvPr>
          <p:cNvSpPr/>
          <p:nvPr/>
        </p:nvSpPr>
        <p:spPr>
          <a:xfrm>
            <a:off x="12761610" y="7394636"/>
            <a:ext cx="1375457" cy="472604"/>
          </a:xfrm>
          <a:prstGeom prst="flowChartAlternateProces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Google Shape;110;p1">
            <a:extLst>
              <a:ext uri="{FF2B5EF4-FFF2-40B4-BE49-F238E27FC236}">
                <a16:creationId xmlns:a16="http://schemas.microsoft.com/office/drawing/2014/main" id="{FAD989D0-8399-90C6-0B1F-B5883775DD45}"/>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6"/>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152" name="Google Shape;152;p6"/>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6</a:t>
            </a:fld>
            <a:endParaRPr/>
          </a:p>
        </p:txBody>
      </p:sp>
      <p:sp>
        <p:nvSpPr>
          <p:cNvPr id="153" name="Google Shape;153;p6"/>
          <p:cNvSpPr/>
          <p:nvPr/>
        </p:nvSpPr>
        <p:spPr>
          <a:xfrm>
            <a:off x="274348" y="838989"/>
            <a:ext cx="17739300" cy="823752"/>
          </a:xfrm>
          <a:prstGeom prst="rect">
            <a:avLst/>
          </a:prstGeom>
          <a:noFill/>
          <a:ln>
            <a:noFill/>
          </a:ln>
        </p:spPr>
        <p:txBody>
          <a:bodyPr spcFirstLastPara="1" wrap="square" lIns="91425" tIns="45700" rIns="91425" bIns="45700" anchor="t" anchorCtr="0">
            <a:spAutoFit/>
          </a:bodyPr>
          <a:lstStyle/>
          <a:p>
            <a:pPr marL="457200" marR="0" lvl="1" indent="0" algn="ctr" rtl="0">
              <a:lnSpc>
                <a:spcPct val="150000"/>
              </a:lnSpc>
              <a:spcBef>
                <a:spcPts val="0"/>
              </a:spcBef>
              <a:spcAft>
                <a:spcPts val="0"/>
              </a:spcAft>
              <a:buNone/>
            </a:pPr>
            <a:r>
              <a:rPr lang="en-US" sz="3600" b="1" i="0" u="none" strike="noStrike" cap="none" dirty="0">
                <a:solidFill>
                  <a:schemeClr val="dk1"/>
                </a:solidFill>
                <a:latin typeface="Times New Roman"/>
                <a:ea typeface="Times New Roman"/>
                <a:cs typeface="Times New Roman"/>
                <a:sym typeface="Times New Roman"/>
              </a:rPr>
              <a:t>INTRODUCTION</a:t>
            </a:r>
            <a:endParaRPr dirty="0"/>
          </a:p>
        </p:txBody>
      </p:sp>
      <p:sp>
        <p:nvSpPr>
          <p:cNvPr id="3" name="Google Shape;110;p1">
            <a:extLst>
              <a:ext uri="{FF2B5EF4-FFF2-40B4-BE49-F238E27FC236}">
                <a16:creationId xmlns:a16="http://schemas.microsoft.com/office/drawing/2014/main" id="{9591342D-E3FE-EAB7-BEFC-5D4C7F90998A}"/>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
        <p:nvSpPr>
          <p:cNvPr id="8" name="TextBox 7">
            <a:extLst>
              <a:ext uri="{FF2B5EF4-FFF2-40B4-BE49-F238E27FC236}">
                <a16:creationId xmlns:a16="http://schemas.microsoft.com/office/drawing/2014/main" id="{507009FC-3F80-9D83-A0DA-EF13C9D16BE7}"/>
              </a:ext>
            </a:extLst>
          </p:cNvPr>
          <p:cNvSpPr txBox="1"/>
          <p:nvPr/>
        </p:nvSpPr>
        <p:spPr>
          <a:xfrm>
            <a:off x="1897378" y="1920737"/>
            <a:ext cx="14721840" cy="7124514"/>
          </a:xfrm>
          <a:prstGeom prst="rect">
            <a:avLst/>
          </a:prstGeom>
          <a:noFill/>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	The rapid expansion of digital streaming platforms has transformed the way audiences engage with movies, offering a vast array of films across diverse genres. However, this abundance often leads to decision fatigue, as users struggle to identify content that aligns with their preferences. To mitigate this challenge, Movie Recommendation Systems have been developed to deliver personalized suggestions by analyzing user behavior, viewing history, and movie-related data. These systems employ advanced ML and NLP techniques to discern patterns in user interactions and predict suitable movie recommendations. Collaborative Filtering and Content-Based Filtering are two primary methodologies utilized. Collaborative Filtering analyzes the viewing patterns of multiple users to identify similarities and recommend movies that like-minded users have enjoyed. Content-Based Filtering focuses on the attributes of movies such as genre, director, cast, and storyline to suggest films that share characteristics with those a user has previously favored.</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522790" y="284053"/>
            <a:ext cx="4942379" cy="646331"/>
          </a:xfrm>
          <a:prstGeom prst="rect">
            <a:avLst/>
          </a:prstGeom>
          <a:noFill/>
        </p:spPr>
        <p:txBody>
          <a:bodyPr wrap="none">
            <a:spAutoFit/>
          </a:bodyPr>
          <a:lstStyle/>
          <a:p>
            <a:pPr algn="ctr">
              <a:defRPr sz="2400"/>
            </a:pPr>
            <a:r>
              <a:rPr sz="3600" dirty="0">
                <a:latin typeface="Times New Roman" panose="02020603050405020304" pitchFamily="18" charset="0"/>
                <a:cs typeface="Times New Roman" panose="02020603050405020304" pitchFamily="18" charset="0"/>
              </a:rPr>
              <a:t>LITERATURE REVIEW</a:t>
            </a:r>
          </a:p>
        </p:txBody>
      </p:sp>
      <p:graphicFrame>
        <p:nvGraphicFramePr>
          <p:cNvPr id="4" name="Table 3"/>
          <p:cNvGraphicFramePr>
            <a:graphicFrameLocks noGrp="1"/>
          </p:cNvGraphicFramePr>
          <p:nvPr>
            <p:extLst>
              <p:ext uri="{D42A27DB-BD31-4B8C-83A1-F6EECF244321}">
                <p14:modId xmlns:p14="http://schemas.microsoft.com/office/powerpoint/2010/main" val="342762440"/>
              </p:ext>
            </p:extLst>
          </p:nvPr>
        </p:nvGraphicFramePr>
        <p:xfrm>
          <a:off x="842960" y="823704"/>
          <a:ext cx="16566098" cy="8061216"/>
        </p:xfrm>
        <a:graphic>
          <a:graphicData uri="http://schemas.openxmlformats.org/drawingml/2006/table">
            <a:tbl>
              <a:tblPr firstRow="1" bandRow="1">
                <a:tableStyleId>{5C22544A-7EE6-4342-B048-85BDC9FD1C3A}</a:tableStyleId>
              </a:tblPr>
              <a:tblGrid>
                <a:gridCol w="990868">
                  <a:extLst>
                    <a:ext uri="{9D8B030D-6E8A-4147-A177-3AD203B41FA5}">
                      <a16:colId xmlns:a16="http://schemas.microsoft.com/office/drawing/2014/main" val="20000"/>
                    </a:ext>
                  </a:extLst>
                </a:gridCol>
                <a:gridCol w="2608466">
                  <a:extLst>
                    <a:ext uri="{9D8B030D-6E8A-4147-A177-3AD203B41FA5}">
                      <a16:colId xmlns:a16="http://schemas.microsoft.com/office/drawing/2014/main" val="20001"/>
                    </a:ext>
                  </a:extLst>
                </a:gridCol>
                <a:gridCol w="3606336">
                  <a:extLst>
                    <a:ext uri="{9D8B030D-6E8A-4147-A177-3AD203B41FA5}">
                      <a16:colId xmlns:a16="http://schemas.microsoft.com/office/drawing/2014/main" val="20002"/>
                    </a:ext>
                  </a:extLst>
                </a:gridCol>
                <a:gridCol w="2452370">
                  <a:extLst>
                    <a:ext uri="{9D8B030D-6E8A-4147-A177-3AD203B41FA5}">
                      <a16:colId xmlns:a16="http://schemas.microsoft.com/office/drawing/2014/main" val="20003"/>
                    </a:ext>
                  </a:extLst>
                </a:gridCol>
                <a:gridCol w="6908058">
                  <a:extLst>
                    <a:ext uri="{9D8B030D-6E8A-4147-A177-3AD203B41FA5}">
                      <a16:colId xmlns:a16="http://schemas.microsoft.com/office/drawing/2014/main" val="20004"/>
                    </a:ext>
                  </a:extLst>
                </a:gridCol>
              </a:tblGrid>
              <a:tr h="2106558">
                <a:tc>
                  <a:txBody>
                    <a:bodyPr/>
                    <a:lstStyle/>
                    <a:p>
                      <a:pPr>
                        <a:defRPr b="1"/>
                      </a:pPr>
                      <a:r>
                        <a:rPr sz="2000" dirty="0">
                          <a:latin typeface="Times New Roman" panose="02020603050405020304" pitchFamily="18" charset="0"/>
                          <a:cs typeface="Times New Roman" panose="02020603050405020304" pitchFamily="18" charset="0"/>
                        </a:rPr>
                        <a:t>S. No.</a:t>
                      </a:r>
                    </a:p>
                  </a:txBody>
                  <a:tcPr marL="137160" marR="137160" marT="68580" marB="68580"/>
                </a:tc>
                <a:tc>
                  <a:txBody>
                    <a:bodyPr/>
                    <a:lstStyle/>
                    <a:p>
                      <a:pPr>
                        <a:defRPr b="1"/>
                      </a:pPr>
                      <a:r>
                        <a:rPr sz="2000" dirty="0">
                          <a:latin typeface="Times New Roman" panose="02020603050405020304" pitchFamily="18" charset="0"/>
                          <a:cs typeface="Times New Roman" panose="02020603050405020304" pitchFamily="18" charset="0"/>
                        </a:rPr>
                        <a:t>Author’s Name</a:t>
                      </a:r>
                    </a:p>
                  </a:txBody>
                  <a:tcPr marL="137160" marR="137160" marT="68580" marB="68580"/>
                </a:tc>
                <a:tc>
                  <a:txBody>
                    <a:bodyPr/>
                    <a:lstStyle/>
                    <a:p>
                      <a:pPr>
                        <a:defRPr b="1"/>
                      </a:pPr>
                      <a:r>
                        <a:rPr sz="2000" dirty="0">
                          <a:latin typeface="Times New Roman" panose="02020603050405020304" pitchFamily="18" charset="0"/>
                          <a:cs typeface="Times New Roman" panose="02020603050405020304" pitchFamily="18" charset="0"/>
                        </a:rPr>
                        <a:t>Paper name and publication details</a:t>
                      </a:r>
                    </a:p>
                  </a:txBody>
                  <a:tcPr marL="137160" marR="137160" marT="68580" marB="68580"/>
                </a:tc>
                <a:tc>
                  <a:txBody>
                    <a:bodyPr/>
                    <a:lstStyle/>
                    <a:p>
                      <a:pPr>
                        <a:defRPr b="1"/>
                      </a:pPr>
                      <a:r>
                        <a:rPr sz="2000">
                          <a:latin typeface="Times New Roman" panose="02020603050405020304" pitchFamily="18" charset="0"/>
                          <a:cs typeface="Times New Roman" panose="02020603050405020304" pitchFamily="18" charset="0"/>
                        </a:rPr>
                        <a:t>Year of Publication</a:t>
                      </a:r>
                    </a:p>
                  </a:txBody>
                  <a:tcPr marL="137160" marR="137160" marT="68580" marB="68580"/>
                </a:tc>
                <a:tc>
                  <a:txBody>
                    <a:bodyPr/>
                    <a:lstStyle/>
                    <a:p>
                      <a:pPr>
                        <a:defRPr b="1"/>
                      </a:pPr>
                      <a:r>
                        <a:rPr sz="2000">
                          <a:latin typeface="Times New Roman" panose="02020603050405020304" pitchFamily="18" charset="0"/>
                          <a:cs typeface="Times New Roman" panose="02020603050405020304" pitchFamily="18" charset="0"/>
                        </a:rPr>
                        <a:t>Main content of the paper</a:t>
                      </a:r>
                    </a:p>
                  </a:txBody>
                  <a:tcPr marL="137160" marR="137160" marT="68580" marB="68580"/>
                </a:tc>
                <a:extLst>
                  <a:ext uri="{0D108BD9-81ED-4DB2-BD59-A6C34878D82A}">
                    <a16:rowId xmlns:a16="http://schemas.microsoft.com/office/drawing/2014/main" val="10000"/>
                  </a:ext>
                </a:extLst>
              </a:tr>
              <a:tr h="2106558">
                <a:tc>
                  <a:txBody>
                    <a:bodyPr/>
                    <a:lstStyle/>
                    <a:p>
                      <a:r>
                        <a:rPr sz="2000">
                          <a:latin typeface="Times New Roman" panose="02020603050405020304" pitchFamily="18" charset="0"/>
                          <a:cs typeface="Times New Roman" panose="02020603050405020304" pitchFamily="18" charset="0"/>
                        </a:rPr>
                        <a:t>1</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Gasmi et al.</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Transformer-based Movie Recommendation using Plot Summaries and User Reviews</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2023</a:t>
                      </a:r>
                    </a:p>
                  </a:txBody>
                  <a:tcPr marL="137160" marR="137160" marT="68580" marB="68580"/>
                </a:tc>
                <a:tc>
                  <a:txBody>
                    <a:bodyPr/>
                    <a:lstStyle/>
                    <a:p>
                      <a:pPr algn="just"/>
                      <a:r>
                        <a:rPr sz="2000" dirty="0">
                          <a:latin typeface="Times New Roman" panose="02020603050405020304" pitchFamily="18" charset="0"/>
                          <a:cs typeface="Times New Roman" panose="02020603050405020304" pitchFamily="18" charset="0"/>
                        </a:rPr>
                        <a:t>Introduced the use of Transformer models to analyze long textual data like plot summaries and reviews, enhancing semantic understanding and improving recommendation accuracy over traditional keyword-based systems.</a:t>
                      </a:r>
                    </a:p>
                  </a:txBody>
                  <a:tcPr marL="137160" marR="137160" marT="68580" marB="68580"/>
                </a:tc>
                <a:extLst>
                  <a:ext uri="{0D108BD9-81ED-4DB2-BD59-A6C34878D82A}">
                    <a16:rowId xmlns:a16="http://schemas.microsoft.com/office/drawing/2014/main" val="10001"/>
                  </a:ext>
                </a:extLst>
              </a:tr>
              <a:tr h="2106558">
                <a:tc>
                  <a:txBody>
                    <a:bodyPr/>
                    <a:lstStyle/>
                    <a:p>
                      <a:r>
                        <a:rPr sz="2000">
                          <a:latin typeface="Times New Roman" panose="02020603050405020304" pitchFamily="18" charset="0"/>
                          <a:cs typeface="Times New Roman" panose="02020603050405020304" pitchFamily="18" charset="0"/>
                        </a:rPr>
                        <a:t>2</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Wu et al.</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Dynamic Hybrid Recommendation Framework using Reinforcement Learning</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2024</a:t>
                      </a:r>
                    </a:p>
                  </a:txBody>
                  <a:tcPr marL="137160" marR="137160" marT="68580" marB="68580"/>
                </a:tc>
                <a:tc>
                  <a:txBody>
                    <a:bodyPr/>
                    <a:lstStyle/>
                    <a:p>
                      <a:pPr algn="just"/>
                      <a:r>
                        <a:rPr sz="2000" dirty="0">
                          <a:latin typeface="Times New Roman" panose="02020603050405020304" pitchFamily="18" charset="0"/>
                          <a:cs typeface="Times New Roman" panose="02020603050405020304" pitchFamily="18" charset="0"/>
                        </a:rPr>
                        <a:t>Proposed a real-time adaptive system that balances Collaborative Filtering (CF) and Content-Based Filtering (CBF) using reinforcement learning to address cold start, sparsity, and user behavior changes.</a:t>
                      </a:r>
                    </a:p>
                  </a:txBody>
                  <a:tcPr marL="137160" marR="137160" marT="68580" marB="68580"/>
                </a:tc>
                <a:extLst>
                  <a:ext uri="{0D108BD9-81ED-4DB2-BD59-A6C34878D82A}">
                    <a16:rowId xmlns:a16="http://schemas.microsoft.com/office/drawing/2014/main" val="10002"/>
                  </a:ext>
                </a:extLst>
              </a:tr>
              <a:tr h="1741542">
                <a:tc>
                  <a:txBody>
                    <a:bodyPr/>
                    <a:lstStyle/>
                    <a:p>
                      <a:r>
                        <a:rPr sz="2000">
                          <a:latin typeface="Times New Roman" panose="02020603050405020304" pitchFamily="18" charset="0"/>
                          <a:cs typeface="Times New Roman" panose="02020603050405020304" pitchFamily="18" charset="0"/>
                        </a:rPr>
                        <a:t>3</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Pang et al.</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Sentiment-Enhanced Movie Recommendations using Naïve Bayes, SVMs, and BERT</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2023</a:t>
                      </a:r>
                    </a:p>
                  </a:txBody>
                  <a:tcPr marL="137160" marR="137160" marT="68580" marB="68580"/>
                </a:tc>
                <a:tc>
                  <a:txBody>
                    <a:bodyPr/>
                    <a:lstStyle/>
                    <a:p>
                      <a:pPr algn="just"/>
                      <a:r>
                        <a:rPr sz="2000" dirty="0">
                          <a:latin typeface="Times New Roman" panose="02020603050405020304" pitchFamily="18" charset="0"/>
                          <a:cs typeface="Times New Roman" panose="02020603050405020304" pitchFamily="18" charset="0"/>
                        </a:rPr>
                        <a:t>Demonstrated how sentiment classification enriches recommendations by aligning movie suggestions with the emotional tone of user reviews, improving personalization.</a:t>
                      </a:r>
                    </a:p>
                  </a:txBody>
                  <a:tcPr marL="137160" marR="137160" marT="68580" marB="68580"/>
                </a:tc>
                <a:extLst>
                  <a:ext uri="{0D108BD9-81ED-4DB2-BD59-A6C34878D82A}">
                    <a16:rowId xmlns:a16="http://schemas.microsoft.com/office/drawing/2014/main" val="10003"/>
                  </a:ext>
                </a:extLst>
              </a:tr>
            </a:tbl>
          </a:graphicData>
        </a:graphic>
      </p:graphicFrame>
      <p:sp>
        <p:nvSpPr>
          <p:cNvPr id="5" name="Google Shape;177;p9">
            <a:extLst>
              <a:ext uri="{FF2B5EF4-FFF2-40B4-BE49-F238E27FC236}">
                <a16:creationId xmlns:a16="http://schemas.microsoft.com/office/drawing/2014/main" id="{3FC0031E-04F5-5307-241B-E4C5E61D3E31}"/>
              </a:ext>
            </a:extLst>
          </p:cNvPr>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6" name="Google Shape;178;p9">
            <a:extLst>
              <a:ext uri="{FF2B5EF4-FFF2-40B4-BE49-F238E27FC236}">
                <a16:creationId xmlns:a16="http://schemas.microsoft.com/office/drawing/2014/main" id="{F2F6E784-4473-EB86-DEAB-8C9BD30B70E5}"/>
              </a:ext>
            </a:extLst>
          </p:cNvPr>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7</a:t>
            </a:fld>
            <a:endParaRPr/>
          </a:p>
        </p:txBody>
      </p:sp>
      <p:sp>
        <p:nvSpPr>
          <p:cNvPr id="7" name="Google Shape;110;p1">
            <a:extLst>
              <a:ext uri="{FF2B5EF4-FFF2-40B4-BE49-F238E27FC236}">
                <a16:creationId xmlns:a16="http://schemas.microsoft.com/office/drawing/2014/main" id="{66DB0B0C-6451-68CD-255D-232D12DCCDAC}"/>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08231261"/>
              </p:ext>
            </p:extLst>
          </p:nvPr>
        </p:nvGraphicFramePr>
        <p:xfrm>
          <a:off x="1064418" y="899160"/>
          <a:ext cx="16159163" cy="7696200"/>
        </p:xfrm>
        <a:graphic>
          <a:graphicData uri="http://schemas.openxmlformats.org/drawingml/2006/table">
            <a:tbl>
              <a:tblPr firstRow="1" bandRow="1">
                <a:tableStyleId>{5C22544A-7EE6-4342-B048-85BDC9FD1C3A}</a:tableStyleId>
              </a:tblPr>
              <a:tblGrid>
                <a:gridCol w="828676">
                  <a:extLst>
                    <a:ext uri="{9D8B030D-6E8A-4147-A177-3AD203B41FA5}">
                      <a16:colId xmlns:a16="http://schemas.microsoft.com/office/drawing/2014/main" val="20000"/>
                    </a:ext>
                  </a:extLst>
                </a:gridCol>
                <a:gridCol w="2886075">
                  <a:extLst>
                    <a:ext uri="{9D8B030D-6E8A-4147-A177-3AD203B41FA5}">
                      <a16:colId xmlns:a16="http://schemas.microsoft.com/office/drawing/2014/main" val="20001"/>
                    </a:ext>
                  </a:extLst>
                </a:gridCol>
                <a:gridCol w="4214813">
                  <a:extLst>
                    <a:ext uri="{9D8B030D-6E8A-4147-A177-3AD203B41FA5}">
                      <a16:colId xmlns:a16="http://schemas.microsoft.com/office/drawing/2014/main" val="20002"/>
                    </a:ext>
                  </a:extLst>
                </a:gridCol>
                <a:gridCol w="2643187">
                  <a:extLst>
                    <a:ext uri="{9D8B030D-6E8A-4147-A177-3AD203B41FA5}">
                      <a16:colId xmlns:a16="http://schemas.microsoft.com/office/drawing/2014/main" val="20003"/>
                    </a:ext>
                  </a:extLst>
                </a:gridCol>
                <a:gridCol w="5586412">
                  <a:extLst>
                    <a:ext uri="{9D8B030D-6E8A-4147-A177-3AD203B41FA5}">
                      <a16:colId xmlns:a16="http://schemas.microsoft.com/office/drawing/2014/main" val="20004"/>
                    </a:ext>
                  </a:extLst>
                </a:gridCol>
              </a:tblGrid>
              <a:tr h="1604586">
                <a:tc>
                  <a:txBody>
                    <a:bodyPr/>
                    <a:lstStyle/>
                    <a:p>
                      <a:pPr>
                        <a:defRPr b="1"/>
                      </a:pPr>
                      <a:r>
                        <a:rPr sz="2000">
                          <a:latin typeface="Times New Roman" panose="02020603050405020304" pitchFamily="18" charset="0"/>
                          <a:cs typeface="Times New Roman" panose="02020603050405020304" pitchFamily="18" charset="0"/>
                        </a:rPr>
                        <a:t>S. No.</a:t>
                      </a:r>
                    </a:p>
                  </a:txBody>
                  <a:tcPr marL="137160" marR="137160" marT="68580" marB="68580"/>
                </a:tc>
                <a:tc>
                  <a:txBody>
                    <a:bodyPr/>
                    <a:lstStyle/>
                    <a:p>
                      <a:pPr>
                        <a:defRPr b="1"/>
                      </a:pPr>
                      <a:r>
                        <a:rPr sz="2000" dirty="0">
                          <a:latin typeface="Times New Roman" panose="02020603050405020304" pitchFamily="18" charset="0"/>
                          <a:cs typeface="Times New Roman" panose="02020603050405020304" pitchFamily="18" charset="0"/>
                        </a:rPr>
                        <a:t>Author’s Name</a:t>
                      </a:r>
                    </a:p>
                  </a:txBody>
                  <a:tcPr marL="137160" marR="137160" marT="68580" marB="68580"/>
                </a:tc>
                <a:tc>
                  <a:txBody>
                    <a:bodyPr/>
                    <a:lstStyle/>
                    <a:p>
                      <a:pPr>
                        <a:defRPr b="1"/>
                      </a:pPr>
                      <a:r>
                        <a:rPr sz="2000" dirty="0">
                          <a:latin typeface="Times New Roman" panose="02020603050405020304" pitchFamily="18" charset="0"/>
                          <a:cs typeface="Times New Roman" panose="02020603050405020304" pitchFamily="18" charset="0"/>
                        </a:rPr>
                        <a:t>Paper name and publication details</a:t>
                      </a:r>
                    </a:p>
                  </a:txBody>
                  <a:tcPr marL="137160" marR="137160" marT="68580" marB="68580"/>
                </a:tc>
                <a:tc>
                  <a:txBody>
                    <a:bodyPr/>
                    <a:lstStyle/>
                    <a:p>
                      <a:pPr>
                        <a:defRPr b="1"/>
                      </a:pPr>
                      <a:r>
                        <a:rPr sz="2000" dirty="0">
                          <a:latin typeface="Times New Roman" panose="02020603050405020304" pitchFamily="18" charset="0"/>
                          <a:cs typeface="Times New Roman" panose="02020603050405020304" pitchFamily="18" charset="0"/>
                        </a:rPr>
                        <a:t>Year of Publication</a:t>
                      </a:r>
                    </a:p>
                  </a:txBody>
                  <a:tcPr marL="137160" marR="137160" marT="68580" marB="68580"/>
                </a:tc>
                <a:tc>
                  <a:txBody>
                    <a:bodyPr/>
                    <a:lstStyle/>
                    <a:p>
                      <a:pPr>
                        <a:defRPr b="1"/>
                      </a:pPr>
                      <a:r>
                        <a:rPr sz="2000">
                          <a:latin typeface="Times New Roman" panose="02020603050405020304" pitchFamily="18" charset="0"/>
                          <a:cs typeface="Times New Roman" panose="02020603050405020304" pitchFamily="18" charset="0"/>
                        </a:rPr>
                        <a:t>Main content of the paper</a:t>
                      </a:r>
                    </a:p>
                  </a:txBody>
                  <a:tcPr marL="137160" marR="137160" marT="68580" marB="68580"/>
                </a:tc>
                <a:extLst>
                  <a:ext uri="{0D108BD9-81ED-4DB2-BD59-A6C34878D82A}">
                    <a16:rowId xmlns:a16="http://schemas.microsoft.com/office/drawing/2014/main" val="10000"/>
                  </a:ext>
                </a:extLst>
              </a:tr>
              <a:tr h="2317736">
                <a:tc>
                  <a:txBody>
                    <a:bodyPr/>
                    <a:lstStyle/>
                    <a:p>
                      <a:r>
                        <a:rPr sz="2000">
                          <a:latin typeface="Times New Roman" panose="02020603050405020304" pitchFamily="18" charset="0"/>
                          <a:cs typeface="Times New Roman" panose="02020603050405020304" pitchFamily="18" charset="0"/>
                        </a:rPr>
                        <a:t>4</a:t>
                      </a:r>
                    </a:p>
                  </a:txBody>
                  <a:tcPr marL="137160" marR="137160" marT="68580" marB="68580"/>
                </a:tc>
                <a:tc>
                  <a:txBody>
                    <a:bodyPr/>
                    <a:lstStyle/>
                    <a:p>
                      <a:pPr algn="ctr"/>
                      <a:r>
                        <a:rPr sz="2000" dirty="0" err="1">
                          <a:latin typeface="Times New Roman" panose="02020603050405020304" pitchFamily="18" charset="0"/>
                          <a:cs typeface="Times New Roman" panose="02020603050405020304" pitchFamily="18" charset="0"/>
                        </a:rPr>
                        <a:t>Bentrad</a:t>
                      </a:r>
                      <a:r>
                        <a:rPr sz="2000" dirty="0">
                          <a:latin typeface="Times New Roman" panose="02020603050405020304" pitchFamily="18" charset="0"/>
                          <a:cs typeface="Times New Roman" panose="02020603050405020304" pitchFamily="18" charset="0"/>
                        </a:rPr>
                        <a:t> et al.</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Meta-Learning for Fast Personalization in Movie Recommendation Systems</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2023</a:t>
                      </a:r>
                    </a:p>
                  </a:txBody>
                  <a:tcPr marL="137160" marR="137160" marT="68580" marB="68580"/>
                </a:tc>
                <a:tc>
                  <a:txBody>
                    <a:bodyPr/>
                    <a:lstStyle/>
                    <a:p>
                      <a:pPr algn="just"/>
                      <a:r>
                        <a:rPr sz="2000" dirty="0">
                          <a:latin typeface="Times New Roman" panose="02020603050405020304" pitchFamily="18" charset="0"/>
                          <a:cs typeface="Times New Roman" panose="02020603050405020304" pitchFamily="18" charset="0"/>
                        </a:rPr>
                        <a:t>Introduced a meta-learning model that adapts quickly with minimal user interaction, mitigating cold start and enabling efficient personalization based on previous contextual learning.</a:t>
                      </a:r>
                    </a:p>
                  </a:txBody>
                  <a:tcPr marL="137160" marR="137160" marT="68580" marB="68580"/>
                </a:tc>
                <a:extLst>
                  <a:ext uri="{0D108BD9-81ED-4DB2-BD59-A6C34878D82A}">
                    <a16:rowId xmlns:a16="http://schemas.microsoft.com/office/drawing/2014/main" val="10001"/>
                  </a:ext>
                </a:extLst>
              </a:tr>
              <a:tr h="2005734">
                <a:tc>
                  <a:txBody>
                    <a:bodyPr/>
                    <a:lstStyle/>
                    <a:p>
                      <a:r>
                        <a:rPr sz="2000">
                          <a:latin typeface="Times New Roman" panose="02020603050405020304" pitchFamily="18" charset="0"/>
                          <a:cs typeface="Times New Roman" panose="02020603050405020304" pitchFamily="18" charset="0"/>
                        </a:rPr>
                        <a:t>5</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Zhang et al.</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Fairness-Aware and Explainable Movie Recommendation Algorithms</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2024</a:t>
                      </a:r>
                    </a:p>
                  </a:txBody>
                  <a:tcPr marL="137160" marR="137160" marT="68580" marB="68580"/>
                </a:tc>
                <a:tc>
                  <a:txBody>
                    <a:bodyPr/>
                    <a:lstStyle/>
                    <a:p>
                      <a:pPr algn="just"/>
                      <a:r>
                        <a:rPr sz="2000" dirty="0">
                          <a:latin typeface="Times New Roman" panose="02020603050405020304" pitchFamily="18" charset="0"/>
                          <a:cs typeface="Times New Roman" panose="02020603050405020304" pitchFamily="18" charset="0"/>
                        </a:rPr>
                        <a:t>Developed fairness-aware models using XAI techniques to ensure unbiased, diverse, and transparent recommendations, improving user trust.</a:t>
                      </a:r>
                    </a:p>
                  </a:txBody>
                  <a:tcPr marL="137160" marR="137160" marT="68580" marB="68580"/>
                </a:tc>
                <a:extLst>
                  <a:ext uri="{0D108BD9-81ED-4DB2-BD59-A6C34878D82A}">
                    <a16:rowId xmlns:a16="http://schemas.microsoft.com/office/drawing/2014/main" val="10002"/>
                  </a:ext>
                </a:extLst>
              </a:tr>
              <a:tr h="1768144">
                <a:tc>
                  <a:txBody>
                    <a:bodyPr/>
                    <a:lstStyle/>
                    <a:p>
                      <a:r>
                        <a:rPr sz="2000">
                          <a:latin typeface="Times New Roman" panose="02020603050405020304" pitchFamily="18" charset="0"/>
                          <a:cs typeface="Times New Roman" panose="02020603050405020304" pitchFamily="18" charset="0"/>
                        </a:rPr>
                        <a:t>6</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Guo</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CNN-Based Visual Feature Extraction for Movie Recommendations</a:t>
                      </a:r>
                    </a:p>
                  </a:txBody>
                  <a:tcPr marL="137160" marR="137160" marT="68580" marB="68580"/>
                </a:tc>
                <a:tc>
                  <a:txBody>
                    <a:bodyPr/>
                    <a:lstStyle/>
                    <a:p>
                      <a:pPr algn="ctr"/>
                      <a:r>
                        <a:rPr sz="2000" dirty="0">
                          <a:latin typeface="Times New Roman" panose="02020603050405020304" pitchFamily="18" charset="0"/>
                          <a:cs typeface="Times New Roman" panose="02020603050405020304" pitchFamily="18" charset="0"/>
                        </a:rPr>
                        <a:t>2024</a:t>
                      </a:r>
                    </a:p>
                  </a:txBody>
                  <a:tcPr marL="137160" marR="137160" marT="68580" marB="68580"/>
                </a:tc>
                <a:tc>
                  <a:txBody>
                    <a:bodyPr/>
                    <a:lstStyle/>
                    <a:p>
                      <a:pPr algn="just"/>
                      <a:r>
                        <a:rPr sz="2000" dirty="0">
                          <a:latin typeface="Times New Roman" panose="02020603050405020304" pitchFamily="18" charset="0"/>
                          <a:cs typeface="Times New Roman" panose="02020603050405020304" pitchFamily="18" charset="0"/>
                        </a:rPr>
                        <a:t>Used CNNs to analyze visual elements of movie posters (e.g., colors, faces, aesthetics) alongside metadata and user data for improved multi-modal recommendations.</a:t>
                      </a:r>
                    </a:p>
                  </a:txBody>
                  <a:tcPr marL="137160" marR="137160" marT="68580" marB="68580"/>
                </a:tc>
                <a:extLst>
                  <a:ext uri="{0D108BD9-81ED-4DB2-BD59-A6C34878D82A}">
                    <a16:rowId xmlns:a16="http://schemas.microsoft.com/office/drawing/2014/main" val="10003"/>
                  </a:ext>
                </a:extLst>
              </a:tr>
            </a:tbl>
          </a:graphicData>
        </a:graphic>
      </p:graphicFrame>
      <p:sp>
        <p:nvSpPr>
          <p:cNvPr id="5" name="Google Shape;177;p9">
            <a:extLst>
              <a:ext uri="{FF2B5EF4-FFF2-40B4-BE49-F238E27FC236}">
                <a16:creationId xmlns:a16="http://schemas.microsoft.com/office/drawing/2014/main" id="{2406818A-1A2D-4D66-441C-BDAB209756D2}"/>
              </a:ext>
            </a:extLst>
          </p:cNvPr>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6" name="Google Shape;178;p9">
            <a:extLst>
              <a:ext uri="{FF2B5EF4-FFF2-40B4-BE49-F238E27FC236}">
                <a16:creationId xmlns:a16="http://schemas.microsoft.com/office/drawing/2014/main" id="{04C759BF-1A3E-8FBA-17CD-A7A6E6608D9A}"/>
              </a:ext>
            </a:extLst>
          </p:cNvPr>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8</a:t>
            </a:fld>
            <a:endParaRPr/>
          </a:p>
        </p:txBody>
      </p:sp>
      <p:sp>
        <p:nvSpPr>
          <p:cNvPr id="7" name="Google Shape;110;p1">
            <a:extLst>
              <a:ext uri="{FF2B5EF4-FFF2-40B4-BE49-F238E27FC236}">
                <a16:creationId xmlns:a16="http://schemas.microsoft.com/office/drawing/2014/main" id="{BAF91699-4383-137F-C855-E84FD495FB61}"/>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9"/>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chemeClr val="bg1"/>
                </a:solidFill>
              </a:rPr>
              <a:t>DEPARTMENT OF INFORMATION TECHNOLOGY   /</a:t>
            </a:r>
            <a:r>
              <a:rPr lang="en-US" sz="1200" dirty="0">
                <a:solidFill>
                  <a:schemeClr val="bg1"/>
                </a:solidFill>
                <a:latin typeface="Times New Roman"/>
                <a:cs typeface="Times New Roman"/>
              </a:rPr>
              <a:t> Movie Recommendation System Using Machine Learning and Natural Language Processing</a:t>
            </a:r>
            <a:endParaRPr lang="en-US" dirty="0"/>
          </a:p>
        </p:txBody>
      </p:sp>
      <p:sp>
        <p:nvSpPr>
          <p:cNvPr id="178" name="Google Shape;178;p9"/>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9</a:t>
            </a:fld>
            <a:endParaRPr/>
          </a:p>
        </p:txBody>
      </p:sp>
      <p:sp>
        <p:nvSpPr>
          <p:cNvPr id="179" name="Google Shape;179;p9"/>
          <p:cNvSpPr/>
          <p:nvPr/>
        </p:nvSpPr>
        <p:spPr>
          <a:xfrm>
            <a:off x="5245279" y="285296"/>
            <a:ext cx="7853625" cy="823752"/>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r>
              <a:rPr lang="en-US" sz="3600" b="1" i="0" u="none" strike="noStrike" cap="none" dirty="0">
                <a:solidFill>
                  <a:schemeClr val="dk1"/>
                </a:solidFill>
                <a:latin typeface="Times New Roman"/>
                <a:ea typeface="Times New Roman"/>
                <a:cs typeface="Times New Roman"/>
                <a:sym typeface="Times New Roman"/>
              </a:rPr>
              <a:t>DESIGN AND METHODOLOGIES</a:t>
            </a:r>
            <a:endParaRPr dirty="0"/>
          </a:p>
        </p:txBody>
      </p:sp>
      <p:sp>
        <p:nvSpPr>
          <p:cNvPr id="180" name="Google Shape;180;p9"/>
          <p:cNvSpPr/>
          <p:nvPr/>
        </p:nvSpPr>
        <p:spPr>
          <a:xfrm>
            <a:off x="2327564" y="2451207"/>
            <a:ext cx="13487400" cy="1384954"/>
          </a:xfrm>
          <a:prstGeom prst="rect">
            <a:avLst/>
          </a:prstGeom>
          <a:noFill/>
          <a:ln>
            <a:noFill/>
          </a:ln>
        </p:spPr>
        <p:txBody>
          <a:bodyPr spcFirstLastPara="1" wrap="square" lIns="91425" tIns="45700" rIns="91425" bIns="45700" anchor="t" anchorCtr="0">
            <a:spAutoFit/>
          </a:bodyPr>
          <a:lstStyle/>
          <a:p>
            <a:pPr indent="-177800">
              <a:lnSpc>
                <a:spcPct val="150000"/>
              </a:lnSpc>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MODULE 1: </a:t>
            </a:r>
            <a:r>
              <a:rPr lang="en-US" sz="2800" dirty="0">
                <a:solidFill>
                  <a:schemeClr val="dk1"/>
                </a:solidFill>
                <a:latin typeface="Times New Roman"/>
                <a:ea typeface="Times New Roman"/>
                <a:sym typeface="Times New Roman"/>
              </a:rPr>
              <a:t>User Interaction &amp; Data Collection</a:t>
            </a:r>
            <a:endParaRPr lang="en-IN" sz="2800" dirty="0">
              <a:solidFill>
                <a:schemeClr val="dk1"/>
              </a:solidFill>
              <a:latin typeface="Times New Roman"/>
              <a:ea typeface="Times New Roman"/>
              <a:cs typeface="Times New Roman"/>
            </a:endParaRPr>
          </a:p>
          <a:p>
            <a:pPr indent="-177800">
              <a:lnSpc>
                <a:spcPct val="150000"/>
              </a:lnSpc>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MODULE 2: </a:t>
            </a:r>
            <a:r>
              <a:rPr lang="en-US" sz="2800" dirty="0">
                <a:solidFill>
                  <a:schemeClr val="dk1"/>
                </a:solidFill>
                <a:latin typeface="Times New Roman"/>
                <a:ea typeface="Times New Roman"/>
                <a:sym typeface="Times New Roman"/>
              </a:rPr>
              <a:t>Recommendation Engine</a:t>
            </a:r>
            <a:endParaRPr sz="2800" dirty="0">
              <a:solidFill>
                <a:schemeClr val="dk1"/>
              </a:solidFill>
              <a:latin typeface="Times New Roman"/>
              <a:ea typeface="Times New Roman"/>
              <a:cs typeface="Times New Roman"/>
              <a:sym typeface="Times New Roman"/>
            </a:endParaRPr>
          </a:p>
        </p:txBody>
      </p:sp>
      <p:sp>
        <p:nvSpPr>
          <p:cNvPr id="2" name="Google Shape;110;p1">
            <a:extLst>
              <a:ext uri="{FF2B5EF4-FFF2-40B4-BE49-F238E27FC236}">
                <a16:creationId xmlns:a16="http://schemas.microsoft.com/office/drawing/2014/main" id="{716AE362-4A07-ACC4-2DBC-4FBC6008BD90}"/>
              </a:ext>
            </a:extLst>
          </p:cNvPr>
          <p:cNvSpPr txBox="1">
            <a:spLocks noGrp="1"/>
          </p:cNvSpPr>
          <p:nvPr>
            <p:ph type="dt" idx="10"/>
          </p:nvPr>
        </p:nvSpPr>
        <p:spPr>
          <a:xfrm>
            <a:off x="1645922" y="9689678"/>
            <a:ext cx="1887641"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07, 2025</a:t>
            </a:r>
            <a:endParaRPr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Batch-20-R2-PPT[1]</Template>
  <TotalTime>408</TotalTime>
  <Words>3893</Words>
  <Application>Microsoft Office PowerPoint</Application>
  <PresentationFormat>Custom</PresentationFormat>
  <Paragraphs>405</Paragraphs>
  <Slides>37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Noto Sans Symbols</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INPUT AND OUTPUT</vt:lpstr>
      <vt:lpstr>SOCIETAL IMPACT OF PROJECT</vt:lpstr>
      <vt:lpstr>FUTURE ENHANCEMENTS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vamsi manohar Kollepara</dc:creator>
  <cp:lastModifiedBy>nallabothu yasaswini</cp:lastModifiedBy>
  <cp:revision>170</cp:revision>
  <dcterms:created xsi:type="dcterms:W3CDTF">2025-02-20T01:36:33Z</dcterms:created>
  <dcterms:modified xsi:type="dcterms:W3CDTF">2025-05-07T04:48:50Z</dcterms:modified>
</cp:coreProperties>
</file>