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ppt/media/image7.jpg" ContentType="image/jpeg"/>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0052050"/>
  <p:notesSz cx="20104100" cy="100520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4660"/>
  </p:normalViewPr>
  <p:slideViewPr>
    <p:cSldViewPr>
      <p:cViewPr>
        <p:scale>
          <a:sx n="66" d="100"/>
          <a:sy n="66" d="100"/>
        </p:scale>
        <p:origin x="43"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116135"/>
            <a:ext cx="17088486" cy="2110930"/>
          </a:xfrm>
          <a:prstGeom prst="rect">
            <a:avLst/>
          </a:prstGeom>
        </p:spPr>
        <p:txBody>
          <a:bodyPr wrap="square" lIns="0" tIns="0" rIns="0" bIns="0">
            <a:spAutoFit/>
          </a:bodyPr>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3015615" y="5629148"/>
            <a:ext cx="14072870" cy="25130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1005205" y="2311971"/>
            <a:ext cx="8745284" cy="663435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311971"/>
            <a:ext cx="8745284" cy="663435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
            <a:ext cx="20100290" cy="10048240"/>
          </a:xfrm>
          <a:custGeom>
            <a:avLst/>
            <a:gdLst/>
            <a:ahLst/>
            <a:cxnLst/>
            <a:rect l="l" t="t" r="r" b="b"/>
            <a:pathLst>
              <a:path w="20100290" h="10048240">
                <a:moveTo>
                  <a:pt x="3350679" y="1675333"/>
                </a:moveTo>
                <a:lnTo>
                  <a:pt x="0" y="1675333"/>
                </a:lnTo>
                <a:lnTo>
                  <a:pt x="0" y="10047681"/>
                </a:lnTo>
                <a:lnTo>
                  <a:pt x="3350679" y="10047681"/>
                </a:lnTo>
                <a:lnTo>
                  <a:pt x="3350679" y="1675333"/>
                </a:lnTo>
                <a:close/>
              </a:path>
              <a:path w="20100290" h="10048240">
                <a:moveTo>
                  <a:pt x="20099732" y="0"/>
                </a:moveTo>
                <a:lnTo>
                  <a:pt x="3350679" y="0"/>
                </a:lnTo>
                <a:lnTo>
                  <a:pt x="3350679" y="1675333"/>
                </a:lnTo>
                <a:lnTo>
                  <a:pt x="20099732" y="1675333"/>
                </a:lnTo>
                <a:lnTo>
                  <a:pt x="20099732" y="0"/>
                </a:lnTo>
                <a:close/>
              </a:path>
            </a:pathLst>
          </a:custGeom>
          <a:solidFill>
            <a:srgbClr val="375F92"/>
          </a:solidFill>
        </p:spPr>
        <p:txBody>
          <a:bodyPr wrap="square" lIns="0" tIns="0" rIns="0" bIns="0" rtlCol="0"/>
          <a:lstStyle/>
          <a:p>
            <a:endParaRPr/>
          </a:p>
        </p:txBody>
      </p:sp>
      <p:sp>
        <p:nvSpPr>
          <p:cNvPr id="17" name="bg object 17"/>
          <p:cNvSpPr/>
          <p:nvPr/>
        </p:nvSpPr>
        <p:spPr>
          <a:xfrm>
            <a:off x="3350683" y="1675341"/>
            <a:ext cx="16749394" cy="8372475"/>
          </a:xfrm>
          <a:custGeom>
            <a:avLst/>
            <a:gdLst/>
            <a:ahLst/>
            <a:cxnLst/>
            <a:rect l="l" t="t" r="r" b="b"/>
            <a:pathLst>
              <a:path w="16749394" h="8372475">
                <a:moveTo>
                  <a:pt x="16749054" y="0"/>
                </a:moveTo>
                <a:lnTo>
                  <a:pt x="0" y="0"/>
                </a:lnTo>
                <a:lnTo>
                  <a:pt x="0" y="8372345"/>
                </a:lnTo>
                <a:lnTo>
                  <a:pt x="16749054" y="8372345"/>
                </a:lnTo>
                <a:lnTo>
                  <a:pt x="16749054" y="0"/>
                </a:lnTo>
                <a:close/>
              </a:path>
            </a:pathLst>
          </a:custGeom>
          <a:solidFill>
            <a:srgbClr val="EDEBE0"/>
          </a:solidFill>
        </p:spPr>
        <p:txBody>
          <a:bodyPr wrap="square" lIns="0" tIns="0" rIns="0" bIns="0" rtlCol="0"/>
          <a:lstStyle/>
          <a:p>
            <a:endParaRPr/>
          </a:p>
        </p:txBody>
      </p:sp>
      <p:sp>
        <p:nvSpPr>
          <p:cNvPr id="18" name="bg object 18"/>
          <p:cNvSpPr/>
          <p:nvPr/>
        </p:nvSpPr>
        <p:spPr>
          <a:xfrm>
            <a:off x="0" y="0"/>
            <a:ext cx="20100290" cy="10048240"/>
          </a:xfrm>
          <a:custGeom>
            <a:avLst/>
            <a:gdLst/>
            <a:ahLst/>
            <a:cxnLst/>
            <a:rect l="l" t="t" r="r" b="b"/>
            <a:pathLst>
              <a:path w="20100290" h="10048240">
                <a:moveTo>
                  <a:pt x="3350683" y="0"/>
                </a:moveTo>
                <a:lnTo>
                  <a:pt x="3350683" y="10047687"/>
                </a:lnTo>
              </a:path>
              <a:path w="20100290" h="10048240">
                <a:moveTo>
                  <a:pt x="0" y="1675341"/>
                </a:moveTo>
                <a:lnTo>
                  <a:pt x="20099737" y="1675341"/>
                </a:lnTo>
              </a:path>
            </a:pathLst>
          </a:custGeom>
          <a:ln w="34902">
            <a:solidFill>
              <a:srgbClr val="000000"/>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7591087" y="9912437"/>
            <a:ext cx="2425754" cy="87255"/>
          </a:xfrm>
          <a:prstGeom prst="rect">
            <a:avLst/>
          </a:prstGeom>
        </p:spPr>
      </p:pic>
      <p:sp>
        <p:nvSpPr>
          <p:cNvPr id="2" name="Holder 2"/>
          <p:cNvSpPr>
            <a:spLocks noGrp="1"/>
          </p:cNvSpPr>
          <p:nvPr>
            <p:ph type="title"/>
          </p:nvPr>
        </p:nvSpPr>
        <p:spPr>
          <a:xfrm>
            <a:off x="5584860" y="92765"/>
            <a:ext cx="12291694" cy="487045"/>
          </a:xfrm>
          <a:prstGeom prst="rect">
            <a:avLst/>
          </a:prstGeom>
        </p:spPr>
        <p:txBody>
          <a:bodyPr wrap="square" lIns="0" tIns="0" rIns="0" bIns="0">
            <a:spAutoFit/>
          </a:bodyPr>
          <a:lstStyle>
            <a:lvl1pPr>
              <a:defRPr sz="30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05205" y="2311971"/>
            <a:ext cx="18093690" cy="663435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9348407"/>
            <a:ext cx="6433312" cy="50260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9348407"/>
            <a:ext cx="4623943" cy="50260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p:cNvSpPr>
          <p:nvPr>
            <p:ph type="sldNum" sz="quarter" idx="7"/>
          </p:nvPr>
        </p:nvSpPr>
        <p:spPr>
          <a:xfrm>
            <a:off x="14474953" y="9348407"/>
            <a:ext cx="4623943" cy="50260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hyperlink" Target="mailto:1.vtu23048@veltech.edu.in" TargetMode="Externa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1729" y="92765"/>
            <a:ext cx="16497381" cy="385362"/>
          </a:xfrm>
          <a:prstGeom prst="rect">
            <a:avLst/>
          </a:prstGeom>
        </p:spPr>
        <p:txBody>
          <a:bodyPr vert="horz" wrap="square" lIns="0" tIns="15875" rIns="0" bIns="0" rtlCol="0">
            <a:spAutoFit/>
          </a:bodyPr>
          <a:lstStyle/>
          <a:p>
            <a:pPr marL="12700" algn="ctr">
              <a:lnSpc>
                <a:spcPct val="100000"/>
              </a:lnSpc>
              <a:spcBef>
                <a:spcPts val="125"/>
              </a:spcBef>
            </a:pPr>
            <a:r>
              <a:rPr lang="en-US" sz="2400" spc="-10" dirty="0">
                <a:latin typeface="Times New Roman" panose="02020603050405020304" pitchFamily="18" charset="0"/>
                <a:cs typeface="Times New Roman" panose="02020603050405020304" pitchFamily="18" charset="0"/>
              </a:rPr>
              <a:t>“MOVIE RECOMMENDATION SYSTEM USING MACHINE LEARNING AND NATURAL LANGUAGE PROCESSING”</a:t>
            </a:r>
            <a:endParaRPr sz="2400"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5038472" y="6251654"/>
            <a:ext cx="2409450" cy="292388"/>
          </a:xfrm>
          <a:prstGeom prst="rect">
            <a:avLst/>
          </a:prstGeom>
        </p:spPr>
        <p:txBody>
          <a:bodyPr vert="horz" wrap="square" lIns="0" tIns="15240" rIns="0" bIns="0" rtlCol="0">
            <a:spAutoFit/>
          </a:bodyPr>
          <a:lstStyle/>
          <a:p>
            <a:pPr marL="12700">
              <a:lnSpc>
                <a:spcPct val="100000"/>
              </a:lnSpc>
              <a:spcBef>
                <a:spcPts val="120"/>
              </a:spcBef>
            </a:pPr>
            <a:r>
              <a:rPr sz="1800" b="1" spc="-10" dirty="0">
                <a:latin typeface="Times New Roman" panose="02020603050405020304" pitchFamily="18" charset="0"/>
                <a:cs typeface="Times New Roman" panose="02020603050405020304" pitchFamily="18" charset="0"/>
              </a:rPr>
              <a:t>METHODOLOGIES</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6466844" y="6401416"/>
            <a:ext cx="1777047" cy="292388"/>
          </a:xfrm>
          <a:prstGeom prst="rect">
            <a:avLst/>
          </a:prstGeom>
        </p:spPr>
        <p:txBody>
          <a:bodyPr vert="horz" wrap="square" lIns="0" tIns="15240" rIns="0" bIns="0" rtlCol="0">
            <a:spAutoFit/>
          </a:bodyPr>
          <a:lstStyle/>
          <a:p>
            <a:pPr marL="12700">
              <a:lnSpc>
                <a:spcPct val="100000"/>
              </a:lnSpc>
              <a:spcBef>
                <a:spcPts val="120"/>
              </a:spcBef>
            </a:pPr>
            <a:r>
              <a:rPr sz="1800" b="1" spc="-10" dirty="0">
                <a:latin typeface="Times New Roman" panose="02020603050405020304" pitchFamily="18" charset="0"/>
                <a:cs typeface="Times New Roman" panose="02020603050405020304" pitchFamily="18" charset="0"/>
              </a:rPr>
              <a:t>CONCLUSIONS</a:t>
            </a:r>
            <a:endParaRPr sz="18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6107116" y="8424027"/>
            <a:ext cx="2631734" cy="302795"/>
          </a:xfrm>
          <a:prstGeom prst="rect">
            <a:avLst/>
          </a:prstGeom>
        </p:spPr>
        <p:txBody>
          <a:bodyPr vert="horz" wrap="square" lIns="0" tIns="15240" rIns="0" bIns="0" rtlCol="0">
            <a:spAutoFit/>
          </a:bodyPr>
          <a:lstStyle/>
          <a:p>
            <a:pPr marL="12700">
              <a:lnSpc>
                <a:spcPct val="100000"/>
              </a:lnSpc>
              <a:spcBef>
                <a:spcPts val="120"/>
              </a:spcBef>
            </a:pPr>
            <a:r>
              <a:rPr sz="1800" b="1" spc="-10" dirty="0">
                <a:solidFill>
                  <a:srgbClr val="244060"/>
                </a:solidFill>
                <a:latin typeface="Times New Roman" panose="02020603050405020304" pitchFamily="18" charset="0"/>
                <a:cs typeface="Times New Roman" panose="02020603050405020304" pitchFamily="18" charset="0"/>
              </a:rPr>
              <a:t>ACKNOWLEDGEMENT</a:t>
            </a:r>
            <a:endParaRPr sz="18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5037230" y="6150464"/>
            <a:ext cx="1005703" cy="185307"/>
          </a:xfrm>
          <a:prstGeom prst="rect">
            <a:avLst/>
          </a:prstGeom>
        </p:spPr>
        <p:txBody>
          <a:bodyPr vert="horz" wrap="square" lIns="0" tIns="15875" rIns="0" bIns="0" rtlCol="0">
            <a:spAutoFit/>
          </a:bodyPr>
          <a:lstStyle/>
          <a:p>
            <a:pPr marL="12700">
              <a:lnSpc>
                <a:spcPct val="100000"/>
              </a:lnSpc>
              <a:spcBef>
                <a:spcPts val="125"/>
              </a:spcBef>
            </a:pPr>
            <a:r>
              <a:rPr sz="1100" b="1" dirty="0">
                <a:solidFill>
                  <a:srgbClr val="244060"/>
                </a:solidFill>
                <a:latin typeface="Times New Roman" panose="02020603050405020304" pitchFamily="18" charset="0"/>
                <a:cs typeface="Times New Roman" panose="02020603050405020304" pitchFamily="18" charset="0"/>
              </a:rPr>
              <a:t>Figure </a:t>
            </a:r>
            <a:r>
              <a:rPr lang="en-IN" sz="1100" b="1" dirty="0">
                <a:solidFill>
                  <a:srgbClr val="244060"/>
                </a:solidFill>
                <a:latin typeface="Times New Roman" panose="02020603050405020304" pitchFamily="18" charset="0"/>
                <a:cs typeface="Times New Roman" panose="02020603050405020304" pitchFamily="18" charset="0"/>
              </a:rPr>
              <a:t>3</a:t>
            </a:r>
            <a:r>
              <a:rPr sz="1100" b="1" dirty="0">
                <a:solidFill>
                  <a:srgbClr val="244060"/>
                </a:solidFill>
                <a:latin typeface="Times New Roman" panose="02020603050405020304" pitchFamily="18" charset="0"/>
                <a:cs typeface="Times New Roman" panose="02020603050405020304" pitchFamily="18" charset="0"/>
              </a:rPr>
              <a:t>.</a:t>
            </a:r>
            <a:r>
              <a:rPr sz="1100" b="1" spc="20" dirty="0">
                <a:solidFill>
                  <a:srgbClr val="244060"/>
                </a:solidFill>
                <a:latin typeface="Times New Roman" panose="02020603050405020304" pitchFamily="18" charset="0"/>
                <a:cs typeface="Times New Roman" panose="02020603050405020304" pitchFamily="18" charset="0"/>
              </a:rPr>
              <a:t> </a:t>
            </a:r>
            <a:r>
              <a:rPr sz="1100" dirty="0">
                <a:solidFill>
                  <a:srgbClr val="244060"/>
                </a:solidFill>
                <a:latin typeface="Times New Roman" panose="02020603050405020304" pitchFamily="18" charset="0"/>
                <a:cs typeface="Times New Roman" panose="02020603050405020304" pitchFamily="18" charset="0"/>
              </a:rPr>
              <a:t>Input</a:t>
            </a:r>
            <a:endParaRPr sz="11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8118801" y="6153633"/>
            <a:ext cx="1005703" cy="185307"/>
          </a:xfrm>
          <a:prstGeom prst="rect">
            <a:avLst/>
          </a:prstGeom>
        </p:spPr>
        <p:txBody>
          <a:bodyPr vert="horz" wrap="square" lIns="0" tIns="15875" rIns="0" bIns="0" rtlCol="0">
            <a:spAutoFit/>
          </a:bodyPr>
          <a:lstStyle/>
          <a:p>
            <a:pPr marL="12700">
              <a:lnSpc>
                <a:spcPct val="100000"/>
              </a:lnSpc>
              <a:spcBef>
                <a:spcPts val="125"/>
              </a:spcBef>
            </a:pPr>
            <a:r>
              <a:rPr sz="1100" b="1" dirty="0">
                <a:solidFill>
                  <a:srgbClr val="244060"/>
                </a:solidFill>
                <a:latin typeface="Times New Roman" panose="02020603050405020304" pitchFamily="18" charset="0"/>
                <a:cs typeface="Times New Roman" panose="02020603050405020304" pitchFamily="18" charset="0"/>
              </a:rPr>
              <a:t>Figure</a:t>
            </a:r>
            <a:r>
              <a:rPr sz="1100" b="1" spc="-5" dirty="0">
                <a:solidFill>
                  <a:srgbClr val="244060"/>
                </a:solidFill>
                <a:latin typeface="Times New Roman" panose="02020603050405020304" pitchFamily="18" charset="0"/>
                <a:cs typeface="Times New Roman" panose="02020603050405020304" pitchFamily="18" charset="0"/>
              </a:rPr>
              <a:t> </a:t>
            </a:r>
            <a:r>
              <a:rPr lang="en-IN" sz="1100" b="1" spc="-5" dirty="0">
                <a:solidFill>
                  <a:srgbClr val="244060"/>
                </a:solidFill>
                <a:latin typeface="Times New Roman" panose="02020603050405020304" pitchFamily="18" charset="0"/>
                <a:cs typeface="Times New Roman" panose="02020603050405020304" pitchFamily="18" charset="0"/>
              </a:rPr>
              <a:t>4</a:t>
            </a:r>
            <a:r>
              <a:rPr sz="1100" b="1" dirty="0">
                <a:solidFill>
                  <a:srgbClr val="244060"/>
                </a:solidFill>
                <a:latin typeface="Times New Roman" panose="02020603050405020304" pitchFamily="18" charset="0"/>
                <a:cs typeface="Times New Roman" panose="02020603050405020304" pitchFamily="18" charset="0"/>
              </a:rPr>
              <a:t>.</a:t>
            </a:r>
            <a:r>
              <a:rPr sz="1100" b="1" spc="20" dirty="0">
                <a:solidFill>
                  <a:srgbClr val="244060"/>
                </a:solidFill>
                <a:latin typeface="Times New Roman" panose="02020603050405020304" pitchFamily="18" charset="0"/>
                <a:cs typeface="Times New Roman" panose="02020603050405020304" pitchFamily="18" charset="0"/>
              </a:rPr>
              <a:t> </a:t>
            </a:r>
            <a:r>
              <a:rPr sz="1100" spc="-10" dirty="0">
                <a:solidFill>
                  <a:srgbClr val="244060"/>
                </a:solidFill>
                <a:latin typeface="Times New Roman" panose="02020603050405020304" pitchFamily="18" charset="0"/>
                <a:cs typeface="Times New Roman" panose="02020603050405020304" pitchFamily="18" charset="0"/>
              </a:rPr>
              <a:t>Output</a:t>
            </a:r>
            <a:endParaRPr sz="11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618957" y="2036436"/>
            <a:ext cx="1339970" cy="292388"/>
          </a:xfrm>
          <a:prstGeom prst="rect">
            <a:avLst/>
          </a:prstGeom>
        </p:spPr>
        <p:txBody>
          <a:bodyPr vert="horz" wrap="square" lIns="0" tIns="15240" rIns="0" bIns="0" rtlCol="0">
            <a:spAutoFit/>
          </a:bodyPr>
          <a:lstStyle/>
          <a:p>
            <a:pPr marL="12700">
              <a:lnSpc>
                <a:spcPct val="100000"/>
              </a:lnSpc>
              <a:spcBef>
                <a:spcPts val="120"/>
              </a:spcBef>
            </a:pPr>
            <a:r>
              <a:rPr sz="1800" spc="-10" dirty="0">
                <a:solidFill>
                  <a:srgbClr val="FFFFFF"/>
                </a:solidFill>
                <a:latin typeface="Times New Roman" panose="02020603050405020304" pitchFamily="18" charset="0"/>
                <a:cs typeface="Times New Roman" panose="02020603050405020304" pitchFamily="18" charset="0"/>
              </a:rPr>
              <a:t>ABSTRACT</a:t>
            </a:r>
            <a:endParaRPr sz="18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229148" y="7186760"/>
            <a:ext cx="2754274" cy="2077877"/>
          </a:xfrm>
          <a:prstGeom prst="rect">
            <a:avLst/>
          </a:prstGeom>
        </p:spPr>
        <p:txBody>
          <a:bodyPr vert="horz" wrap="square" lIns="0" tIns="15240" rIns="0" bIns="0" rtlCol="0">
            <a:spAutoFit/>
          </a:bodyPr>
          <a:lstStyle/>
          <a:p>
            <a:pPr marL="32384">
              <a:lnSpc>
                <a:spcPct val="150000"/>
              </a:lnSpc>
              <a:spcBef>
                <a:spcPts val="120"/>
              </a:spcBef>
            </a:pPr>
            <a:r>
              <a:rPr dirty="0">
                <a:solidFill>
                  <a:srgbClr val="FFFFFF"/>
                </a:solidFill>
                <a:latin typeface="Times New Roman" panose="02020603050405020304" pitchFamily="18" charset="0"/>
                <a:cs typeface="Times New Roman" panose="02020603050405020304" pitchFamily="18" charset="0"/>
              </a:rPr>
              <a:t>TEAM</a:t>
            </a:r>
            <a:r>
              <a:rPr spc="70" dirty="0">
                <a:solidFill>
                  <a:srgbClr val="FFFFFF"/>
                </a:solidFill>
                <a:latin typeface="Times New Roman" panose="02020603050405020304" pitchFamily="18" charset="0"/>
                <a:cs typeface="Times New Roman" panose="02020603050405020304" pitchFamily="18" charset="0"/>
              </a:rPr>
              <a:t> </a:t>
            </a:r>
            <a:r>
              <a:rPr dirty="0">
                <a:solidFill>
                  <a:srgbClr val="FFFFFF"/>
                </a:solidFill>
                <a:latin typeface="Times New Roman" panose="02020603050405020304" pitchFamily="18" charset="0"/>
                <a:cs typeface="Times New Roman" panose="02020603050405020304" pitchFamily="18" charset="0"/>
              </a:rPr>
              <a:t>MEMBER</a:t>
            </a:r>
            <a:r>
              <a:rPr spc="55" dirty="0">
                <a:solidFill>
                  <a:srgbClr val="FFFFFF"/>
                </a:solidFill>
                <a:latin typeface="Times New Roman" panose="02020603050405020304" pitchFamily="18" charset="0"/>
                <a:cs typeface="Times New Roman" panose="02020603050405020304" pitchFamily="18" charset="0"/>
              </a:rPr>
              <a:t> </a:t>
            </a:r>
            <a:r>
              <a:rPr spc="-10" dirty="0">
                <a:solidFill>
                  <a:srgbClr val="FFFFFF"/>
                </a:solidFill>
                <a:latin typeface="Times New Roman" panose="02020603050405020304" pitchFamily="18" charset="0"/>
                <a:cs typeface="Times New Roman" panose="02020603050405020304" pitchFamily="18" charset="0"/>
              </a:rPr>
              <a:t>DETAILS</a:t>
            </a:r>
            <a:endParaRPr dirty="0">
              <a:latin typeface="Times New Roman" panose="02020603050405020304" pitchFamily="18" charset="0"/>
              <a:cs typeface="Times New Roman" panose="02020603050405020304" pitchFamily="18" charset="0"/>
            </a:endParaRPr>
          </a:p>
          <a:p>
            <a:pPr marL="138430" indent="-138430" algn="l">
              <a:lnSpc>
                <a:spcPct val="150000"/>
              </a:lnSpc>
              <a:spcBef>
                <a:spcPts val="1150"/>
              </a:spcBef>
              <a:buSzPct val="89655"/>
              <a:buAutoNum type="arabicPeriod"/>
              <a:tabLst>
                <a:tab pos="138430" algn="l"/>
              </a:tabLst>
            </a:pPr>
            <a:r>
              <a:rPr sz="1100" dirty="0">
                <a:solidFill>
                  <a:schemeClr val="tx1"/>
                </a:solidFill>
                <a:latin typeface="Times New Roman" panose="02020603050405020304" pitchFamily="18" charset="0"/>
                <a:cs typeface="Times New Roman" panose="02020603050405020304" pitchFamily="18" charset="0"/>
              </a:rPr>
              <a:t>VTU</a:t>
            </a:r>
            <a:r>
              <a:rPr sz="1100" spc="5" dirty="0">
                <a:solidFill>
                  <a:schemeClr val="tx1"/>
                </a:solidFill>
                <a:latin typeface="Times New Roman" panose="02020603050405020304" pitchFamily="18" charset="0"/>
                <a:cs typeface="Times New Roman" panose="02020603050405020304" pitchFamily="18" charset="0"/>
              </a:rPr>
              <a:t> </a:t>
            </a:r>
            <a:r>
              <a:rPr lang="en-IN" sz="1100" spc="5" dirty="0">
                <a:solidFill>
                  <a:schemeClr val="tx1"/>
                </a:solidFill>
                <a:latin typeface="Times New Roman" panose="02020603050405020304" pitchFamily="18" charset="0"/>
                <a:cs typeface="Times New Roman" panose="02020603050405020304" pitchFamily="18" charset="0"/>
              </a:rPr>
              <a:t>23130</a:t>
            </a:r>
            <a:r>
              <a:rPr sz="1100" spc="-10" dirty="0">
                <a:solidFill>
                  <a:schemeClr val="tx1"/>
                </a:solidFill>
                <a:latin typeface="Times New Roman" panose="02020603050405020304" pitchFamily="18" charset="0"/>
                <a:cs typeface="Times New Roman" panose="02020603050405020304" pitchFamily="18" charset="0"/>
              </a:rPr>
              <a:t>/</a:t>
            </a:r>
            <a:r>
              <a:rPr lang="en-IN" sz="1100" spc="-10" dirty="0">
                <a:solidFill>
                  <a:schemeClr val="tx1"/>
                </a:solidFill>
                <a:latin typeface="Times New Roman" panose="02020603050405020304" pitchFamily="18" charset="0"/>
                <a:cs typeface="Times New Roman" panose="02020603050405020304" pitchFamily="18" charset="0"/>
              </a:rPr>
              <a:t>N.JITHENDRA</a:t>
            </a:r>
            <a:endParaRPr sz="1100" dirty="0">
              <a:solidFill>
                <a:schemeClr val="tx1"/>
              </a:solidFill>
              <a:latin typeface="Times New Roman" panose="02020603050405020304" pitchFamily="18" charset="0"/>
              <a:cs typeface="Times New Roman" panose="02020603050405020304" pitchFamily="18" charset="0"/>
            </a:endParaRPr>
          </a:p>
          <a:p>
            <a:pPr marL="138430" indent="-138430" algn="l">
              <a:lnSpc>
                <a:spcPct val="150000"/>
              </a:lnSpc>
              <a:spcBef>
                <a:spcPts val="10"/>
              </a:spcBef>
              <a:buSzPct val="89655"/>
              <a:buAutoNum type="arabicPeriod"/>
              <a:tabLst>
                <a:tab pos="138430" algn="l"/>
              </a:tabLst>
            </a:pPr>
            <a:r>
              <a:rPr sz="1100" dirty="0">
                <a:solidFill>
                  <a:schemeClr val="tx1"/>
                </a:solidFill>
                <a:latin typeface="Times New Roman" panose="02020603050405020304" pitchFamily="18" charset="0"/>
                <a:cs typeface="Times New Roman" panose="02020603050405020304" pitchFamily="18" charset="0"/>
              </a:rPr>
              <a:t>VTU</a:t>
            </a:r>
            <a:r>
              <a:rPr sz="1100" spc="5" dirty="0">
                <a:solidFill>
                  <a:schemeClr val="tx1"/>
                </a:solidFill>
                <a:latin typeface="Times New Roman" panose="02020603050405020304" pitchFamily="18" charset="0"/>
                <a:cs typeface="Times New Roman" panose="02020603050405020304" pitchFamily="18" charset="0"/>
              </a:rPr>
              <a:t> </a:t>
            </a:r>
            <a:r>
              <a:rPr sz="1100" spc="-10" dirty="0">
                <a:solidFill>
                  <a:schemeClr val="tx1"/>
                </a:solidFill>
                <a:latin typeface="Times New Roman" panose="02020603050405020304" pitchFamily="18" charset="0"/>
                <a:cs typeface="Times New Roman" panose="02020603050405020304" pitchFamily="18" charset="0"/>
              </a:rPr>
              <a:t>2</a:t>
            </a:r>
            <a:r>
              <a:rPr lang="en-IN" sz="1100" spc="-10" dirty="0">
                <a:solidFill>
                  <a:schemeClr val="tx1"/>
                </a:solidFill>
                <a:latin typeface="Times New Roman" panose="02020603050405020304" pitchFamily="18" charset="0"/>
                <a:cs typeface="Times New Roman" panose="02020603050405020304" pitchFamily="18" charset="0"/>
              </a:rPr>
              <a:t>3132</a:t>
            </a:r>
            <a:r>
              <a:rPr sz="1100" spc="-10" dirty="0">
                <a:solidFill>
                  <a:schemeClr val="tx1"/>
                </a:solidFill>
                <a:latin typeface="Times New Roman" panose="02020603050405020304" pitchFamily="18" charset="0"/>
                <a:cs typeface="Times New Roman" panose="02020603050405020304" pitchFamily="18" charset="0"/>
              </a:rPr>
              <a:t>/</a:t>
            </a:r>
            <a:r>
              <a:rPr lang="en-IN" sz="1100" spc="-10" dirty="0">
                <a:solidFill>
                  <a:schemeClr val="tx1"/>
                </a:solidFill>
                <a:latin typeface="Times New Roman" panose="02020603050405020304" pitchFamily="18" charset="0"/>
                <a:cs typeface="Times New Roman" panose="02020603050405020304" pitchFamily="18" charset="0"/>
              </a:rPr>
              <a:t>N.YASASWINI</a:t>
            </a:r>
            <a:endParaRPr lang="en-IN" sz="1100" dirty="0">
              <a:solidFill>
                <a:schemeClr val="tx1"/>
              </a:solidFill>
              <a:latin typeface="Times New Roman" panose="02020603050405020304" pitchFamily="18" charset="0"/>
              <a:cs typeface="Times New Roman" panose="02020603050405020304" pitchFamily="18" charset="0"/>
            </a:endParaRPr>
          </a:p>
          <a:p>
            <a:pPr algn="l">
              <a:lnSpc>
                <a:spcPct val="150000"/>
              </a:lnSpc>
              <a:spcBef>
                <a:spcPts val="10"/>
              </a:spcBef>
              <a:buSzPct val="89655"/>
              <a:tabLst>
                <a:tab pos="138430" algn="l"/>
              </a:tabLst>
            </a:pPr>
            <a:r>
              <a:rPr lang="en-IN" sz="1100" dirty="0">
                <a:solidFill>
                  <a:schemeClr val="tx1"/>
                </a:solidFill>
                <a:latin typeface="Times New Roman" panose="02020603050405020304" pitchFamily="18" charset="0"/>
                <a:cs typeface="Times New Roman" panose="02020603050405020304" pitchFamily="18" charset="0"/>
              </a:rPr>
              <a:t>1.9492312439</a:t>
            </a:r>
            <a:endParaRPr sz="1100" dirty="0">
              <a:solidFill>
                <a:schemeClr val="tx1"/>
              </a:solidFill>
              <a:latin typeface="Times New Roman" panose="02020603050405020304" pitchFamily="18" charset="0"/>
              <a:cs typeface="Times New Roman" panose="02020603050405020304" pitchFamily="18" charset="0"/>
            </a:endParaRPr>
          </a:p>
          <a:p>
            <a:pPr marL="12700" algn="l">
              <a:lnSpc>
                <a:spcPct val="150000"/>
              </a:lnSpc>
              <a:spcBef>
                <a:spcPts val="15"/>
              </a:spcBef>
            </a:pPr>
            <a:r>
              <a:rPr sz="1100" spc="-10" dirty="0">
                <a:solidFill>
                  <a:schemeClr val="tx1"/>
                </a:solidFill>
                <a:latin typeface="Times New Roman" panose="02020603050405020304" pitchFamily="18" charset="0"/>
                <a:cs typeface="Times New Roman" panose="02020603050405020304" pitchFamily="18" charset="0"/>
              </a:rPr>
              <a:t>2.</a:t>
            </a:r>
            <a:r>
              <a:rPr lang="en-IN" sz="1100" spc="-10" dirty="0">
                <a:solidFill>
                  <a:schemeClr val="tx1"/>
                </a:solidFill>
                <a:latin typeface="Times New Roman" panose="02020603050405020304" pitchFamily="18" charset="0"/>
                <a:cs typeface="Times New Roman" panose="02020603050405020304" pitchFamily="18" charset="0"/>
              </a:rPr>
              <a:t>9347191710</a:t>
            </a:r>
            <a:endParaRPr sz="1100" dirty="0">
              <a:solidFill>
                <a:schemeClr val="tx1"/>
              </a:solidFill>
              <a:latin typeface="Times New Roman" panose="02020603050405020304" pitchFamily="18" charset="0"/>
              <a:cs typeface="Times New Roman" panose="02020603050405020304" pitchFamily="18" charset="0"/>
            </a:endParaRPr>
          </a:p>
          <a:p>
            <a:pPr marL="12700" marR="223520" indent="-8255" algn="l">
              <a:lnSpc>
                <a:spcPct val="150000"/>
              </a:lnSpc>
              <a:buSzPct val="93103"/>
              <a:buAutoNum type="arabicPeriod"/>
              <a:tabLst>
                <a:tab pos="147320" algn="l"/>
              </a:tabLst>
            </a:pPr>
            <a:r>
              <a:rPr sz="1100" spc="-1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vtu23</a:t>
            </a:r>
            <a:r>
              <a:rPr lang="en-IN" sz="1100" spc="-1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130</a:t>
            </a:r>
            <a:r>
              <a:rPr sz="1100" spc="-1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IN" sz="1100" spc="-10" dirty="0">
                <a:solidFill>
                  <a:srgbClr val="0000FF"/>
                </a:solidFill>
                <a:latin typeface="Times New Roman" panose="02020603050405020304" pitchFamily="18" charset="0"/>
                <a:cs typeface="Times New Roman" panose="02020603050405020304" pitchFamily="18" charset="0"/>
              </a:rPr>
              <a:t>veltech.edu.in</a:t>
            </a:r>
            <a:r>
              <a:rPr lang="en-IN" sz="1100" spc="-10" dirty="0">
                <a:solidFill>
                  <a:schemeClr val="tx1"/>
                </a:solidFill>
                <a:latin typeface="Times New Roman" panose="02020603050405020304" pitchFamily="18" charset="0"/>
                <a:cs typeface="Times New Roman" panose="02020603050405020304" pitchFamily="18" charset="0"/>
              </a:rPr>
              <a:t> </a:t>
            </a:r>
            <a:r>
              <a:rPr sz="1100" spc="-10" dirty="0">
                <a:solidFill>
                  <a:srgbClr val="0000FF"/>
                </a:solidFill>
                <a:latin typeface="Times New Roman" panose="02020603050405020304" pitchFamily="18" charset="0"/>
                <a:cs typeface="Times New Roman" panose="02020603050405020304" pitchFamily="18" charset="0"/>
              </a:rPr>
              <a:t>2.vtu2</a:t>
            </a:r>
            <a:r>
              <a:rPr lang="en-IN" sz="1100" spc="-10" dirty="0">
                <a:solidFill>
                  <a:srgbClr val="0000FF"/>
                </a:solidFill>
                <a:latin typeface="Times New Roman" panose="02020603050405020304" pitchFamily="18" charset="0"/>
                <a:cs typeface="Times New Roman" panose="02020603050405020304" pitchFamily="18" charset="0"/>
              </a:rPr>
              <a:t>3132</a:t>
            </a:r>
            <a:r>
              <a:rPr sz="1100" spc="-10" dirty="0">
                <a:solidFill>
                  <a:srgbClr val="0000FF"/>
                </a:solidFill>
                <a:latin typeface="Times New Roman" panose="02020603050405020304" pitchFamily="18" charset="0"/>
                <a:cs typeface="Times New Roman" panose="02020603050405020304" pitchFamily="18" charset="0"/>
              </a:rPr>
              <a:t>@veltech.edu</a:t>
            </a:r>
            <a:r>
              <a:rPr lang="en-IN" sz="1100" spc="-10" dirty="0">
                <a:solidFill>
                  <a:srgbClr val="0000FF"/>
                </a:solidFill>
                <a:latin typeface="Times New Roman" panose="02020603050405020304" pitchFamily="18" charset="0"/>
                <a:cs typeface="Times New Roman" panose="02020603050405020304" pitchFamily="18" charset="0"/>
              </a:rPr>
              <a:t>.in</a:t>
            </a:r>
            <a:endParaRPr sz="1100" dirty="0">
              <a:solidFill>
                <a:schemeClr val="tx1"/>
              </a:solidFill>
              <a:latin typeface="Times New Roman" panose="02020603050405020304" pitchFamily="18" charset="0"/>
              <a:cs typeface="Times New Roman" panose="02020603050405020304" pitchFamily="18" charset="0"/>
            </a:endParaRPr>
          </a:p>
        </p:txBody>
      </p:sp>
      <p:sp>
        <p:nvSpPr>
          <p:cNvPr id="13" name="object 13"/>
          <p:cNvSpPr txBox="1"/>
          <p:nvPr/>
        </p:nvSpPr>
        <p:spPr>
          <a:xfrm>
            <a:off x="9109670" y="2268691"/>
            <a:ext cx="5026025" cy="1402948"/>
          </a:xfrm>
          <a:prstGeom prst="rect">
            <a:avLst/>
          </a:prstGeom>
          <a:solidFill>
            <a:srgbClr val="FFFFFF"/>
          </a:solidFill>
        </p:spPr>
        <p:txBody>
          <a:bodyPr vert="horz" wrap="square" lIns="0" tIns="48260" rIns="0" bIns="0" rtlCol="0">
            <a:spAutoFit/>
          </a:bodyPr>
          <a:lstStyle/>
          <a:p>
            <a:pPr marL="85725" marR="73660" algn="just">
              <a:spcBef>
                <a:spcPts val="380"/>
              </a:spcBef>
            </a:pPr>
            <a:r>
              <a:rPr lang="en-US" sz="1100" dirty="0">
                <a:latin typeface="Times New Roman" panose="02020603050405020304" pitchFamily="18" charset="0"/>
                <a:cs typeface="Times New Roman" panose="02020603050405020304" pitchFamily="18" charset="0"/>
              </a:rPr>
              <a:t>The proposed movie recommendation system demonstrates high efficiency through its hybrid approach, combining Collaborative Filtering (CF) and Content- Based Filtering (CBF). By leveraging both user behavior data (ratings, preferences) and movie attributes (genre, director, cast), the system ensures accurate and diverse recommendations. The CF module identifies patterns in user behavior to suggest movies that similar users enjoyed, while the CBF module recommends movies based on content similarity. This combination enhances recommendation relevance and accuracy, providing users with more personalized suggestions.</a:t>
            </a:r>
            <a:endParaRPr sz="1100" dirty="0">
              <a:latin typeface="Times New Roman" panose="02020603050405020304" pitchFamily="18" charset="0"/>
              <a:cs typeface="Times New Roman" panose="02020603050405020304" pitchFamily="18" charset="0"/>
            </a:endParaRPr>
          </a:p>
        </p:txBody>
      </p:sp>
      <p:sp>
        <p:nvSpPr>
          <p:cNvPr id="14" name="object 14"/>
          <p:cNvSpPr txBox="1"/>
          <p:nvPr/>
        </p:nvSpPr>
        <p:spPr>
          <a:xfrm>
            <a:off x="14555287" y="2327092"/>
            <a:ext cx="5288280" cy="894476"/>
          </a:xfrm>
          <a:prstGeom prst="rect">
            <a:avLst/>
          </a:prstGeom>
          <a:solidFill>
            <a:srgbClr val="FFFFFF"/>
          </a:solidFill>
        </p:spPr>
        <p:txBody>
          <a:bodyPr vert="horz" wrap="square" lIns="0" tIns="47625" rIns="0" bIns="0" rtlCol="0">
            <a:spAutoFit/>
          </a:bodyPr>
          <a:lstStyle/>
          <a:p>
            <a:pPr marL="86360" marR="70485" algn="just">
              <a:spcBef>
                <a:spcPts val="375"/>
              </a:spcBef>
            </a:pPr>
            <a:r>
              <a:rPr lang="en-US" sz="1100" dirty="0">
                <a:latin typeface="Times New Roman" panose="02020603050405020304" pitchFamily="18" charset="0"/>
                <a:cs typeface="Times New Roman" panose="02020603050405020304" pitchFamily="18" charset="0"/>
              </a:rPr>
              <a:t>The system ensures that all user data collected for recommendations is encrypted and securely stored. No personally identifiable information (PII) is shared with third parties. Users have the option to opt out of data collection at any time. The recommendation engine operates within GDPR compliance, ensuring transparency and user control over personal data.</a:t>
            </a:r>
            <a:endParaRPr sz="1100"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3800058" y="6683915"/>
            <a:ext cx="4786065" cy="2206373"/>
          </a:xfrm>
          <a:prstGeom prst="rect">
            <a:avLst/>
          </a:prstGeom>
          <a:solidFill>
            <a:srgbClr val="FFFFFF"/>
          </a:solidFill>
        </p:spPr>
        <p:txBody>
          <a:bodyPr vert="horz" wrap="square" lIns="0" tIns="51435" rIns="0" bIns="0" rtlCol="0">
            <a:spAutoFit/>
          </a:bodyPr>
          <a:lstStyle/>
          <a:p>
            <a:pPr marL="85090" marR="73660" algn="just">
              <a:spcBef>
                <a:spcPts val="405"/>
              </a:spcBef>
            </a:pPr>
            <a:r>
              <a:rPr lang="en-US" sz="1100" dirty="0">
                <a:latin typeface="Times New Roman" panose="02020603050405020304" pitchFamily="18" charset="0"/>
                <a:cs typeface="Times New Roman" panose="02020603050405020304" pitchFamily="18" charset="0"/>
              </a:rPr>
              <a:t>The architecture of a traditional movie recommendation system typically</a:t>
            </a:r>
          </a:p>
          <a:p>
            <a:pPr marL="85090" marR="73660" algn="just">
              <a:spcBef>
                <a:spcPts val="405"/>
              </a:spcBef>
            </a:pPr>
            <a:r>
              <a:rPr lang="en-US" sz="1100" dirty="0">
                <a:latin typeface="Times New Roman" panose="02020603050405020304" pitchFamily="18" charset="0"/>
                <a:cs typeface="Times New Roman" panose="02020603050405020304" pitchFamily="18" charset="0"/>
              </a:rPr>
              <a:t>combines Collaborative Filtering (CF) and Content-Based Filtering (CBF) to</a:t>
            </a:r>
          </a:p>
          <a:p>
            <a:pPr marL="85090" marR="73660" algn="just">
              <a:spcBef>
                <a:spcPts val="405"/>
              </a:spcBef>
            </a:pPr>
            <a:r>
              <a:rPr lang="en-US" sz="1100" dirty="0">
                <a:latin typeface="Times New Roman" panose="02020603050405020304" pitchFamily="18" charset="0"/>
                <a:cs typeface="Times New Roman" panose="02020603050405020304" pitchFamily="18" charset="0"/>
              </a:rPr>
              <a:t>generate personalized suggestions. User data, such as ratings and interactions,</a:t>
            </a:r>
          </a:p>
          <a:p>
            <a:pPr marL="85090" marR="73660" algn="just">
              <a:spcBef>
                <a:spcPts val="405"/>
              </a:spcBef>
            </a:pPr>
            <a:r>
              <a:rPr lang="en-US" sz="1100" dirty="0">
                <a:latin typeface="Times New Roman" panose="02020603050405020304" pitchFamily="18" charset="0"/>
                <a:cs typeface="Times New Roman" panose="02020603050405020304" pitchFamily="18" charset="0"/>
              </a:rPr>
              <a:t>is collected and stored in a database, forming the basis for generating</a:t>
            </a:r>
          </a:p>
          <a:p>
            <a:pPr marL="85090" marR="73660" algn="just">
              <a:spcBef>
                <a:spcPts val="405"/>
              </a:spcBef>
            </a:pPr>
            <a:r>
              <a:rPr lang="en-US" sz="1100" dirty="0">
                <a:latin typeface="Times New Roman" panose="02020603050405020304" pitchFamily="18" charset="0"/>
                <a:cs typeface="Times New Roman" panose="02020603050405020304" pitchFamily="18" charset="0"/>
              </a:rPr>
              <a:t>recommendations. CF analyzes user behavior and preferences by identifying</a:t>
            </a:r>
          </a:p>
          <a:p>
            <a:pPr marL="85090" marR="73660" algn="just">
              <a:spcBef>
                <a:spcPts val="405"/>
              </a:spcBef>
            </a:pPr>
            <a:r>
              <a:rPr lang="en-US" sz="1100" dirty="0">
                <a:latin typeface="Times New Roman" panose="02020603050405020304" pitchFamily="18" charset="0"/>
                <a:cs typeface="Times New Roman" panose="02020603050405020304" pitchFamily="18" charset="0"/>
              </a:rPr>
              <a:t>similarities between users, while CBF focuses on movie attributes such as genre,</a:t>
            </a:r>
          </a:p>
          <a:p>
            <a:pPr marL="85090" marR="73660" algn="just">
              <a:spcBef>
                <a:spcPts val="405"/>
              </a:spcBef>
            </a:pPr>
            <a:r>
              <a:rPr lang="en-US" sz="1100" dirty="0">
                <a:latin typeface="Times New Roman" panose="02020603050405020304" pitchFamily="18" charset="0"/>
                <a:cs typeface="Times New Roman" panose="02020603050405020304" pitchFamily="18" charset="0"/>
              </a:rPr>
              <a:t>director, and cast. The system combines the results of both methods, ranks them</a:t>
            </a:r>
          </a:p>
          <a:p>
            <a:pPr marL="85090" marR="73660" algn="just">
              <a:spcBef>
                <a:spcPts val="405"/>
              </a:spcBef>
            </a:pPr>
            <a:r>
              <a:rPr lang="en-US" sz="1100" dirty="0">
                <a:latin typeface="Times New Roman" panose="02020603050405020304" pitchFamily="18" charset="0"/>
                <a:cs typeface="Times New Roman" panose="02020603050405020304" pitchFamily="18" charset="0"/>
              </a:rPr>
              <a:t>based on relevance, and filters the recommendations to match user preferences.</a:t>
            </a:r>
          </a:p>
          <a:p>
            <a:pPr marL="85090" marR="73660" algn="just">
              <a:spcBef>
                <a:spcPts val="405"/>
              </a:spcBef>
            </a:pPr>
            <a:r>
              <a:rPr lang="en-US" sz="1100" dirty="0">
                <a:latin typeface="Times New Roman" panose="02020603050405020304" pitchFamily="18" charset="0"/>
                <a:cs typeface="Times New Roman" panose="02020603050405020304" pitchFamily="18" charset="0"/>
              </a:rPr>
              <a:t>Feedback from user interactions is then used to refine future recommendations,</a:t>
            </a:r>
          </a:p>
          <a:p>
            <a:pPr marL="85090" marR="73660" algn="just">
              <a:spcBef>
                <a:spcPts val="405"/>
              </a:spcBef>
            </a:pPr>
            <a:r>
              <a:rPr lang="en-US" sz="1100" dirty="0">
                <a:latin typeface="Times New Roman" panose="02020603050405020304" pitchFamily="18" charset="0"/>
                <a:cs typeface="Times New Roman" panose="02020603050405020304" pitchFamily="18" charset="0"/>
              </a:rPr>
              <a:t>creating an adaptive system.</a:t>
            </a:r>
            <a:endParaRPr sz="1100" dirty="0">
              <a:latin typeface="Times New Roman" panose="02020603050405020304" pitchFamily="18" charset="0"/>
              <a:cs typeface="Times New Roman" panose="02020603050405020304" pitchFamily="18" charset="0"/>
            </a:endParaRPr>
          </a:p>
        </p:txBody>
      </p:sp>
      <p:sp>
        <p:nvSpPr>
          <p:cNvPr id="16" name="object 16"/>
          <p:cNvSpPr txBox="1"/>
          <p:nvPr/>
        </p:nvSpPr>
        <p:spPr>
          <a:xfrm>
            <a:off x="14659240" y="6775535"/>
            <a:ext cx="5288280" cy="1287275"/>
          </a:xfrm>
          <a:prstGeom prst="rect">
            <a:avLst/>
          </a:prstGeom>
          <a:solidFill>
            <a:srgbClr val="FFFFFF"/>
          </a:solidFill>
        </p:spPr>
        <p:txBody>
          <a:bodyPr vert="horz" wrap="square" lIns="0" tIns="47625" rIns="0" bIns="0" rtlCol="0">
            <a:spAutoFit/>
          </a:bodyPr>
          <a:lstStyle/>
          <a:p>
            <a:pPr marL="86360" marR="69850" algn="just">
              <a:lnSpc>
                <a:spcPct val="150400"/>
              </a:lnSpc>
              <a:spcBef>
                <a:spcPts val="375"/>
              </a:spcBef>
            </a:pPr>
            <a:r>
              <a:rPr lang="en-US" sz="1100" dirty="0">
                <a:latin typeface="Times New Roman" panose="02020603050405020304" pitchFamily="18" charset="0"/>
                <a:cs typeface="Times New Roman" panose="02020603050405020304" pitchFamily="18" charset="0"/>
              </a:rPr>
              <a:t>A Movie Recommendation System using Machine Learning (ML) and Natural Language Processing (NLP) improves movie discovery by providing personalized suggestions. By combining Content-Based Filtering (TF-IDF), Collaborative Filtering (SVD), and NLP techniques (Word2Vec, Sentiment Analysis), the system analyzes user preferences, ratings, and movie descriptions to generate accurate recommendations.</a:t>
            </a:r>
            <a:endParaRPr sz="11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4648445" y="8785095"/>
            <a:ext cx="5309870" cy="978473"/>
          </a:xfrm>
          <a:prstGeom prst="rect">
            <a:avLst/>
          </a:prstGeom>
          <a:solidFill>
            <a:srgbClr val="FFFFFF"/>
          </a:solidFill>
        </p:spPr>
        <p:txBody>
          <a:bodyPr vert="horz" wrap="square" lIns="0" tIns="77470" rIns="0" bIns="0" rtlCol="0">
            <a:spAutoFit/>
          </a:bodyPr>
          <a:lstStyle/>
          <a:p>
            <a:pPr marL="294640" indent="-208279">
              <a:lnSpc>
                <a:spcPct val="100000"/>
              </a:lnSpc>
              <a:spcBef>
                <a:spcPts val="610"/>
              </a:spcBef>
              <a:buAutoNum type="arabicPeriod"/>
              <a:tabLst>
                <a:tab pos="294640" algn="l"/>
              </a:tabLst>
            </a:pPr>
            <a:r>
              <a:rPr sz="1450" dirty="0">
                <a:latin typeface="Times New Roman" panose="02020603050405020304" pitchFamily="18" charset="0"/>
                <a:cs typeface="Times New Roman" panose="02020603050405020304" pitchFamily="18" charset="0"/>
              </a:rPr>
              <a:t>Supervisor</a:t>
            </a:r>
            <a:r>
              <a:rPr sz="1450" spc="15" dirty="0">
                <a:latin typeface="Times New Roman" panose="02020603050405020304" pitchFamily="18" charset="0"/>
                <a:cs typeface="Times New Roman" panose="02020603050405020304" pitchFamily="18" charset="0"/>
              </a:rPr>
              <a:t> </a:t>
            </a:r>
            <a:r>
              <a:rPr sz="1450" dirty="0">
                <a:latin typeface="Times New Roman" panose="02020603050405020304" pitchFamily="18" charset="0"/>
                <a:cs typeface="Times New Roman" panose="02020603050405020304" pitchFamily="18" charset="0"/>
              </a:rPr>
              <a:t>Name :</a:t>
            </a:r>
            <a:r>
              <a:rPr sz="1450" spc="20" dirty="0">
                <a:latin typeface="Times New Roman" panose="02020603050405020304" pitchFamily="18" charset="0"/>
                <a:cs typeface="Times New Roman" panose="02020603050405020304" pitchFamily="18" charset="0"/>
              </a:rPr>
              <a:t> </a:t>
            </a:r>
            <a:r>
              <a:rPr sz="1450" spc="-10" dirty="0">
                <a:latin typeface="Times New Roman" panose="02020603050405020304" pitchFamily="18" charset="0"/>
                <a:cs typeface="Times New Roman" panose="02020603050405020304" pitchFamily="18" charset="0"/>
              </a:rPr>
              <a:t>Dr.</a:t>
            </a:r>
            <a:r>
              <a:rPr lang="en-IN" sz="1450" spc="-10" dirty="0">
                <a:latin typeface="Times New Roman" panose="02020603050405020304" pitchFamily="18" charset="0"/>
                <a:cs typeface="Times New Roman" panose="02020603050405020304" pitchFamily="18" charset="0"/>
              </a:rPr>
              <a:t>M</a:t>
            </a:r>
            <a:r>
              <a:rPr sz="1450" spc="-10" dirty="0">
                <a:latin typeface="Times New Roman" panose="02020603050405020304" pitchFamily="18" charset="0"/>
                <a:cs typeface="Times New Roman" panose="02020603050405020304" pitchFamily="18" charset="0"/>
              </a:rPr>
              <a:t>.</a:t>
            </a:r>
            <a:r>
              <a:rPr lang="en-IN" sz="1450" spc="-10" dirty="0" err="1">
                <a:latin typeface="Times New Roman" panose="02020603050405020304" pitchFamily="18" charset="0"/>
                <a:cs typeface="Times New Roman" panose="02020603050405020304" pitchFamily="18" charset="0"/>
              </a:rPr>
              <a:t>Dhilsath</a:t>
            </a:r>
            <a:r>
              <a:rPr lang="en-IN" sz="1450" spc="-10" dirty="0">
                <a:latin typeface="Times New Roman" panose="02020603050405020304" pitchFamily="18" charset="0"/>
                <a:cs typeface="Times New Roman" panose="02020603050405020304" pitchFamily="18" charset="0"/>
              </a:rPr>
              <a:t> Fathima</a:t>
            </a:r>
            <a:r>
              <a:rPr sz="1450" dirty="0">
                <a:latin typeface="Times New Roman" panose="02020603050405020304" pitchFamily="18" charset="0"/>
                <a:cs typeface="Times New Roman" panose="02020603050405020304" pitchFamily="18" charset="0"/>
              </a:rPr>
              <a:t>,</a:t>
            </a:r>
            <a:r>
              <a:rPr sz="1450" spc="-10" dirty="0">
                <a:latin typeface="Times New Roman" panose="02020603050405020304" pitchFamily="18" charset="0"/>
                <a:cs typeface="Times New Roman" panose="02020603050405020304" pitchFamily="18" charset="0"/>
              </a:rPr>
              <a:t> </a:t>
            </a:r>
            <a:r>
              <a:rPr sz="1450" dirty="0">
                <a:latin typeface="Times New Roman" panose="02020603050405020304" pitchFamily="18" charset="0"/>
                <a:cs typeface="Times New Roman" panose="02020603050405020304" pitchFamily="18" charset="0"/>
              </a:rPr>
              <a:t>M.E.,</a:t>
            </a:r>
            <a:r>
              <a:rPr sz="1450" dirty="0" err="1">
                <a:latin typeface="Times New Roman" panose="02020603050405020304" pitchFamily="18" charset="0"/>
                <a:cs typeface="Times New Roman" panose="02020603050405020304" pitchFamily="18" charset="0"/>
              </a:rPr>
              <a:t>Ph.D</a:t>
            </a:r>
            <a:r>
              <a:rPr sz="1450" dirty="0">
                <a:latin typeface="Times New Roman" panose="02020603050405020304" pitchFamily="18" charset="0"/>
                <a:cs typeface="Times New Roman" panose="02020603050405020304" pitchFamily="18" charset="0"/>
              </a:rPr>
              <a:t>.,</a:t>
            </a:r>
          </a:p>
          <a:p>
            <a:pPr marL="294640" indent="-208279">
              <a:lnSpc>
                <a:spcPct val="100000"/>
              </a:lnSpc>
              <a:spcBef>
                <a:spcPts val="910"/>
              </a:spcBef>
              <a:buAutoNum type="arabicPeriod"/>
              <a:tabLst>
                <a:tab pos="294640" algn="l"/>
              </a:tabLst>
            </a:pPr>
            <a:r>
              <a:rPr sz="1450" dirty="0">
                <a:latin typeface="Times New Roman" panose="02020603050405020304" pitchFamily="18" charset="0"/>
                <a:cs typeface="Times New Roman" panose="02020603050405020304" pitchFamily="18" charset="0"/>
              </a:rPr>
              <a:t>Contact</a:t>
            </a:r>
            <a:r>
              <a:rPr sz="1450" spc="-15" dirty="0">
                <a:latin typeface="Times New Roman" panose="02020603050405020304" pitchFamily="18" charset="0"/>
                <a:cs typeface="Times New Roman" panose="02020603050405020304" pitchFamily="18" charset="0"/>
              </a:rPr>
              <a:t> </a:t>
            </a:r>
            <a:r>
              <a:rPr sz="1450" dirty="0">
                <a:latin typeface="Times New Roman" panose="02020603050405020304" pitchFamily="18" charset="0"/>
                <a:cs typeface="Times New Roman" panose="02020603050405020304" pitchFamily="18" charset="0"/>
              </a:rPr>
              <a:t>No</a:t>
            </a:r>
            <a:r>
              <a:rPr sz="1450" spc="-15" dirty="0">
                <a:latin typeface="Times New Roman" panose="02020603050405020304" pitchFamily="18" charset="0"/>
                <a:cs typeface="Times New Roman" panose="02020603050405020304" pitchFamily="18" charset="0"/>
              </a:rPr>
              <a:t> </a:t>
            </a:r>
            <a:r>
              <a:rPr sz="1450" dirty="0">
                <a:latin typeface="Times New Roman" panose="02020603050405020304" pitchFamily="18" charset="0"/>
                <a:cs typeface="Times New Roman" panose="02020603050405020304" pitchFamily="18" charset="0"/>
              </a:rPr>
              <a:t>:</a:t>
            </a:r>
            <a:r>
              <a:rPr sz="1450" spc="15" dirty="0">
                <a:latin typeface="Times New Roman" panose="02020603050405020304" pitchFamily="18" charset="0"/>
                <a:cs typeface="Times New Roman" panose="02020603050405020304" pitchFamily="18" charset="0"/>
              </a:rPr>
              <a:t> </a:t>
            </a:r>
            <a:r>
              <a:rPr lang="en-IN" sz="1450" spc="-10" dirty="0">
                <a:latin typeface="Times New Roman" panose="02020603050405020304" pitchFamily="18" charset="0"/>
                <a:cs typeface="Times New Roman" panose="02020603050405020304" pitchFamily="18" charset="0"/>
              </a:rPr>
              <a:t>86681 22854</a:t>
            </a:r>
          </a:p>
          <a:p>
            <a:pPr marL="294640" indent="-208279">
              <a:lnSpc>
                <a:spcPct val="100000"/>
              </a:lnSpc>
              <a:spcBef>
                <a:spcPts val="905"/>
              </a:spcBef>
              <a:buAutoNum type="arabicPeriod"/>
              <a:tabLst>
                <a:tab pos="294640" algn="l"/>
              </a:tabLst>
            </a:pPr>
            <a:r>
              <a:rPr lang="en-IN" sz="1450" dirty="0">
                <a:latin typeface="Times New Roman" panose="02020603050405020304" pitchFamily="18" charset="0"/>
                <a:cs typeface="Times New Roman" panose="02020603050405020304" pitchFamily="18" charset="0"/>
              </a:rPr>
              <a:t>Mail</a:t>
            </a:r>
            <a:r>
              <a:rPr lang="en-IN" sz="1450" spc="-5" dirty="0">
                <a:latin typeface="Times New Roman" panose="02020603050405020304" pitchFamily="18" charset="0"/>
                <a:cs typeface="Times New Roman" panose="02020603050405020304" pitchFamily="18" charset="0"/>
              </a:rPr>
              <a:t> </a:t>
            </a:r>
            <a:r>
              <a:rPr lang="en-IN" sz="1450" dirty="0">
                <a:latin typeface="Times New Roman" panose="02020603050405020304" pitchFamily="18" charset="0"/>
                <a:cs typeface="Times New Roman" panose="02020603050405020304" pitchFamily="18" charset="0"/>
              </a:rPr>
              <a:t>ID</a:t>
            </a:r>
            <a:r>
              <a:rPr lang="en-IN" sz="1450" spc="10" dirty="0">
                <a:latin typeface="Times New Roman" panose="02020603050405020304" pitchFamily="18" charset="0"/>
                <a:cs typeface="Times New Roman" panose="02020603050405020304" pitchFamily="18" charset="0"/>
              </a:rPr>
              <a:t> </a:t>
            </a:r>
            <a:r>
              <a:rPr lang="en-IN" sz="1450" dirty="0">
                <a:latin typeface="Times New Roman" panose="02020603050405020304" pitchFamily="18" charset="0"/>
                <a:cs typeface="Times New Roman" panose="02020603050405020304" pitchFamily="18" charset="0"/>
              </a:rPr>
              <a:t>:</a:t>
            </a:r>
            <a:r>
              <a:rPr lang="en-IN" sz="1450" spc="10" dirty="0">
                <a:latin typeface="Times New Roman" panose="02020603050405020304" pitchFamily="18" charset="0"/>
                <a:cs typeface="Times New Roman" panose="02020603050405020304" pitchFamily="18" charset="0"/>
              </a:rPr>
              <a:t> </a:t>
            </a:r>
            <a:r>
              <a:rPr lang="en-IN" sz="1450" spc="-10" dirty="0">
                <a:solidFill>
                  <a:srgbClr val="00B0F0"/>
                </a:solidFill>
                <a:latin typeface="Times New Roman" panose="02020603050405020304" pitchFamily="18" charset="0"/>
                <a:cs typeface="Times New Roman" panose="02020603050405020304" pitchFamily="18" charset="0"/>
              </a:rPr>
              <a:t>drdhilsathfathimam@veltech.edu.in</a:t>
            </a:r>
            <a:endParaRPr lang="en-IN" sz="1450" dirty="0">
              <a:solidFill>
                <a:srgbClr val="00B0F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178877" y="138739"/>
            <a:ext cx="2908919" cy="1363418"/>
            <a:chOff x="178877" y="138739"/>
            <a:chExt cx="2908919" cy="1363418"/>
          </a:xfrm>
        </p:grpSpPr>
        <p:pic>
          <p:nvPicPr>
            <p:cNvPr id="19" name="object 19"/>
            <p:cNvPicPr/>
            <p:nvPr/>
          </p:nvPicPr>
          <p:blipFill>
            <a:blip r:embed="rId3" cstate="print"/>
            <a:stretch>
              <a:fillRect/>
            </a:stretch>
          </p:blipFill>
          <p:spPr>
            <a:xfrm>
              <a:off x="178877" y="362118"/>
              <a:ext cx="1780050" cy="811493"/>
            </a:xfrm>
            <a:prstGeom prst="rect">
              <a:avLst/>
            </a:prstGeom>
          </p:spPr>
        </p:pic>
        <p:pic>
          <p:nvPicPr>
            <p:cNvPr id="20" name="object 20"/>
            <p:cNvPicPr/>
            <p:nvPr/>
          </p:nvPicPr>
          <p:blipFill>
            <a:blip r:embed="rId4" cstate="print"/>
            <a:stretch>
              <a:fillRect/>
            </a:stretch>
          </p:blipFill>
          <p:spPr>
            <a:xfrm>
              <a:off x="2342860" y="138739"/>
              <a:ext cx="732961" cy="652335"/>
            </a:xfrm>
            <a:prstGeom prst="rect">
              <a:avLst/>
            </a:prstGeom>
          </p:spPr>
        </p:pic>
        <p:pic>
          <p:nvPicPr>
            <p:cNvPr id="21" name="object 21"/>
            <p:cNvPicPr/>
            <p:nvPr/>
          </p:nvPicPr>
          <p:blipFill>
            <a:blip r:embed="rId5" cstate="print"/>
            <a:stretch>
              <a:fillRect/>
            </a:stretch>
          </p:blipFill>
          <p:spPr>
            <a:xfrm>
              <a:off x="2305822" y="947201"/>
              <a:ext cx="781974" cy="554956"/>
            </a:xfrm>
            <a:prstGeom prst="rect">
              <a:avLst/>
            </a:prstGeom>
          </p:spPr>
        </p:pic>
      </p:grpSp>
      <p:sp>
        <p:nvSpPr>
          <p:cNvPr id="26" name="object 26"/>
          <p:cNvSpPr txBox="1"/>
          <p:nvPr/>
        </p:nvSpPr>
        <p:spPr>
          <a:xfrm>
            <a:off x="3807563" y="2268691"/>
            <a:ext cx="4882515" cy="3051476"/>
          </a:xfrm>
          <a:prstGeom prst="rect">
            <a:avLst/>
          </a:prstGeom>
          <a:solidFill>
            <a:srgbClr val="FFFFFF"/>
          </a:solidFill>
        </p:spPr>
        <p:txBody>
          <a:bodyPr vert="horz" wrap="square" lIns="0" tIns="4445" rIns="0" bIns="0" rtlCol="0">
            <a:spAutoFit/>
          </a:bodyPr>
          <a:lstStyle/>
          <a:p>
            <a:pPr marL="48260" marR="34290" algn="just">
              <a:spcBef>
                <a:spcPts val="35"/>
              </a:spcBef>
            </a:pPr>
            <a:r>
              <a:rPr lang="en-US" sz="1100" dirty="0">
                <a:latin typeface="Times New Roman" panose="02020603050405020304" pitchFamily="18" charset="0"/>
                <a:cs typeface="Times New Roman" panose="02020603050405020304" pitchFamily="18" charset="0"/>
              </a:rPr>
              <a:t>The rise of digital streaming platforms has significantly changed how people watch movies, providing access to an extensive collection of films across different genres. However, with thousands of options available, users often struggle to find movies that match their interests, leading to frustration and decision fatigue. Searching for the right movie can be time-consuming, making content discovery a major challenge. To address this issue, a Movie Recommendation System is developed to provide personalized movie suggestions based on user preferences, past viewing history, and movie-related data. This system utilizes Machine Learning (ML) and Natural Language Processing (NLP) to analyze data and predict suitable movie recommendations. Machine learning techniques help identify patterns in user behavior, allowing the system to suggest movies that align with their tastes. The system primarily relies on two methods: Collaborative Filtering and Content-Based Filtering. Collaborative Filtering suggests movies by analyzing the viewing patterns of multiple users and finding similarities among them. If two users have watched and liked similar movies in the past, the system assumes they may enjoy the same movies in the future. On the other hand, Content-Based Filtering recommends movies by comparing their features, such as genre, director, cast, and storyline, with the user’s previous choices.</a:t>
            </a:r>
          </a:p>
        </p:txBody>
      </p:sp>
      <p:sp>
        <p:nvSpPr>
          <p:cNvPr id="28" name="TextBox 27">
            <a:extLst>
              <a:ext uri="{FF2B5EF4-FFF2-40B4-BE49-F238E27FC236}">
                <a16:creationId xmlns:a16="http://schemas.microsoft.com/office/drawing/2014/main" id="{F1D0FD3D-5266-CEAD-29D3-2D9B7EDC6C16}"/>
              </a:ext>
            </a:extLst>
          </p:cNvPr>
          <p:cNvSpPr txBox="1"/>
          <p:nvPr/>
        </p:nvSpPr>
        <p:spPr>
          <a:xfrm>
            <a:off x="406280" y="2435225"/>
            <a:ext cx="2577142" cy="3816429"/>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The rapid growth of digital streaming platforms has made it challenging for users to discover movies that match their interests due to the overwhelming number of choices. A Movie Recommendation System powered by Machine Learning (ML) and Natural Language Processing (NLP) helps address this issue by providing personalized suggestions based on user preferences, past viewing history, and movie-related metadata. To enhance recommendation accuracy, the system utilizes Collaborative Filtering, which analyzes user interactions to suggest movies based on similar viewing patterns, and Content-Based Filtering, which recommends movies by comparing attributes such as genre, director, and cast. A Hybrid Model integrates both approaches to overcome individual limitations and improve overall performance.</a:t>
            </a:r>
          </a:p>
        </p:txBody>
      </p:sp>
      <p:pic>
        <p:nvPicPr>
          <p:cNvPr id="30" name="Picture 29">
            <a:extLst>
              <a:ext uri="{FF2B5EF4-FFF2-40B4-BE49-F238E27FC236}">
                <a16:creationId xmlns:a16="http://schemas.microsoft.com/office/drawing/2014/main" id="{7235D980-4D14-CE70-B7A2-24C6B1A143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6565" y="6928285"/>
            <a:ext cx="5272233" cy="2930595"/>
          </a:xfrm>
          <a:prstGeom prst="rect">
            <a:avLst/>
          </a:prstGeom>
        </p:spPr>
      </p:pic>
      <p:pic>
        <p:nvPicPr>
          <p:cNvPr id="32" name="Picture 31">
            <a:extLst>
              <a:ext uri="{FF2B5EF4-FFF2-40B4-BE49-F238E27FC236}">
                <a16:creationId xmlns:a16="http://schemas.microsoft.com/office/drawing/2014/main" id="{1C2B96B3-E137-B883-476B-7388FBECB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246" y="3756573"/>
            <a:ext cx="4290567" cy="2652877"/>
          </a:xfrm>
          <a:prstGeom prst="rect">
            <a:avLst/>
          </a:prstGeom>
        </p:spPr>
      </p:pic>
      <p:sp>
        <p:nvSpPr>
          <p:cNvPr id="33" name="TextBox 32">
            <a:extLst>
              <a:ext uri="{FF2B5EF4-FFF2-40B4-BE49-F238E27FC236}">
                <a16:creationId xmlns:a16="http://schemas.microsoft.com/office/drawing/2014/main" id="{EC526AB1-6510-BDA6-E840-1E12F01B523E}"/>
              </a:ext>
            </a:extLst>
          </p:cNvPr>
          <p:cNvSpPr txBox="1"/>
          <p:nvPr/>
        </p:nvSpPr>
        <p:spPr>
          <a:xfrm>
            <a:off x="10773412" y="6494384"/>
            <a:ext cx="1698538"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Figure 1. Activity diagram</a:t>
            </a:r>
          </a:p>
        </p:txBody>
      </p:sp>
      <p:sp>
        <p:nvSpPr>
          <p:cNvPr id="34" name="TextBox 33">
            <a:extLst>
              <a:ext uri="{FF2B5EF4-FFF2-40B4-BE49-F238E27FC236}">
                <a16:creationId xmlns:a16="http://schemas.microsoft.com/office/drawing/2014/main" id="{FCCD431B-BA19-A3E6-853F-2D4BF3A05662}"/>
              </a:ext>
            </a:extLst>
          </p:cNvPr>
          <p:cNvSpPr txBox="1"/>
          <p:nvPr/>
        </p:nvSpPr>
        <p:spPr>
          <a:xfrm>
            <a:off x="8130465" y="9274331"/>
            <a:ext cx="903294" cy="600164"/>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Figure 2. Architecture diagram</a:t>
            </a:r>
          </a:p>
        </p:txBody>
      </p:sp>
      <p:pic>
        <p:nvPicPr>
          <p:cNvPr id="36" name="Picture 35">
            <a:extLst>
              <a:ext uri="{FF2B5EF4-FFF2-40B4-BE49-F238E27FC236}">
                <a16:creationId xmlns:a16="http://schemas.microsoft.com/office/drawing/2014/main" id="{4ADA636A-CE19-4D3D-12A8-47D49175A4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88768" y="3671639"/>
            <a:ext cx="2831910" cy="2370015"/>
          </a:xfrm>
          <a:prstGeom prst="rect">
            <a:avLst/>
          </a:prstGeom>
        </p:spPr>
      </p:pic>
      <p:pic>
        <p:nvPicPr>
          <p:cNvPr id="38" name="Picture 37">
            <a:extLst>
              <a:ext uri="{FF2B5EF4-FFF2-40B4-BE49-F238E27FC236}">
                <a16:creationId xmlns:a16="http://schemas.microsoft.com/office/drawing/2014/main" id="{AD7B41AD-6C31-D6FD-F7E5-8149DE6BF5D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417252" y="3671640"/>
            <a:ext cx="2280568" cy="2311742"/>
          </a:xfrm>
          <a:prstGeom prst="rect">
            <a:avLst/>
          </a:prstGeom>
        </p:spPr>
      </p:pic>
      <p:sp>
        <p:nvSpPr>
          <p:cNvPr id="39" name="TextBox 38">
            <a:extLst>
              <a:ext uri="{FF2B5EF4-FFF2-40B4-BE49-F238E27FC236}">
                <a16:creationId xmlns:a16="http://schemas.microsoft.com/office/drawing/2014/main" id="{C475A03B-32ED-ABC7-F3C4-CFAA9791BCAC}"/>
              </a:ext>
            </a:extLst>
          </p:cNvPr>
          <p:cNvSpPr txBox="1"/>
          <p:nvPr/>
        </p:nvSpPr>
        <p:spPr>
          <a:xfrm>
            <a:off x="15444278" y="1853499"/>
            <a:ext cx="3352800" cy="369332"/>
          </a:xfrm>
          <a:prstGeom prst="rect">
            <a:avLst/>
          </a:prstGeom>
          <a:noFill/>
        </p:spPr>
        <p:txBody>
          <a:bodyPr wrap="square" rtlCol="0">
            <a:spAutoFit/>
          </a:bodyPr>
          <a:lstStyle/>
          <a:p>
            <a:r>
              <a:rPr lang="en-IN" sz="1800" b="1" spc="-10" dirty="0">
                <a:latin typeface="Times New Roman" panose="02020603050405020304" pitchFamily="18" charset="0"/>
                <a:cs typeface="Times New Roman" panose="02020603050405020304" pitchFamily="18" charset="0"/>
              </a:rPr>
              <a:t>STANDARDS</a:t>
            </a:r>
            <a:r>
              <a:rPr lang="en-IN" sz="1800" b="1" spc="-2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AND</a:t>
            </a:r>
            <a:r>
              <a:rPr lang="en-IN" sz="1800" b="1" spc="15" dirty="0">
                <a:latin typeface="Times New Roman" panose="02020603050405020304" pitchFamily="18" charset="0"/>
                <a:cs typeface="Times New Roman" panose="02020603050405020304" pitchFamily="18" charset="0"/>
              </a:rPr>
              <a:t> </a:t>
            </a:r>
            <a:r>
              <a:rPr lang="en-IN" sz="1800" b="1" spc="-10" dirty="0">
                <a:latin typeface="Times New Roman" panose="02020603050405020304" pitchFamily="18" charset="0"/>
                <a:cs typeface="Times New Roman" panose="02020603050405020304" pitchFamily="18" charset="0"/>
              </a:rPr>
              <a:t>POLICIES</a:t>
            </a:r>
            <a:endParaRPr lang="en-IN" dirty="0"/>
          </a:p>
        </p:txBody>
      </p:sp>
      <p:sp>
        <p:nvSpPr>
          <p:cNvPr id="40" name="TextBox 39">
            <a:extLst>
              <a:ext uri="{FF2B5EF4-FFF2-40B4-BE49-F238E27FC236}">
                <a16:creationId xmlns:a16="http://schemas.microsoft.com/office/drawing/2014/main" id="{2973D478-3B34-8BC8-F148-2FA870C17465}"/>
              </a:ext>
            </a:extLst>
          </p:cNvPr>
          <p:cNvSpPr txBox="1"/>
          <p:nvPr/>
        </p:nvSpPr>
        <p:spPr>
          <a:xfrm>
            <a:off x="10682395" y="1856940"/>
            <a:ext cx="1339970" cy="369332"/>
          </a:xfrm>
          <a:prstGeom prst="rect">
            <a:avLst/>
          </a:prstGeom>
          <a:noFill/>
        </p:spPr>
        <p:txBody>
          <a:bodyPr wrap="square" rtlCol="0">
            <a:spAutoFit/>
          </a:bodyPr>
          <a:lstStyle/>
          <a:p>
            <a:r>
              <a:rPr lang="en-IN" sz="1800" b="1" spc="-10" dirty="0">
                <a:latin typeface="Times New Roman" panose="02020603050405020304" pitchFamily="18" charset="0"/>
                <a:cs typeface="Times New Roman" panose="02020603050405020304" pitchFamily="18" charset="0"/>
              </a:rPr>
              <a:t>RESULTS</a:t>
            </a:r>
            <a:endParaRPr lang="en-IN" dirty="0"/>
          </a:p>
        </p:txBody>
      </p:sp>
      <p:sp>
        <p:nvSpPr>
          <p:cNvPr id="41" name="TextBox 40">
            <a:extLst>
              <a:ext uri="{FF2B5EF4-FFF2-40B4-BE49-F238E27FC236}">
                <a16:creationId xmlns:a16="http://schemas.microsoft.com/office/drawing/2014/main" id="{31C90129-1537-4C11-D061-4E8F3C155343}"/>
              </a:ext>
            </a:extLst>
          </p:cNvPr>
          <p:cNvSpPr txBox="1"/>
          <p:nvPr/>
        </p:nvSpPr>
        <p:spPr>
          <a:xfrm>
            <a:off x="5203082" y="1877017"/>
            <a:ext cx="2057400" cy="369332"/>
          </a:xfrm>
          <a:prstGeom prst="rect">
            <a:avLst/>
          </a:prstGeom>
          <a:noFill/>
        </p:spPr>
        <p:txBody>
          <a:bodyPr wrap="square" rtlCol="0">
            <a:spAutoFit/>
          </a:bodyPr>
          <a:lstStyle/>
          <a:p>
            <a:r>
              <a:rPr lang="en-IN" sz="1800" b="1" spc="-10" dirty="0">
                <a:latin typeface="Times New Roman" panose="02020603050405020304" pitchFamily="18" charset="0"/>
                <a:cs typeface="Times New Roman" panose="02020603050405020304" pitchFamily="18" charset="0"/>
              </a:rPr>
              <a:t>INTRODUCTION</a:t>
            </a:r>
            <a:endParaRPr lang="en-IN" dirty="0"/>
          </a:p>
        </p:txBody>
      </p:sp>
      <p:sp>
        <p:nvSpPr>
          <p:cNvPr id="42" name="TextBox 41">
            <a:extLst>
              <a:ext uri="{FF2B5EF4-FFF2-40B4-BE49-F238E27FC236}">
                <a16:creationId xmlns:a16="http://schemas.microsoft.com/office/drawing/2014/main" id="{C2DF8D09-56D9-A213-947B-653F3B3F3D47}"/>
              </a:ext>
            </a:extLst>
          </p:cNvPr>
          <p:cNvSpPr txBox="1"/>
          <p:nvPr/>
        </p:nvSpPr>
        <p:spPr>
          <a:xfrm>
            <a:off x="3768684" y="564207"/>
            <a:ext cx="15167392" cy="1054135"/>
          </a:xfrm>
          <a:prstGeom prst="rect">
            <a:avLst/>
          </a:prstGeom>
          <a:noFill/>
        </p:spPr>
        <p:txBody>
          <a:bodyPr wrap="square" rtlCol="0">
            <a:spAutoFit/>
          </a:bodyPr>
          <a:lstStyle/>
          <a:p>
            <a:pPr marL="4768215" marR="4768850" algn="ctr">
              <a:lnSpc>
                <a:spcPts val="1750"/>
              </a:lnSpc>
              <a:spcBef>
                <a:spcPts val="60"/>
              </a:spcBef>
            </a:pPr>
            <a:r>
              <a:rPr lang="en-US" sz="1800" b="1" dirty="0">
                <a:solidFill>
                  <a:srgbClr val="FFFFFF"/>
                </a:solidFill>
                <a:latin typeface="Times New Roman" panose="02020603050405020304" pitchFamily="18" charset="0"/>
                <a:cs typeface="Times New Roman" panose="02020603050405020304" pitchFamily="18" charset="0"/>
              </a:rPr>
              <a:t>Department of Information Technology</a:t>
            </a:r>
          </a:p>
          <a:p>
            <a:pPr marL="4768215" marR="4768850" algn="ctr">
              <a:lnSpc>
                <a:spcPts val="1750"/>
              </a:lnSpc>
              <a:spcBef>
                <a:spcPts val="60"/>
              </a:spcBef>
            </a:pPr>
            <a:r>
              <a:rPr lang="en-US" sz="1800" b="1" dirty="0">
                <a:solidFill>
                  <a:srgbClr val="FFFFFF"/>
                </a:solidFill>
                <a:latin typeface="Times New Roman" panose="02020603050405020304" pitchFamily="18" charset="0"/>
                <a:cs typeface="Times New Roman" panose="02020603050405020304" pitchFamily="18" charset="0"/>
              </a:rPr>
              <a:t>School of Computing</a:t>
            </a:r>
          </a:p>
          <a:p>
            <a:pPr marL="4768215" marR="4768850" algn="ctr">
              <a:lnSpc>
                <a:spcPts val="1750"/>
              </a:lnSpc>
              <a:spcBef>
                <a:spcPts val="60"/>
              </a:spcBef>
            </a:pPr>
            <a:r>
              <a:rPr lang="en-US" sz="1800" b="1" dirty="0">
                <a:solidFill>
                  <a:srgbClr val="FFFFFF"/>
                </a:solidFill>
                <a:latin typeface="Times New Roman" panose="02020603050405020304" pitchFamily="18" charset="0"/>
                <a:cs typeface="Times New Roman" panose="02020603050405020304" pitchFamily="18" charset="0"/>
              </a:rPr>
              <a:t>10214IT602 –</a:t>
            </a:r>
            <a:r>
              <a:rPr lang="en-US" sz="1800" b="1" spc="80"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MINOR</a:t>
            </a:r>
            <a:r>
              <a:rPr lang="en-US" sz="1800" b="1" spc="75" dirty="0">
                <a:solidFill>
                  <a:srgbClr val="FFFFFF"/>
                </a:solidFill>
                <a:latin typeface="Times New Roman" panose="02020603050405020304" pitchFamily="18" charset="0"/>
                <a:cs typeface="Times New Roman" panose="02020603050405020304" pitchFamily="18" charset="0"/>
              </a:rPr>
              <a:t> </a:t>
            </a:r>
            <a:r>
              <a:rPr lang="en-US" sz="1800" b="1" dirty="0">
                <a:solidFill>
                  <a:srgbClr val="FFFFFF"/>
                </a:solidFill>
                <a:latin typeface="Times New Roman" panose="02020603050405020304" pitchFamily="18" charset="0"/>
                <a:cs typeface="Times New Roman" panose="02020603050405020304" pitchFamily="18" charset="0"/>
              </a:rPr>
              <a:t>PROJECT II</a:t>
            </a:r>
            <a:r>
              <a:rPr lang="en-US" sz="1800" b="1" spc="-50" dirty="0">
                <a:solidFill>
                  <a:srgbClr val="FFFFFF"/>
                </a:solidFill>
                <a:latin typeface="Times New Roman" panose="02020603050405020304" pitchFamily="18" charset="0"/>
                <a:cs typeface="Times New Roman" panose="02020603050405020304" pitchFamily="18" charset="0"/>
              </a:rPr>
              <a:t> </a:t>
            </a:r>
          </a:p>
          <a:p>
            <a:pPr marL="4768215" marR="4768850" algn="ctr">
              <a:lnSpc>
                <a:spcPts val="1750"/>
              </a:lnSpc>
              <a:spcBef>
                <a:spcPts val="60"/>
              </a:spcBef>
            </a:pPr>
            <a:r>
              <a:rPr lang="en-US" sz="1800" b="1" dirty="0">
                <a:solidFill>
                  <a:srgbClr val="FFFFFF"/>
                </a:solidFill>
                <a:latin typeface="Times New Roman" panose="02020603050405020304" pitchFamily="18" charset="0"/>
                <a:cs typeface="Times New Roman" panose="02020603050405020304" pitchFamily="18" charset="0"/>
              </a:rPr>
              <a:t>WINTER SEMESTER</a:t>
            </a:r>
            <a:r>
              <a:rPr lang="en-US" sz="1800" b="1" spc="60" dirty="0">
                <a:solidFill>
                  <a:srgbClr val="FFFFFF"/>
                </a:solidFill>
                <a:latin typeface="Times New Roman" panose="02020603050405020304" pitchFamily="18" charset="0"/>
                <a:cs typeface="Times New Roman" panose="02020603050405020304" pitchFamily="18" charset="0"/>
              </a:rPr>
              <a:t> </a:t>
            </a:r>
            <a:r>
              <a:rPr lang="en-US" sz="1800" b="1" spc="-10" dirty="0">
                <a:solidFill>
                  <a:srgbClr val="FFFFFF"/>
                </a:solidFill>
                <a:latin typeface="Times New Roman" panose="02020603050405020304" pitchFamily="18" charset="0"/>
                <a:cs typeface="Times New Roman" panose="02020603050405020304" pitchFamily="18" charset="0"/>
              </a:rPr>
              <a:t>2024 - 2025</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821</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Office Theme</vt:lpstr>
      <vt:lpstr>“MOVIE RECOMMENDATION SYSTEM USING MACHINE LEARNING AND NATURAL LANGUAGE 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 vamsi manohar Kollepara</cp:lastModifiedBy>
  <cp:revision>1</cp:revision>
  <dcterms:created xsi:type="dcterms:W3CDTF">2025-03-25T14:36:54Z</dcterms:created>
  <dcterms:modified xsi:type="dcterms:W3CDTF">2025-03-25T15:25:24Z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2024-09-28T00:00:00Z</vt:filetime>
  </property>
  <property fmtid="{D5CDD505-2E9C-101B-9397-08002B2CF9AE}" pid="3" name="LastSaved">
    <vt:filetime>2025-03-25T00:00:00Z</vt:filetime>
  </property>
</Properties>
</file>