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sldIdLst>
    <p:sldId id="329" r:id="rId2"/>
    <p:sldId id="330" r:id="rId3"/>
    <p:sldId id="303" r:id="rId4"/>
    <p:sldId id="304" r:id="rId5"/>
    <p:sldId id="321" r:id="rId6"/>
    <p:sldId id="306" r:id="rId7"/>
    <p:sldId id="311" r:id="rId8"/>
    <p:sldId id="320" r:id="rId9"/>
    <p:sldId id="343" r:id="rId10"/>
    <p:sldId id="344" r:id="rId11"/>
    <p:sldId id="331" r:id="rId12"/>
    <p:sldId id="340" r:id="rId13"/>
    <p:sldId id="345" r:id="rId14"/>
    <p:sldId id="332" r:id="rId15"/>
    <p:sldId id="333" r:id="rId16"/>
    <p:sldId id="334" r:id="rId17"/>
    <p:sldId id="335" r:id="rId18"/>
    <p:sldId id="322" r:id="rId19"/>
    <p:sldId id="341" r:id="rId20"/>
    <p:sldId id="342" r:id="rId21"/>
    <p:sldId id="338" r:id="rId22"/>
    <p:sldId id="32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KARA SAI SUMANTH KOTA" initials="SSSK" lastIdx="1" clrIdx="0">
    <p:extLst>
      <p:ext uri="{19B8F6BF-5375-455C-9EA6-DF929625EA0E}">
        <p15:presenceInfo xmlns="" xmlns:p15="http://schemas.microsoft.com/office/powerpoint/2012/main" userId="SANKARA SAI SUMANTH KO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91D679-638A-4128-7AD4-ECCF0B8B56A2}" v="116" dt="2020-09-03T07:44:28.572"/>
    <p1510:client id="{F54FE12C-40E8-441A-B6CC-B63FCC9994C4}" v="217" dt="2020-10-11T13:52:34.986"/>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2" autoAdjust="0"/>
    <p:restoredTop sz="94619" autoAdjust="0"/>
  </p:normalViewPr>
  <p:slideViewPr>
    <p:cSldViewPr snapToGrid="0">
      <p:cViewPr>
        <p:scale>
          <a:sx n="90" d="100"/>
          <a:sy n="90" d="100"/>
        </p:scale>
        <p:origin x="-384" y="-24"/>
      </p:cViewPr>
      <p:guideLst>
        <p:guide orient="horz" pos="2160"/>
        <p:guide pos="3840"/>
      </p:guideLst>
    </p:cSldViewPr>
  </p:slideViewPr>
  <p:notesTextViewPr>
    <p:cViewPr>
      <p:scale>
        <a:sx n="1" d="1"/>
        <a:sy n="1" d="1"/>
      </p:scale>
      <p:origin x="0" y="0"/>
    </p:cViewPr>
  </p:notesTextViewPr>
  <p:sorterViewPr>
    <p:cViewPr>
      <p:scale>
        <a:sx n="100" d="100"/>
        <a:sy n="100" d="100"/>
      </p:scale>
      <p:origin x="0" y="-40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 NAGASAKETH" userId="S::170030180@kluniversity.in::78ff416c-06d7-4e8f-a102-3275a7ac2a81" providerId="AD" clId="Web-{F54FE12C-40E8-441A-B6CC-B63FCC9994C4}"/>
    <pc:docChg chg="modSld">
      <pc:chgData name="CH NAGASAKETH" userId="S::170030180@kluniversity.in::78ff416c-06d7-4e8f-a102-3275a7ac2a81" providerId="AD" clId="Web-{F54FE12C-40E8-441A-B6CC-B63FCC9994C4}" dt="2020-10-11T13:52:34.986" v="203" actId="20577"/>
      <pc:docMkLst>
        <pc:docMk/>
      </pc:docMkLst>
      <pc:sldChg chg="modSp">
        <pc:chgData name="CH NAGASAKETH" userId="S::170030180@kluniversity.in::78ff416c-06d7-4e8f-a102-3275a7ac2a81" providerId="AD" clId="Web-{F54FE12C-40E8-441A-B6CC-B63FCC9994C4}" dt="2020-10-11T13:21:39.420" v="12" actId="14100"/>
        <pc:sldMkLst>
          <pc:docMk/>
          <pc:sldMk cId="0" sldId="298"/>
        </pc:sldMkLst>
        <pc:spChg chg="mod">
          <ac:chgData name="CH NAGASAKETH" userId="S::170030180@kluniversity.in::78ff416c-06d7-4e8f-a102-3275a7ac2a81" providerId="AD" clId="Web-{F54FE12C-40E8-441A-B6CC-B63FCC9994C4}" dt="2020-10-11T13:21:39.420" v="12" actId="14100"/>
          <ac:spMkLst>
            <pc:docMk/>
            <pc:sldMk cId="0" sldId="298"/>
            <ac:spMk id="5" creationId="{AC459CF4-A672-464A-9AB5-3BBCDF6654EB}"/>
          </ac:spMkLst>
        </pc:spChg>
      </pc:sldChg>
      <pc:sldChg chg="modSp">
        <pc:chgData name="CH NAGASAKETH" userId="S::170030180@kluniversity.in::78ff416c-06d7-4e8f-a102-3275a7ac2a81" providerId="AD" clId="Web-{F54FE12C-40E8-441A-B6CC-B63FCC9994C4}" dt="2020-10-11T13:25:37.590" v="92"/>
        <pc:sldMkLst>
          <pc:docMk/>
          <pc:sldMk cId="0" sldId="301"/>
        </pc:sldMkLst>
        <pc:spChg chg="mod">
          <ac:chgData name="CH NAGASAKETH" userId="S::170030180@kluniversity.in::78ff416c-06d7-4e8f-a102-3275a7ac2a81" providerId="AD" clId="Web-{F54FE12C-40E8-441A-B6CC-B63FCC9994C4}" dt="2020-10-11T13:25:17.981" v="79" actId="20577"/>
          <ac:spMkLst>
            <pc:docMk/>
            <pc:sldMk cId="0" sldId="301"/>
            <ac:spMk id="2" creationId="{00000000-0000-0000-0000-000000000000}"/>
          </ac:spMkLst>
        </pc:spChg>
        <pc:graphicFrameChg chg="mod modGraphic">
          <ac:chgData name="CH NAGASAKETH" userId="S::170030180@kluniversity.in::78ff416c-06d7-4e8f-a102-3275a7ac2a81" providerId="AD" clId="Web-{F54FE12C-40E8-441A-B6CC-B63FCC9994C4}" dt="2020-10-11T13:25:37.590" v="92"/>
          <ac:graphicFrameMkLst>
            <pc:docMk/>
            <pc:sldMk cId="0" sldId="301"/>
            <ac:graphicFrameMk id="5" creationId="{00000000-0000-0000-0000-000000000000}"/>
          </ac:graphicFrameMkLst>
        </pc:graphicFrameChg>
      </pc:sldChg>
      <pc:sldChg chg="modSp">
        <pc:chgData name="CH NAGASAKETH" userId="S::170030180@kluniversity.in::78ff416c-06d7-4e8f-a102-3275a7ac2a81" providerId="AD" clId="Web-{F54FE12C-40E8-441A-B6CC-B63FCC9994C4}" dt="2020-10-11T13:52:34.986" v="202" actId="20577"/>
        <pc:sldMkLst>
          <pc:docMk/>
          <pc:sldMk cId="0" sldId="303"/>
        </pc:sldMkLst>
        <pc:spChg chg="mod">
          <ac:chgData name="CH NAGASAKETH" userId="S::170030180@kluniversity.in::78ff416c-06d7-4e8f-a102-3275a7ac2a81" providerId="AD" clId="Web-{F54FE12C-40E8-441A-B6CC-B63FCC9994C4}" dt="2020-10-11T13:52:34.986" v="202" actId="20577"/>
          <ac:spMkLst>
            <pc:docMk/>
            <pc:sldMk cId="0" sldId="303"/>
            <ac:spMk id="3" creationId="{EE04D8E7-D977-4C51-BCD0-022DD73AEA79}"/>
          </ac:spMkLst>
        </pc:spChg>
      </pc:sldChg>
      <pc:sldChg chg="modSp">
        <pc:chgData name="CH NAGASAKETH" userId="S::170030180@kluniversity.in::78ff416c-06d7-4e8f-a102-3275a7ac2a81" providerId="AD" clId="Web-{F54FE12C-40E8-441A-B6CC-B63FCC9994C4}" dt="2020-10-11T13:28:07.667" v="136" actId="20577"/>
        <pc:sldMkLst>
          <pc:docMk/>
          <pc:sldMk cId="0" sldId="311"/>
        </pc:sldMkLst>
        <pc:spChg chg="mod">
          <ac:chgData name="CH NAGASAKETH" userId="S::170030180@kluniversity.in::78ff416c-06d7-4e8f-a102-3275a7ac2a81" providerId="AD" clId="Web-{F54FE12C-40E8-441A-B6CC-B63FCC9994C4}" dt="2020-10-11T13:28:07.667" v="136" actId="20577"/>
          <ac:spMkLst>
            <pc:docMk/>
            <pc:sldMk cId="0" sldId="311"/>
            <ac:spMk id="6" creationId="{00000000-0000-0000-0000-000000000000}"/>
          </ac:spMkLst>
        </pc:spChg>
      </pc:sldChg>
      <pc:sldChg chg="modSp">
        <pc:chgData name="CH NAGASAKETH" userId="S::170030180@kluniversity.in::78ff416c-06d7-4e8f-a102-3275a7ac2a81" providerId="AD" clId="Web-{F54FE12C-40E8-441A-B6CC-B63FCC9994C4}" dt="2020-10-11T13:29:20.979" v="142" actId="20577"/>
        <pc:sldMkLst>
          <pc:docMk/>
          <pc:sldMk cId="0" sldId="313"/>
        </pc:sldMkLst>
        <pc:spChg chg="mod">
          <ac:chgData name="CH NAGASAKETH" userId="S::170030180@kluniversity.in::78ff416c-06d7-4e8f-a102-3275a7ac2a81" providerId="AD" clId="Web-{F54FE12C-40E8-441A-B6CC-B63FCC9994C4}" dt="2020-10-11T13:29:20.979" v="142" actId="20577"/>
          <ac:spMkLst>
            <pc:docMk/>
            <pc:sldMk cId="0" sldId="313"/>
            <ac:spMk id="3" creationId="{00000000-0000-0000-0000-000000000000}"/>
          </ac:spMkLst>
        </pc:spChg>
      </pc:sldChg>
      <pc:sldChg chg="modSp">
        <pc:chgData name="CH NAGASAKETH" userId="S::170030180@kluniversity.in::78ff416c-06d7-4e8f-a102-3275a7ac2a81" providerId="AD" clId="Web-{F54FE12C-40E8-441A-B6CC-B63FCC9994C4}" dt="2020-10-11T13:30:05.198" v="166" actId="20577"/>
        <pc:sldMkLst>
          <pc:docMk/>
          <pc:sldMk cId="3122312480" sldId="324"/>
        </pc:sldMkLst>
        <pc:spChg chg="mod">
          <ac:chgData name="CH NAGASAKETH" userId="S::170030180@kluniversity.in::78ff416c-06d7-4e8f-a102-3275a7ac2a81" providerId="AD" clId="Web-{F54FE12C-40E8-441A-B6CC-B63FCC9994C4}" dt="2020-10-11T13:29:50.463" v="162" actId="20577"/>
          <ac:spMkLst>
            <pc:docMk/>
            <pc:sldMk cId="3122312480" sldId="324"/>
            <ac:spMk id="2" creationId="{2DCD7DB1-2DF3-3D48-B763-4A356E23A2E8}"/>
          </ac:spMkLst>
        </pc:spChg>
        <pc:spChg chg="mod">
          <ac:chgData name="CH NAGASAKETH" userId="S::170030180@kluniversity.in::78ff416c-06d7-4e8f-a102-3275a7ac2a81" providerId="AD" clId="Web-{F54FE12C-40E8-441A-B6CC-B63FCC9994C4}" dt="2020-10-11T13:30:05.198" v="166" actId="20577"/>
          <ac:spMkLst>
            <pc:docMk/>
            <pc:sldMk cId="3122312480" sldId="324"/>
            <ac:spMk id="4" creationId="{B0FB4434-DF32-EF4E-B9D5-9B8886C5DA23}"/>
          </ac:spMkLst>
        </pc:spChg>
      </pc:sldChg>
      <pc:sldChg chg="modSp">
        <pc:chgData name="CH NAGASAKETH" userId="S::170030180@kluniversity.in::78ff416c-06d7-4e8f-a102-3275a7ac2a81" providerId="AD" clId="Web-{F54FE12C-40E8-441A-B6CC-B63FCC9994C4}" dt="2020-10-11T13:30:24.871" v="170" actId="20577"/>
        <pc:sldMkLst>
          <pc:docMk/>
          <pc:sldMk cId="1504801909" sldId="325"/>
        </pc:sldMkLst>
        <pc:spChg chg="mod">
          <ac:chgData name="CH NAGASAKETH" userId="S::170030180@kluniversity.in::78ff416c-06d7-4e8f-a102-3275a7ac2a81" providerId="AD" clId="Web-{F54FE12C-40E8-441A-B6CC-B63FCC9994C4}" dt="2020-10-11T13:30:24.871" v="170" actId="20577"/>
          <ac:spMkLst>
            <pc:docMk/>
            <pc:sldMk cId="1504801909" sldId="325"/>
            <ac:spMk id="4" creationId="{C574E73F-569C-8F48-9E4F-56409508495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184DA70-C731-4C70-880D-CCD4705E623C}" type="datetime1">
              <a:rPr lang="en-US" smtClean="0"/>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8930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D6E202-B606-4609-B914-27C9371A1F6D}" type="datetime1">
              <a:rPr lang="en-US" smtClean="0"/>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79686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D6E202-B606-4609-B914-27C9371A1F6D}" type="datetime1">
              <a:rPr lang="en-US" smtClean="0"/>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955045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E1D723-8F53-4F53-90B0-1982A396982E}" type="datetime1">
              <a:rPr lang="en-US" smtClean="0"/>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4560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9/11/2021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4738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AAAC38D-0552-4C82-B593-E6124DFADBE2}" type="datetime1">
              <a:rPr lang="en-US" smtClean="0"/>
              <a:t>9/11/2021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5954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9DF0F1C-5577-4ACB-BB62-DF8F3C494C7E}" type="datetime1">
              <a:rPr lang="en-US" smtClean="0"/>
              <a:t>9/11/2021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2491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775B394-D9F9-4F0C-B15D-605F45CB9E9F}" type="datetime1">
              <a:rPr lang="en-US" smtClean="0"/>
              <a:t>9/11/2021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8345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9/11/2021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9347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9/11/2021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880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9/11/2021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06080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9/11/2021</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60573810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134" y="2244114"/>
            <a:ext cx="10515600" cy="1325563"/>
          </a:xfrm>
        </p:spPr>
        <p:txBody>
          <a:bodyPr>
            <a:normAutofit/>
          </a:bodyPr>
          <a:lstStyle/>
          <a:p>
            <a:pPr algn="ctr"/>
            <a:r>
              <a:rPr lang="en-IN" sz="1600" b="1" dirty="0" smtClean="0">
                <a:latin typeface="Times New Roman" panose="02020603050405020304" pitchFamily="18" charset="0"/>
                <a:cs typeface="Times New Roman" panose="02020603050405020304" pitchFamily="18" charset="0"/>
              </a:rPr>
              <a:t>Movie Recommender </a:t>
            </a:r>
            <a:r>
              <a:rPr lang="en-IN" sz="1600" b="1" dirty="0" smtClean="0">
                <a:latin typeface="Times New Roman" panose="02020603050405020304" pitchFamily="18" charset="0"/>
                <a:cs typeface="Times New Roman" panose="02020603050405020304" pitchFamily="18" charset="0"/>
              </a:rPr>
              <a:t>Systems  based on user’s search history using incremental clustering</a:t>
            </a:r>
            <a:endParaRPr lang="en-IN" sz="1600" b="1"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BC3289CC-69DD-4230-BD12-BA67E37B3F70}"/>
              </a:ext>
            </a:extLst>
          </p:cNvPr>
          <p:cNvSpPr txBox="1">
            <a:spLocks/>
          </p:cNvSpPr>
          <p:nvPr/>
        </p:nvSpPr>
        <p:spPr>
          <a:xfrm>
            <a:off x="853346" y="7778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53346" y="5490975"/>
            <a:ext cx="4093698" cy="954107"/>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Guide </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Mr. J. SURYA KIRAN,</a:t>
            </a:r>
          </a:p>
          <a:p>
            <a:r>
              <a:rPr lang="en-US" sz="1400" dirty="0" smtClean="0">
                <a:latin typeface="Times New Roman" pitchFamily="18" charset="0"/>
                <a:cs typeface="Times New Roman" pitchFamily="18" charset="0"/>
              </a:rPr>
              <a:t>Asst. Professor</a:t>
            </a:r>
          </a:p>
          <a:p>
            <a:r>
              <a:rPr lang="en-US" sz="1400" dirty="0" smtClean="0">
                <a:latin typeface="Times New Roman" pitchFamily="18" charset="0"/>
                <a:cs typeface="Times New Roman" pitchFamily="18" charset="0"/>
              </a:rPr>
              <a:t>CSE DEPT, KLEF</a:t>
            </a:r>
            <a:endParaRPr lang="en-US" sz="1400" dirty="0">
              <a:latin typeface="Times New Roman" pitchFamily="18" charset="0"/>
              <a:cs typeface="Times New Roman" pitchFamily="18" charset="0"/>
            </a:endParaRPr>
          </a:p>
        </p:txBody>
      </p:sp>
      <p:sp>
        <p:nvSpPr>
          <p:cNvPr id="4" name="TextBox 3"/>
          <p:cNvSpPr txBox="1"/>
          <p:nvPr/>
        </p:nvSpPr>
        <p:spPr>
          <a:xfrm>
            <a:off x="8196776" y="5490975"/>
            <a:ext cx="3995224" cy="1384995"/>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By </a:t>
            </a:r>
            <a:endParaRPr lang="en-US" sz="1400" b="1" dirty="0">
              <a:latin typeface="Times New Roman" pitchFamily="18" charset="0"/>
              <a:cs typeface="Times New Roman" pitchFamily="18" charset="0"/>
            </a:endParaRPr>
          </a:p>
          <a:p>
            <a:r>
              <a:rPr lang="en-US" sz="1400" dirty="0" smtClean="0">
                <a:latin typeface="Times New Roman" pitchFamily="18" charset="0"/>
                <a:cs typeface="Times New Roman" pitchFamily="18" charset="0"/>
              </a:rPr>
              <a:t>180030308 K. Yasaswi</a:t>
            </a:r>
          </a:p>
          <a:p>
            <a:r>
              <a:rPr lang="en-US" sz="1400" dirty="0" smtClean="0">
                <a:latin typeface="Times New Roman" pitchFamily="18" charset="0"/>
                <a:cs typeface="Times New Roman" pitchFamily="18" charset="0"/>
              </a:rPr>
              <a:t>180030282 N. </a:t>
            </a:r>
            <a:r>
              <a:rPr lang="en-US" sz="1400" dirty="0" err="1" smtClean="0">
                <a:latin typeface="Times New Roman" pitchFamily="18" charset="0"/>
                <a:cs typeface="Times New Roman" pitchFamily="18" charset="0"/>
              </a:rPr>
              <a:t>Sai</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Charitha</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180039007-Safia Begum</a:t>
            </a:r>
          </a:p>
          <a:p>
            <a:r>
              <a:rPr lang="en-US" sz="1400" dirty="0" smtClean="0">
                <a:latin typeface="Times New Roman" pitchFamily="18" charset="0"/>
                <a:cs typeface="Times New Roman" pitchFamily="18" charset="0"/>
              </a:rPr>
              <a:t>180031300-Ch.Vyshnavi</a:t>
            </a:r>
          </a:p>
          <a:p>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1972975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7267" y="838200"/>
            <a:ext cx="10549466" cy="4893647"/>
          </a:xfrm>
          <a:prstGeom prst="rect">
            <a:avLst/>
          </a:prstGeom>
          <a:noFill/>
        </p:spPr>
        <p:txBody>
          <a:bodyPr wrap="square" rtlCol="0">
            <a:spAutoFit/>
          </a:bodyPr>
          <a:lstStyle/>
          <a:p>
            <a:pPr>
              <a:lnSpc>
                <a:spcPct val="150000"/>
              </a:lnSpc>
            </a:pPr>
            <a:endParaRPr lang="en-IN" sz="1400" b="1" dirty="0" smtClean="0">
              <a:latin typeface="Times New Roman" pitchFamily="18" charset="0"/>
              <a:cs typeface="Times New Roman" pitchFamily="18" charset="0"/>
            </a:endParaRPr>
          </a:p>
          <a:p>
            <a:pPr>
              <a:lnSpc>
                <a:spcPct val="150000"/>
              </a:lnSpc>
            </a:pPr>
            <a:endParaRPr lang="en-IN" sz="1400" b="1" dirty="0">
              <a:latin typeface="Times New Roman" pitchFamily="18" charset="0"/>
              <a:cs typeface="Times New Roman" pitchFamily="18" charset="0"/>
            </a:endParaRPr>
          </a:p>
          <a:p>
            <a:pPr>
              <a:lnSpc>
                <a:spcPct val="150000"/>
              </a:lnSpc>
            </a:pPr>
            <a:r>
              <a:rPr lang="en-IN" sz="1400" b="1" dirty="0" smtClean="0">
                <a:latin typeface="Times New Roman" pitchFamily="18" charset="0"/>
                <a:cs typeface="Times New Roman" pitchFamily="18" charset="0"/>
              </a:rPr>
              <a:t>5)Title</a:t>
            </a:r>
            <a:r>
              <a:rPr lang="en-IN" sz="1400" b="1" dirty="0">
                <a:latin typeface="Times New Roman" pitchFamily="18" charset="0"/>
                <a:cs typeface="Times New Roman" pitchFamily="18" charset="0"/>
              </a:rPr>
              <a:t>:</a:t>
            </a:r>
            <a:r>
              <a:rPr lang="en-IN" sz="1400" dirty="0">
                <a:latin typeface="Times New Roman" pitchFamily="18" charset="0"/>
                <a:cs typeface="Times New Roman" pitchFamily="18" charset="0"/>
              </a:rPr>
              <a:t> FLEX: A Content Based Movie </a:t>
            </a:r>
            <a:r>
              <a:rPr lang="en-IN" sz="1400" dirty="0" smtClean="0">
                <a:latin typeface="Times New Roman" pitchFamily="18" charset="0"/>
                <a:cs typeface="Times New Roman" pitchFamily="18" charset="0"/>
              </a:rPr>
              <a:t>Recommender</a:t>
            </a:r>
          </a:p>
          <a:p>
            <a:pPr>
              <a:lnSpc>
                <a:spcPct val="150000"/>
              </a:lnSpc>
            </a:pPr>
            <a:endParaRPr lang="en-IN" sz="1400" dirty="0">
              <a:latin typeface="Times New Roman" pitchFamily="18" charset="0"/>
              <a:cs typeface="Times New Roman" pitchFamily="18" charset="0"/>
            </a:endParaRPr>
          </a:p>
          <a:p>
            <a:pPr>
              <a:lnSpc>
                <a:spcPct val="150000"/>
              </a:lnSpc>
            </a:pPr>
            <a:r>
              <a:rPr lang="en-IN" sz="1400" b="1" dirty="0">
                <a:latin typeface="Times New Roman" pitchFamily="18" charset="0"/>
                <a:cs typeface="Times New Roman" pitchFamily="18" charset="0"/>
              </a:rPr>
              <a:t>Year of Publication</a:t>
            </a:r>
            <a:r>
              <a:rPr lang="en-IN" sz="1400" dirty="0">
                <a:latin typeface="Times New Roman" pitchFamily="18" charset="0"/>
                <a:cs typeface="Times New Roman" pitchFamily="18" charset="0"/>
              </a:rPr>
              <a:t>: </a:t>
            </a:r>
            <a:r>
              <a:rPr lang="en-IN" sz="1400" dirty="0" smtClean="0">
                <a:latin typeface="Times New Roman" pitchFamily="18" charset="0"/>
                <a:cs typeface="Times New Roman" pitchFamily="18" charset="0"/>
              </a:rPr>
              <a:t>2020</a:t>
            </a:r>
          </a:p>
          <a:p>
            <a:pPr>
              <a:lnSpc>
                <a:spcPct val="150000"/>
              </a:lnSpc>
            </a:pPr>
            <a:endParaRPr lang="en-IN" sz="1400" dirty="0">
              <a:latin typeface="Times New Roman" pitchFamily="18" charset="0"/>
              <a:cs typeface="Times New Roman" pitchFamily="18" charset="0"/>
            </a:endParaRPr>
          </a:p>
          <a:p>
            <a:pPr>
              <a:lnSpc>
                <a:spcPct val="150000"/>
              </a:lnSpc>
            </a:pPr>
            <a:r>
              <a:rPr lang="en-IN" sz="1400" b="1" dirty="0">
                <a:latin typeface="Times New Roman" pitchFamily="18" charset="0"/>
                <a:cs typeface="Times New Roman" pitchFamily="18" charset="0"/>
              </a:rPr>
              <a:t>Objective</a:t>
            </a:r>
            <a:r>
              <a:rPr lang="en-IN" sz="1400" dirty="0">
                <a:latin typeface="Times New Roman" pitchFamily="18" charset="0"/>
                <a:cs typeface="Times New Roman" pitchFamily="18" charset="0"/>
              </a:rPr>
              <a:t>: Used hybrid approach of e Doc2Vec and </a:t>
            </a:r>
            <a:r>
              <a:rPr lang="en-IN" sz="1400" dirty="0" err="1">
                <a:latin typeface="Times New Roman" pitchFamily="18" charset="0"/>
                <a:cs typeface="Times New Roman" pitchFamily="18" charset="0"/>
              </a:rPr>
              <a:t>tf-idf</a:t>
            </a:r>
            <a:r>
              <a:rPr lang="en-IN" sz="1400" dirty="0">
                <a:latin typeface="Times New Roman" pitchFamily="18" charset="0"/>
                <a:cs typeface="Times New Roman" pitchFamily="18" charset="0"/>
              </a:rPr>
              <a:t> by content filtering </a:t>
            </a:r>
            <a:r>
              <a:rPr lang="en-IN" sz="1400" dirty="0" err="1">
                <a:latin typeface="Times New Roman" pitchFamily="18" charset="0"/>
                <a:cs typeface="Times New Roman" pitchFamily="18" charset="0"/>
              </a:rPr>
              <a:t>approach.We</a:t>
            </a:r>
            <a:r>
              <a:rPr lang="en-IN" sz="1400" dirty="0">
                <a:latin typeface="Times New Roman" pitchFamily="18" charset="0"/>
                <a:cs typeface="Times New Roman" pitchFamily="18" charset="0"/>
              </a:rPr>
              <a:t> use publicly available features such as movie plots, ratings, countries of production and release year to find similarity between movies and generate a recommendation list. modern-day approaches also involve the analysis of co-rated items. We use movie plots/descriptions as our foundation to analyse, compare and evaluate inter-movie similarity scores</a:t>
            </a:r>
            <a:r>
              <a:rPr lang="en-IN" sz="1400" dirty="0" smtClean="0">
                <a:latin typeface="Times New Roman" pitchFamily="18" charset="0"/>
                <a:cs typeface="Times New Roman" pitchFamily="18" charset="0"/>
              </a:rPr>
              <a:t>.</a:t>
            </a:r>
          </a:p>
          <a:p>
            <a:pPr>
              <a:lnSpc>
                <a:spcPct val="150000"/>
              </a:lnSpc>
            </a:pPr>
            <a:endParaRPr lang="en-IN" sz="1400" dirty="0">
              <a:latin typeface="Times New Roman" pitchFamily="18" charset="0"/>
              <a:cs typeface="Times New Roman" pitchFamily="18" charset="0"/>
            </a:endParaRPr>
          </a:p>
          <a:p>
            <a:pPr>
              <a:lnSpc>
                <a:spcPct val="150000"/>
              </a:lnSpc>
            </a:pPr>
            <a:endParaRPr lang="en-IN" sz="1400" dirty="0">
              <a:latin typeface="Times New Roman" pitchFamily="18" charset="0"/>
              <a:cs typeface="Times New Roman" pitchFamily="18" charset="0"/>
            </a:endParaRPr>
          </a:p>
          <a:p>
            <a:pPr>
              <a:lnSpc>
                <a:spcPct val="150000"/>
              </a:lnSpc>
            </a:pPr>
            <a:r>
              <a:rPr lang="en-IN" sz="1400" b="1" dirty="0">
                <a:latin typeface="Times New Roman" pitchFamily="18" charset="0"/>
                <a:cs typeface="Times New Roman" pitchFamily="18" charset="0"/>
              </a:rPr>
              <a:t>Limitations/Future work</a:t>
            </a:r>
            <a:r>
              <a:rPr lang="en-IN" sz="1400" dirty="0">
                <a:latin typeface="Times New Roman" pitchFamily="18" charset="0"/>
                <a:cs typeface="Times New Roman" pitchFamily="18" charset="0"/>
              </a:rPr>
              <a:t>: We can try to combine the watch history of the user with the watch history of geographically contextual users (those living nearby) to give more ‘location relevant’ recommendations.</a:t>
            </a:r>
          </a:p>
          <a:p>
            <a:endParaRPr lang="en-IN" dirty="0"/>
          </a:p>
        </p:txBody>
      </p:sp>
    </p:spTree>
    <p:extLst>
      <p:ext uri="{BB962C8B-B14F-4D97-AF65-F5344CB8AC3E}">
        <p14:creationId xmlns:p14="http://schemas.microsoft.com/office/powerpoint/2010/main" val="438547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a:extLst>
              <a:ext uri="{FF2B5EF4-FFF2-40B4-BE49-F238E27FC236}">
                <a16:creationId xmlns="" xmlns:a16="http://schemas.microsoft.com/office/drawing/2014/main" id="{3B25AB59-7D2B-4C54-AF4F-39E50AC7F2A9}"/>
              </a:ext>
            </a:extLst>
          </p:cNvPr>
          <p:cNvSpPr txBox="1"/>
          <p:nvPr/>
        </p:nvSpPr>
        <p:spPr>
          <a:xfrm>
            <a:off x="839788" y="1690688"/>
            <a:ext cx="9838690" cy="3647152"/>
          </a:xfrm>
          <a:prstGeom prst="rect">
            <a:avLst/>
          </a:prstGeom>
          <a:noFill/>
        </p:spPr>
        <p:txBody>
          <a:bodyPr wrap="square" lIns="91440" tIns="45720" rIns="91440" bIns="45720" rtlCol="0" anchor="t">
            <a:spAutoFit/>
          </a:bodyPr>
          <a:lstStyle/>
          <a:p>
            <a:pPr>
              <a:lnSpc>
                <a:spcPct val="150000"/>
              </a:lnSpc>
            </a:pPr>
            <a:r>
              <a:rPr lang="en-IN" sz="1400" b="1" dirty="0">
                <a:latin typeface="Times New Roman" panose="02020603050405020304" pitchFamily="18" charset="0"/>
                <a:cs typeface="Times New Roman" panose="02020603050405020304" pitchFamily="18" charset="0"/>
              </a:rPr>
              <a:t>6</a:t>
            </a:r>
            <a:r>
              <a:rPr lang="en-IN" sz="1400" b="1" dirty="0" smtClean="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Title  </a:t>
            </a:r>
            <a:r>
              <a:rPr lang="en-IN" sz="1400" b="1"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A Collaborative Filtering based Recommender System for Suggesting New Trends in Any Domain of </a:t>
            </a:r>
            <a:r>
              <a:rPr lang="en-IN" sz="1400" dirty="0" smtClean="0">
                <a:latin typeface="Times New Roman" panose="02020603050405020304" pitchFamily="18" charset="0"/>
                <a:cs typeface="Times New Roman" panose="02020603050405020304" pitchFamily="18" charset="0"/>
              </a:rPr>
              <a:t>Research</a:t>
            </a:r>
            <a:endParaRPr lang="en-US" sz="1400" dirty="0">
              <a:latin typeface="Times New Roman" panose="02020603050405020304" pitchFamily="18" charset="0"/>
              <a:cs typeface="Times New Roman" panose="02020603050405020304" pitchFamily="18" charset="0"/>
            </a:endParaRPr>
          </a:p>
          <a:p>
            <a:pPr>
              <a:lnSpc>
                <a:spcPct val="150000"/>
              </a:lnSpc>
            </a:pPr>
            <a:endParaRPr lang="en-US" sz="1400" dirty="0">
              <a:solidFill>
                <a:srgbClr val="202124"/>
              </a:solidFill>
              <a:latin typeface="Times New Roman" panose="02020603050405020304" pitchFamily="18" charset="0"/>
              <a:cs typeface="Times New Roman" panose="02020603050405020304" pitchFamily="18" charset="0"/>
            </a:endParaRPr>
          </a:p>
          <a:p>
            <a:pPr algn="just">
              <a:lnSpc>
                <a:spcPct val="150000"/>
              </a:lnSpc>
            </a:pPr>
            <a:r>
              <a:rPr lang="en-IN" sz="1400" b="1" dirty="0">
                <a:latin typeface="Times New Roman" panose="02020603050405020304" pitchFamily="18" charset="0"/>
                <a:cs typeface="Times New Roman" panose="02020603050405020304" pitchFamily="18" charset="0"/>
              </a:rPr>
              <a:t>Year of Publication : </a:t>
            </a:r>
            <a:r>
              <a:rPr lang="en-IN" sz="1400" b="1" dirty="0" smtClean="0">
                <a:latin typeface="Times New Roman" panose="02020603050405020304" pitchFamily="18" charset="0"/>
                <a:cs typeface="Times New Roman" panose="02020603050405020304" pitchFamily="18" charset="0"/>
              </a:rPr>
              <a:t>2019</a:t>
            </a:r>
            <a:endParaRPr lang="en-US" sz="1400" b="0" i="0" dirty="0">
              <a:solidFill>
                <a:srgbClr val="202124"/>
              </a:solidFill>
              <a:effectLst/>
              <a:latin typeface="Times New Roman" panose="02020603050405020304" pitchFamily="18" charset="0"/>
              <a:cs typeface="Times New Roman" panose="02020603050405020304" pitchFamily="18" charset="0"/>
            </a:endParaRPr>
          </a:p>
          <a:p>
            <a:pPr algn="just">
              <a:lnSpc>
                <a:spcPct val="150000"/>
              </a:lnSpc>
            </a:pPr>
            <a:endParaRPr lang="en-IN" sz="1400" b="1" dirty="0">
              <a:latin typeface="Times New Roman" panose="02020603050405020304" pitchFamily="18" charset="0"/>
              <a:cs typeface="Times New Roman" panose="02020603050405020304" pitchFamily="18" charset="0"/>
            </a:endParaRPr>
          </a:p>
          <a:p>
            <a:pPr>
              <a:lnSpc>
                <a:spcPct val="150000"/>
              </a:lnSpc>
            </a:pPr>
            <a:r>
              <a:rPr lang="en-IN" sz="1400" b="1" dirty="0">
                <a:latin typeface="Times New Roman" panose="02020603050405020304" pitchFamily="18" charset="0"/>
                <a:cs typeface="Times New Roman" panose="02020603050405020304" pitchFamily="18" charset="0"/>
              </a:rPr>
              <a:t>Objective </a:t>
            </a:r>
            <a:r>
              <a:rPr lang="en-IN" sz="1400" b="1"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Each day large amounts of papers are being published. In order to save time and fetch appropriate results of choice, there need to be some kind of recommendation system. So, here collaborative filtering technique is used to find similarity and dissimilarity between topics and researchers to give suggestions based on queries.</a:t>
            </a:r>
          </a:p>
          <a:p>
            <a:pPr algn="just">
              <a:lnSpc>
                <a:spcPct val="150000"/>
              </a:lnSpc>
            </a:pPr>
            <a:endParaRPr lang="en-IN" sz="1400" b="1" dirty="0">
              <a:latin typeface="Times New Roman" panose="02020603050405020304" pitchFamily="18" charset="0"/>
              <a:cs typeface="Times New Roman" panose="02020603050405020304" pitchFamily="18" charset="0"/>
            </a:endParaRPr>
          </a:p>
          <a:p>
            <a:pPr>
              <a:lnSpc>
                <a:spcPct val="150000"/>
              </a:lnSpc>
            </a:pPr>
            <a:r>
              <a:rPr lang="en-IN" sz="1400" b="1" dirty="0">
                <a:latin typeface="Times New Roman" panose="02020603050405020304" pitchFamily="18" charset="0"/>
                <a:cs typeface="Times New Roman" panose="02020603050405020304" pitchFamily="18" charset="0"/>
              </a:rPr>
              <a:t>Limitations : </a:t>
            </a:r>
            <a:r>
              <a:rPr lang="en-US" sz="1400" dirty="0">
                <a:latin typeface="Times New Roman" panose="02020603050405020304" pitchFamily="18" charset="0"/>
                <a:cs typeface="Times New Roman" panose="02020603050405020304" pitchFamily="18" charset="0"/>
              </a:rPr>
              <a:t>The recommender system for research paper does not exist. Though, models are published, they are only partially implemented . The increase in literatures and models poses a challenging task to find the most accurate  model and most applicable paper. There is no pre-prepared dataset for user ratings of research papers. If it is available implementation can be more effective.</a:t>
            </a:r>
          </a:p>
        </p:txBody>
      </p:sp>
    </p:spTree>
    <p:extLst>
      <p:ext uri="{BB962C8B-B14F-4D97-AF65-F5344CB8AC3E}">
        <p14:creationId xmlns:p14="http://schemas.microsoft.com/office/powerpoint/2010/main" val="39075477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8010" y="954157"/>
            <a:ext cx="9239416" cy="4385816"/>
          </a:xfrm>
          <a:prstGeom prst="rect">
            <a:avLst/>
          </a:prstGeom>
          <a:noFill/>
        </p:spPr>
        <p:txBody>
          <a:bodyPr wrap="square" rtlCol="0">
            <a:spAutoFit/>
          </a:bodyPr>
          <a:lstStyle/>
          <a:p>
            <a:pPr>
              <a:lnSpc>
                <a:spcPct val="150000"/>
              </a:lnSpc>
            </a:pPr>
            <a:endParaRPr lang="en-IN" sz="1600" dirty="0" smtClean="0">
              <a:latin typeface="Times New Roman" panose="02020603050405020304" pitchFamily="18" charset="0"/>
              <a:cs typeface="Times New Roman" panose="02020603050405020304" pitchFamily="18" charset="0"/>
            </a:endParaRPr>
          </a:p>
          <a:p>
            <a:pPr>
              <a:lnSpc>
                <a:spcPct val="150000"/>
              </a:lnSpc>
            </a:pPr>
            <a:endParaRPr lang="en-IN" sz="1600" dirty="0" smtClean="0">
              <a:latin typeface="Times New Roman" panose="02020603050405020304" pitchFamily="18" charset="0"/>
              <a:cs typeface="Times New Roman" panose="02020603050405020304" pitchFamily="18" charset="0"/>
            </a:endParaRPr>
          </a:p>
          <a:p>
            <a:pPr>
              <a:lnSpc>
                <a:spcPct val="150000"/>
              </a:lnSpc>
            </a:pPr>
            <a:r>
              <a:rPr lang="en-IN" sz="1400" b="1" dirty="0">
                <a:latin typeface="Times New Roman" panose="02020603050405020304" pitchFamily="18" charset="0"/>
                <a:cs typeface="Times New Roman" panose="02020603050405020304" pitchFamily="18" charset="0"/>
              </a:rPr>
              <a:t>7</a:t>
            </a:r>
            <a:r>
              <a:rPr lang="en-IN" sz="1400" b="1" dirty="0" smtClean="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Title : </a:t>
            </a:r>
            <a:r>
              <a:rPr lang="en-IN" sz="1400" dirty="0">
                <a:latin typeface="Times New Roman" panose="02020603050405020304" pitchFamily="18" charset="0"/>
                <a:cs typeface="Times New Roman" panose="02020603050405020304" pitchFamily="18" charset="0"/>
              </a:rPr>
              <a:t>Career Recommendation Systems using Content based Filtering</a:t>
            </a:r>
          </a:p>
          <a:p>
            <a:pPr>
              <a:lnSpc>
                <a:spcPct val="150000"/>
              </a:lnSpc>
            </a:pPr>
            <a:endParaRPr lang="en-US" sz="1400" dirty="0">
              <a:solidFill>
                <a:srgbClr val="202124"/>
              </a:solidFill>
              <a:latin typeface="Times New Roman" panose="02020603050405020304" pitchFamily="18" charset="0"/>
              <a:cs typeface="Times New Roman" panose="02020603050405020304" pitchFamily="18" charset="0"/>
            </a:endParaRPr>
          </a:p>
          <a:p>
            <a:pPr algn="just">
              <a:lnSpc>
                <a:spcPct val="150000"/>
              </a:lnSpc>
            </a:pPr>
            <a:r>
              <a:rPr lang="en-IN" sz="1400" b="1" dirty="0">
                <a:latin typeface="Times New Roman" panose="02020603050405020304" pitchFamily="18" charset="0"/>
                <a:cs typeface="Times New Roman" panose="02020603050405020304" pitchFamily="18" charset="0"/>
              </a:rPr>
              <a:t>Year of Publication : 2019</a:t>
            </a:r>
            <a:endParaRPr lang="en-US" sz="1400" dirty="0">
              <a:solidFill>
                <a:srgbClr val="202124"/>
              </a:solidFill>
              <a:latin typeface="Times New Roman" panose="02020603050405020304" pitchFamily="18" charset="0"/>
              <a:cs typeface="Times New Roman" panose="02020603050405020304" pitchFamily="18" charset="0"/>
            </a:endParaRPr>
          </a:p>
          <a:p>
            <a:pPr algn="just">
              <a:lnSpc>
                <a:spcPct val="150000"/>
              </a:lnSpc>
            </a:pPr>
            <a:endParaRPr lang="en-IN" sz="1400" b="1" dirty="0">
              <a:latin typeface="Times New Roman" panose="02020603050405020304" pitchFamily="18" charset="0"/>
              <a:cs typeface="Times New Roman" panose="02020603050405020304" pitchFamily="18" charset="0"/>
            </a:endParaRPr>
          </a:p>
          <a:p>
            <a:pPr>
              <a:lnSpc>
                <a:spcPct val="150000"/>
              </a:lnSpc>
            </a:pPr>
            <a:r>
              <a:rPr lang="en-IN" sz="1400" b="1" dirty="0">
                <a:latin typeface="Times New Roman" panose="02020603050405020304" pitchFamily="18" charset="0"/>
                <a:cs typeface="Times New Roman" panose="02020603050405020304" pitchFamily="18" charset="0"/>
              </a:rPr>
              <a:t>Objective : </a:t>
            </a:r>
            <a:r>
              <a:rPr lang="en-IN" sz="1400" dirty="0">
                <a:latin typeface="Times New Roman" panose="02020603050405020304" pitchFamily="18" charset="0"/>
                <a:cs typeface="Times New Roman" panose="02020603050405020304" pitchFamily="18" charset="0"/>
              </a:rPr>
              <a:t>In this paper machine learning techniques are used to recommend a student a job based on their interest and skillset. Many such websites already exist, and is extremely tedious as there would be heap of information. This paper examines existing career recommendation system and highlights the drawbacks of these systems.</a:t>
            </a:r>
          </a:p>
          <a:p>
            <a:pPr>
              <a:lnSpc>
                <a:spcPct val="150000"/>
              </a:lnSpc>
            </a:pPr>
            <a:endParaRPr lang="en-US" sz="1400" dirty="0">
              <a:latin typeface="Times New Roman" panose="02020603050405020304" pitchFamily="18" charset="0"/>
              <a:cs typeface="Times New Roman" panose="02020603050405020304" pitchFamily="18" charset="0"/>
            </a:endParaRPr>
          </a:p>
          <a:p>
            <a:pPr>
              <a:lnSpc>
                <a:spcPct val="150000"/>
              </a:lnSpc>
            </a:pPr>
            <a:r>
              <a:rPr lang="en-IN" sz="1400" b="1" dirty="0">
                <a:latin typeface="Times New Roman" panose="02020603050405020304" pitchFamily="18" charset="0"/>
                <a:cs typeface="Times New Roman" panose="02020603050405020304" pitchFamily="18" charset="0"/>
              </a:rPr>
              <a:t>Limitations : </a:t>
            </a:r>
            <a:r>
              <a:rPr lang="en-IN" sz="1400" dirty="0">
                <a:latin typeface="Times New Roman" panose="02020603050405020304" pitchFamily="18" charset="0"/>
                <a:cs typeface="Times New Roman" panose="02020603050405020304" pitchFamily="18" charset="0"/>
              </a:rPr>
              <a:t>The student’s profile could be dealt in a secured way by providing data encryption. It can also be implemented using collaborative systems. This paper majorly focuses upon engineering students, can also be extended to streams such as business, arts.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8392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1867" y="762000"/>
            <a:ext cx="10744200" cy="4616648"/>
          </a:xfrm>
          <a:prstGeom prst="rect">
            <a:avLst/>
          </a:prstGeom>
          <a:noFill/>
        </p:spPr>
        <p:txBody>
          <a:bodyPr wrap="square" rtlCol="0">
            <a:spAutoFit/>
          </a:bodyPr>
          <a:lstStyle/>
          <a:p>
            <a:pPr>
              <a:lnSpc>
                <a:spcPct val="150000"/>
              </a:lnSpc>
            </a:pPr>
            <a:endParaRPr lang="en-IN" sz="1400" dirty="0" smtClean="0">
              <a:latin typeface="Times New Roman" pitchFamily="18" charset="0"/>
              <a:cs typeface="Times New Roman" pitchFamily="18" charset="0"/>
            </a:endParaRPr>
          </a:p>
          <a:p>
            <a:pPr>
              <a:lnSpc>
                <a:spcPct val="150000"/>
              </a:lnSpc>
            </a:pPr>
            <a:endParaRPr lang="en-IN" sz="1400" dirty="0">
              <a:latin typeface="Times New Roman" pitchFamily="18" charset="0"/>
              <a:cs typeface="Times New Roman" pitchFamily="18" charset="0"/>
            </a:endParaRPr>
          </a:p>
          <a:p>
            <a:pPr>
              <a:lnSpc>
                <a:spcPct val="150000"/>
              </a:lnSpc>
            </a:pPr>
            <a:r>
              <a:rPr lang="en-IN" sz="1400" b="1" dirty="0" smtClean="0">
                <a:latin typeface="Times New Roman" pitchFamily="18" charset="0"/>
                <a:cs typeface="Times New Roman" pitchFamily="18" charset="0"/>
              </a:rPr>
              <a:t>8)Title</a:t>
            </a:r>
            <a:r>
              <a:rPr lang="en-IN" sz="1400" dirty="0">
                <a:latin typeface="Times New Roman" pitchFamily="18" charset="0"/>
                <a:cs typeface="Times New Roman" pitchFamily="18" charset="0"/>
              </a:rPr>
              <a:t>: Movie Recommendation System Using </a:t>
            </a:r>
            <a:r>
              <a:rPr lang="en-IN" sz="1400" dirty="0" err="1">
                <a:latin typeface="Times New Roman" pitchFamily="18" charset="0"/>
                <a:cs typeface="Times New Roman" pitchFamily="18" charset="0"/>
              </a:rPr>
              <a:t>SemiSupervised</a:t>
            </a:r>
            <a:r>
              <a:rPr lang="en-IN" sz="1400" dirty="0">
                <a:latin typeface="Times New Roman" pitchFamily="18" charset="0"/>
                <a:cs typeface="Times New Roman" pitchFamily="18" charset="0"/>
              </a:rPr>
              <a:t> </a:t>
            </a:r>
            <a:r>
              <a:rPr lang="en-IN" sz="1400" dirty="0" smtClean="0">
                <a:latin typeface="Times New Roman" pitchFamily="18" charset="0"/>
                <a:cs typeface="Times New Roman" pitchFamily="18" charset="0"/>
              </a:rPr>
              <a:t>Learning</a:t>
            </a:r>
          </a:p>
          <a:p>
            <a:pPr>
              <a:lnSpc>
                <a:spcPct val="150000"/>
              </a:lnSpc>
            </a:pPr>
            <a:endParaRPr lang="en-IN" sz="1400" dirty="0">
              <a:latin typeface="Times New Roman" pitchFamily="18" charset="0"/>
              <a:cs typeface="Times New Roman" pitchFamily="18" charset="0"/>
            </a:endParaRPr>
          </a:p>
          <a:p>
            <a:pPr>
              <a:lnSpc>
                <a:spcPct val="150000"/>
              </a:lnSpc>
            </a:pPr>
            <a:r>
              <a:rPr lang="en-IN" sz="1400" b="1" dirty="0">
                <a:latin typeface="Times New Roman" pitchFamily="18" charset="0"/>
                <a:cs typeface="Times New Roman" pitchFamily="18" charset="0"/>
              </a:rPr>
              <a:t>Year</a:t>
            </a:r>
            <a:r>
              <a:rPr lang="en-IN" sz="1400" dirty="0">
                <a:latin typeface="Times New Roman" pitchFamily="18" charset="0"/>
                <a:cs typeface="Times New Roman" pitchFamily="18" charset="0"/>
              </a:rPr>
              <a:t>: </a:t>
            </a:r>
            <a:r>
              <a:rPr lang="en-IN" sz="1400" dirty="0" smtClean="0">
                <a:latin typeface="Times New Roman" pitchFamily="18" charset="0"/>
                <a:cs typeface="Times New Roman" pitchFamily="18" charset="0"/>
              </a:rPr>
              <a:t>2019</a:t>
            </a:r>
          </a:p>
          <a:p>
            <a:pPr>
              <a:lnSpc>
                <a:spcPct val="150000"/>
              </a:lnSpc>
            </a:pPr>
            <a:endParaRPr lang="en-IN" sz="1400" dirty="0">
              <a:latin typeface="Times New Roman" pitchFamily="18" charset="0"/>
              <a:cs typeface="Times New Roman" pitchFamily="18" charset="0"/>
            </a:endParaRPr>
          </a:p>
          <a:p>
            <a:pPr>
              <a:lnSpc>
                <a:spcPct val="150000"/>
              </a:lnSpc>
            </a:pPr>
            <a:r>
              <a:rPr lang="en-IN" sz="1400" b="1" dirty="0">
                <a:latin typeface="Times New Roman" pitchFamily="18" charset="0"/>
                <a:cs typeface="Times New Roman" pitchFamily="18" charset="0"/>
              </a:rPr>
              <a:t>Objective</a:t>
            </a:r>
            <a:r>
              <a:rPr lang="en-IN" sz="1400" dirty="0">
                <a:latin typeface="Times New Roman" pitchFamily="18" charset="0"/>
                <a:cs typeface="Times New Roman" pitchFamily="18" charset="0"/>
              </a:rPr>
              <a:t>: The goal of this Movie Recommendation system project is to recommend movies to users. Since we are implementing different approaches, these approaches will provide different recommendations according to the parameter used for calculating the recommendations(Comparison of various techniques is performed</a:t>
            </a:r>
            <a:r>
              <a:rPr lang="en-IN" sz="1400" dirty="0" smtClean="0">
                <a:latin typeface="Times New Roman" pitchFamily="18" charset="0"/>
                <a:cs typeface="Times New Roman" pitchFamily="18" charset="0"/>
              </a:rPr>
              <a:t>).</a:t>
            </a:r>
          </a:p>
          <a:p>
            <a:pPr>
              <a:lnSpc>
                <a:spcPct val="150000"/>
              </a:lnSpc>
            </a:pPr>
            <a:endParaRPr lang="en-IN" sz="1400" dirty="0">
              <a:latin typeface="Times New Roman" pitchFamily="18" charset="0"/>
              <a:cs typeface="Times New Roman" pitchFamily="18" charset="0"/>
            </a:endParaRPr>
          </a:p>
          <a:p>
            <a:pPr>
              <a:lnSpc>
                <a:spcPct val="150000"/>
              </a:lnSpc>
            </a:pPr>
            <a:endParaRPr lang="en-IN" sz="1400" dirty="0">
              <a:latin typeface="Times New Roman" pitchFamily="18" charset="0"/>
              <a:cs typeface="Times New Roman" pitchFamily="18" charset="0"/>
            </a:endParaRPr>
          </a:p>
          <a:p>
            <a:pPr>
              <a:lnSpc>
                <a:spcPct val="150000"/>
              </a:lnSpc>
            </a:pPr>
            <a:r>
              <a:rPr lang="en-IN" sz="1400" b="1" dirty="0" smtClean="0">
                <a:latin typeface="Times New Roman" pitchFamily="18" charset="0"/>
                <a:cs typeface="Times New Roman" pitchFamily="18" charset="0"/>
              </a:rPr>
              <a:t>Limitations/Future </a:t>
            </a:r>
            <a:r>
              <a:rPr lang="en-IN" sz="1400" b="1" dirty="0">
                <a:latin typeface="Times New Roman" pitchFamily="18" charset="0"/>
                <a:cs typeface="Times New Roman" pitchFamily="18" charset="0"/>
              </a:rPr>
              <a:t>Scope</a:t>
            </a:r>
            <a:r>
              <a:rPr lang="en-IN" sz="1400" dirty="0">
                <a:latin typeface="Times New Roman" pitchFamily="18" charset="0"/>
                <a:cs typeface="Times New Roman" pitchFamily="18" charset="0"/>
              </a:rPr>
              <a:t>: Future recommendation systems should be able to provide dynamic recommendations. Also, user profiles should be capable of being updated in real-time</a:t>
            </a:r>
          </a:p>
          <a:p>
            <a:pPr>
              <a:lnSpc>
                <a:spcPct val="150000"/>
              </a:lnSpc>
            </a:pP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3891901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a:extLst>
              <a:ext uri="{FF2B5EF4-FFF2-40B4-BE49-F238E27FC236}">
                <a16:creationId xmlns="" xmlns:a16="http://schemas.microsoft.com/office/drawing/2014/main" id="{3B25AB59-7D2B-4C54-AF4F-39E50AC7F2A9}"/>
              </a:ext>
            </a:extLst>
          </p:cNvPr>
          <p:cNvSpPr txBox="1"/>
          <p:nvPr/>
        </p:nvSpPr>
        <p:spPr>
          <a:xfrm>
            <a:off x="763588" y="894821"/>
            <a:ext cx="9838690" cy="4059060"/>
          </a:xfrm>
          <a:prstGeom prst="rect">
            <a:avLst/>
          </a:prstGeom>
          <a:noFill/>
        </p:spPr>
        <p:txBody>
          <a:bodyPr wrap="square" lIns="91440" tIns="45720" rIns="91440" bIns="45720" rtlCol="0" anchor="t">
            <a:spAutoFit/>
          </a:bodyPr>
          <a:lstStyle/>
          <a:p>
            <a:pPr>
              <a:lnSpc>
                <a:spcPct val="150000"/>
              </a:lnSpc>
            </a:pPr>
            <a:r>
              <a:rPr lang="en-IN" sz="1400" b="1" dirty="0">
                <a:latin typeface="Times New Roman" panose="02020603050405020304" pitchFamily="18" charset="0"/>
                <a:cs typeface="Times New Roman" panose="02020603050405020304" pitchFamily="18" charset="0"/>
              </a:rPr>
              <a:t>9</a:t>
            </a:r>
            <a:r>
              <a:rPr lang="en-IN" sz="1400" b="1" dirty="0" smtClean="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Title  </a:t>
            </a:r>
            <a:r>
              <a:rPr lang="en-IN" sz="1400" b="1"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Improving Collaborative Filtering Recommender Systems Using Semantic Information</a:t>
            </a:r>
            <a:endParaRPr lang="en-US" sz="1400" dirty="0">
              <a:latin typeface="Times New Roman" panose="02020603050405020304" pitchFamily="18" charset="0"/>
              <a:cs typeface="Times New Roman" panose="02020603050405020304" pitchFamily="18" charset="0"/>
            </a:endParaRPr>
          </a:p>
          <a:p>
            <a:pPr>
              <a:lnSpc>
                <a:spcPct val="150000"/>
              </a:lnSpc>
            </a:pPr>
            <a:endParaRPr lang="en-US" sz="1400" dirty="0">
              <a:solidFill>
                <a:srgbClr val="202124"/>
              </a:solidFill>
              <a:latin typeface="Times New Roman" panose="02020603050405020304" pitchFamily="18" charset="0"/>
              <a:cs typeface="Times New Roman" panose="02020603050405020304" pitchFamily="18" charset="0"/>
            </a:endParaRPr>
          </a:p>
          <a:p>
            <a:pPr algn="just">
              <a:lnSpc>
                <a:spcPct val="150000"/>
              </a:lnSpc>
            </a:pPr>
            <a:r>
              <a:rPr lang="en-IN" sz="1400" b="1" dirty="0">
                <a:latin typeface="Times New Roman" panose="02020603050405020304" pitchFamily="18" charset="0"/>
                <a:cs typeface="Times New Roman" panose="02020603050405020304" pitchFamily="18" charset="0"/>
              </a:rPr>
              <a:t>Year of Publication : </a:t>
            </a:r>
            <a:r>
              <a:rPr lang="en-IN" sz="1400" b="1" dirty="0" smtClean="0">
                <a:latin typeface="Times New Roman" panose="02020603050405020304" pitchFamily="18" charset="0"/>
                <a:cs typeface="Times New Roman" panose="02020603050405020304" pitchFamily="18" charset="0"/>
              </a:rPr>
              <a:t>2018</a:t>
            </a:r>
            <a:endParaRPr lang="en-US" sz="1400" b="0" i="0" dirty="0">
              <a:solidFill>
                <a:srgbClr val="202124"/>
              </a:solidFill>
              <a:effectLst/>
              <a:latin typeface="Times New Roman" panose="02020603050405020304" pitchFamily="18" charset="0"/>
              <a:cs typeface="Times New Roman" panose="02020603050405020304" pitchFamily="18" charset="0"/>
            </a:endParaRPr>
          </a:p>
          <a:p>
            <a:pPr algn="just">
              <a:lnSpc>
                <a:spcPct val="150000"/>
              </a:lnSpc>
            </a:pPr>
            <a:endParaRPr lang="en-IN" sz="1400" b="1" dirty="0">
              <a:latin typeface="Times New Roman" panose="02020603050405020304" pitchFamily="18" charset="0"/>
              <a:cs typeface="Times New Roman" panose="02020603050405020304" pitchFamily="18" charset="0"/>
            </a:endParaRPr>
          </a:p>
          <a:p>
            <a:pPr>
              <a:lnSpc>
                <a:spcPct val="150000"/>
              </a:lnSpc>
            </a:pPr>
            <a:r>
              <a:rPr lang="en-IN" sz="1400" b="1" dirty="0" smtClean="0">
                <a:latin typeface="Times New Roman" panose="02020603050405020304" pitchFamily="18" charset="0"/>
                <a:cs typeface="Times New Roman" panose="02020603050405020304" pitchFamily="18" charset="0"/>
              </a:rPr>
              <a:t>Objective : </a:t>
            </a:r>
            <a:r>
              <a:rPr lang="en-US" sz="1400" dirty="0">
                <a:latin typeface="Times New Roman" panose="02020603050405020304" pitchFamily="18" charset="0"/>
                <a:cs typeface="Times New Roman" panose="02020603050405020304" pitchFamily="18" charset="0"/>
              </a:rPr>
              <a:t>In this digital world where there is a huge data inflow, it is complex for users to search and get accurate products of their choice. A new hybrid algorithm that depends on the item’s semantic information and the users historical rating data. This information is used to derive the strength of</a:t>
            </a:r>
          </a:p>
          <a:p>
            <a:pPr>
              <a:lnSpc>
                <a:spcPct val="150000"/>
              </a:lnSpc>
            </a:pPr>
            <a:r>
              <a:rPr lang="en-US" sz="1400" dirty="0">
                <a:latin typeface="Times New Roman" panose="02020603050405020304" pitchFamily="18" charset="0"/>
                <a:cs typeface="Times New Roman" panose="02020603050405020304" pitchFamily="18" charset="0"/>
              </a:rPr>
              <a:t>the semantic similarity between users w.r.t to preferred and non-preferred items.</a:t>
            </a:r>
          </a:p>
          <a:p>
            <a:pPr algn="just">
              <a:lnSpc>
                <a:spcPct val="150000"/>
              </a:lnSpc>
            </a:pPr>
            <a:endParaRPr lang="en-IN" sz="1400" b="1" dirty="0">
              <a:latin typeface="Times New Roman" panose="02020603050405020304" pitchFamily="18" charset="0"/>
              <a:cs typeface="Times New Roman" panose="02020603050405020304" pitchFamily="18" charset="0"/>
            </a:endParaRPr>
          </a:p>
          <a:p>
            <a:pPr>
              <a:lnSpc>
                <a:spcPct val="150000"/>
              </a:lnSpc>
            </a:pPr>
            <a:r>
              <a:rPr lang="en-IN" sz="1400" b="1" dirty="0" smtClean="0">
                <a:latin typeface="Times New Roman" panose="02020603050405020304" pitchFamily="18" charset="0"/>
                <a:cs typeface="Times New Roman" panose="02020603050405020304" pitchFamily="18" charset="0"/>
              </a:rPr>
              <a:t>Limitations : </a:t>
            </a:r>
            <a:r>
              <a:rPr lang="en-US" sz="1400" dirty="0">
                <a:latin typeface="Times New Roman" panose="02020603050405020304" pitchFamily="18" charset="0"/>
                <a:cs typeface="Times New Roman" panose="02020603050405020304" pitchFamily="18" charset="0"/>
              </a:rPr>
              <a:t>Full dependency on user-item rating matrix leads to </a:t>
            </a:r>
            <a:r>
              <a:rPr lang="en-US" sz="1400" dirty="0" err="1">
                <a:latin typeface="Times New Roman" panose="02020603050405020304" pitchFamily="18" charset="0"/>
                <a:cs typeface="Times New Roman" panose="02020603050405020304" pitchFamily="18" charset="0"/>
              </a:rPr>
              <a:t>sparsity</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and  </a:t>
            </a:r>
            <a:r>
              <a:rPr lang="en-US" sz="1400" dirty="0" err="1" smtClean="0">
                <a:latin typeface="Times New Roman" panose="02020603050405020304" pitchFamily="18" charset="0"/>
                <a:cs typeface="Times New Roman" panose="02020603050405020304" pitchFamily="18" charset="0"/>
              </a:rPr>
              <a:t>coldstart</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problems. depending more on the semantic similarity may affect the accuracy. We should also consider satisfaction-based similarity to avoid this problem.</a:t>
            </a:r>
          </a:p>
          <a:p>
            <a:pPr>
              <a:lnSpc>
                <a:spcPct val="150000"/>
              </a:lnSpc>
            </a:pPr>
            <a:r>
              <a:rPr lang="en-IN" sz="140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382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a:extLst>
              <a:ext uri="{FF2B5EF4-FFF2-40B4-BE49-F238E27FC236}">
                <a16:creationId xmlns="" xmlns:a16="http://schemas.microsoft.com/office/drawing/2014/main" id="{3B25AB59-7D2B-4C54-AF4F-39E50AC7F2A9}"/>
              </a:ext>
            </a:extLst>
          </p:cNvPr>
          <p:cNvSpPr txBox="1"/>
          <p:nvPr/>
        </p:nvSpPr>
        <p:spPr>
          <a:xfrm>
            <a:off x="839788" y="776288"/>
            <a:ext cx="9838690" cy="3647152"/>
          </a:xfrm>
          <a:prstGeom prst="rect">
            <a:avLst/>
          </a:prstGeom>
          <a:noFill/>
        </p:spPr>
        <p:txBody>
          <a:bodyPr wrap="square" lIns="91440" tIns="45720" rIns="91440" bIns="45720" rtlCol="0" anchor="t">
            <a:spAutoFit/>
          </a:bodyPr>
          <a:lstStyle/>
          <a:p>
            <a:pPr>
              <a:lnSpc>
                <a:spcPct val="150000"/>
              </a:lnSpc>
            </a:pPr>
            <a:r>
              <a:rPr lang="en-IN" sz="1400" b="1" dirty="0" smtClean="0">
                <a:latin typeface="Times New Roman" panose="02020603050405020304" pitchFamily="18" charset="0"/>
                <a:cs typeface="Times New Roman" panose="02020603050405020304" pitchFamily="18" charset="0"/>
              </a:rPr>
              <a:t>10</a:t>
            </a:r>
            <a:r>
              <a:rPr lang="en-IN" sz="1400" b="1" dirty="0" smtClean="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Title </a:t>
            </a:r>
            <a:r>
              <a:rPr lang="en-IN" sz="1400" b="1" dirty="0" smtClean="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Research </a:t>
            </a:r>
            <a:r>
              <a:rPr lang="en-IN" sz="1400" dirty="0">
                <a:latin typeface="Times New Roman" panose="02020603050405020304" pitchFamily="18" charset="0"/>
                <a:cs typeface="Times New Roman" panose="02020603050405020304" pitchFamily="18" charset="0"/>
              </a:rPr>
              <a:t>on Movie Rating Prediction Algorithms</a:t>
            </a:r>
            <a:endParaRPr lang="en-US" sz="1400" dirty="0">
              <a:latin typeface="Times New Roman" panose="02020603050405020304" pitchFamily="18" charset="0"/>
              <a:cs typeface="Times New Roman" panose="02020603050405020304" pitchFamily="18" charset="0"/>
            </a:endParaRPr>
          </a:p>
          <a:p>
            <a:pPr>
              <a:lnSpc>
                <a:spcPct val="150000"/>
              </a:lnSpc>
            </a:pPr>
            <a:endParaRPr lang="en-US" sz="1400" dirty="0">
              <a:solidFill>
                <a:srgbClr val="202124"/>
              </a:solidFill>
              <a:latin typeface="Times New Roman" panose="02020603050405020304" pitchFamily="18" charset="0"/>
              <a:cs typeface="Times New Roman" panose="02020603050405020304" pitchFamily="18" charset="0"/>
            </a:endParaRPr>
          </a:p>
          <a:p>
            <a:pPr algn="just">
              <a:lnSpc>
                <a:spcPct val="150000"/>
              </a:lnSpc>
            </a:pPr>
            <a:r>
              <a:rPr lang="en-IN" sz="1400" b="1" dirty="0">
                <a:latin typeface="Times New Roman" panose="02020603050405020304" pitchFamily="18" charset="0"/>
                <a:cs typeface="Times New Roman" panose="02020603050405020304" pitchFamily="18" charset="0"/>
              </a:rPr>
              <a:t>Year of Publication : </a:t>
            </a:r>
            <a:r>
              <a:rPr lang="en-IN" sz="1400" b="1" dirty="0" smtClean="0">
                <a:latin typeface="Times New Roman" panose="02020603050405020304" pitchFamily="18" charset="0"/>
                <a:cs typeface="Times New Roman" panose="02020603050405020304" pitchFamily="18" charset="0"/>
              </a:rPr>
              <a:t>2018</a:t>
            </a:r>
            <a:endParaRPr lang="en-US" sz="1400" b="0" i="0" dirty="0">
              <a:solidFill>
                <a:srgbClr val="202124"/>
              </a:solidFill>
              <a:effectLst/>
              <a:latin typeface="Times New Roman" panose="02020603050405020304" pitchFamily="18" charset="0"/>
              <a:cs typeface="Times New Roman" panose="02020603050405020304" pitchFamily="18" charset="0"/>
            </a:endParaRPr>
          </a:p>
          <a:p>
            <a:pPr algn="just">
              <a:lnSpc>
                <a:spcPct val="150000"/>
              </a:lnSpc>
            </a:pPr>
            <a:endParaRPr lang="en-IN" sz="1400" b="1" dirty="0">
              <a:latin typeface="Times New Roman" panose="02020603050405020304" pitchFamily="18" charset="0"/>
              <a:cs typeface="Times New Roman" panose="02020603050405020304" pitchFamily="18" charset="0"/>
            </a:endParaRPr>
          </a:p>
          <a:p>
            <a:pPr>
              <a:lnSpc>
                <a:spcPct val="150000"/>
              </a:lnSpc>
            </a:pPr>
            <a:r>
              <a:rPr lang="en-IN" sz="1400" b="1" dirty="0" smtClean="0">
                <a:latin typeface="Times New Roman" panose="02020603050405020304" pitchFamily="18" charset="0"/>
                <a:cs typeface="Times New Roman" panose="02020603050405020304" pitchFamily="18" charset="0"/>
              </a:rPr>
              <a:t>Objective : </a:t>
            </a:r>
            <a:r>
              <a:rPr lang="en-IN" sz="1400" dirty="0">
                <a:latin typeface="Times New Roman" panose="02020603050405020304" pitchFamily="18" charset="0"/>
                <a:cs typeface="Times New Roman" panose="02020603050405020304" pitchFamily="18" charset="0"/>
              </a:rPr>
              <a:t>In the recent times many websites have been evolved for movies and videos. When there is a larger availability of data the user might get confused for making a choice. This paper solves this issue using users activity and rating, using various recommendation algorithms. This paper mainly focuses on the movie recommendations for the </a:t>
            </a:r>
            <a:r>
              <a:rPr lang="en-IN" sz="1400" dirty="0" smtClean="0">
                <a:latin typeface="Times New Roman" panose="02020603050405020304" pitchFamily="18" charset="0"/>
                <a:cs typeface="Times New Roman" panose="02020603050405020304" pitchFamily="18" charset="0"/>
              </a:rPr>
              <a:t>users</a:t>
            </a:r>
          </a:p>
          <a:p>
            <a:pPr>
              <a:lnSpc>
                <a:spcPct val="150000"/>
              </a:lnSpc>
            </a:pPr>
            <a:endParaRPr lang="en-IN" sz="1400" b="1" dirty="0">
              <a:latin typeface="Times New Roman" panose="02020603050405020304" pitchFamily="18" charset="0"/>
              <a:cs typeface="Times New Roman" panose="02020603050405020304" pitchFamily="18" charset="0"/>
            </a:endParaRPr>
          </a:p>
          <a:p>
            <a:pPr>
              <a:lnSpc>
                <a:spcPct val="150000"/>
              </a:lnSpc>
            </a:pPr>
            <a:r>
              <a:rPr lang="en-IN" sz="1400" b="1" dirty="0" smtClean="0">
                <a:latin typeface="Times New Roman" panose="02020603050405020304" pitchFamily="18" charset="0"/>
                <a:cs typeface="Times New Roman" panose="02020603050405020304" pitchFamily="18" charset="0"/>
              </a:rPr>
              <a:t>Limitations : </a:t>
            </a:r>
            <a:r>
              <a:rPr lang="en-IN" sz="1400" dirty="0" smtClean="0">
                <a:latin typeface="Times New Roman" panose="02020603050405020304" pitchFamily="18" charset="0"/>
                <a:cs typeface="Times New Roman" panose="02020603050405020304" pitchFamily="18" charset="0"/>
              </a:rPr>
              <a:t>Multidimensional </a:t>
            </a:r>
            <a:r>
              <a:rPr lang="en-IN" sz="1400" dirty="0">
                <a:latin typeface="Times New Roman" panose="02020603050405020304" pitchFamily="18" charset="0"/>
                <a:cs typeface="Times New Roman" panose="02020603050405020304" pitchFamily="18" charset="0"/>
              </a:rPr>
              <a:t>models can be used in modelling the recommender systems.</a:t>
            </a:r>
            <a:endParaRPr lang="en-US" sz="1400" dirty="0">
              <a:latin typeface="Times New Roman" panose="02020603050405020304" pitchFamily="18" charset="0"/>
              <a:cs typeface="Times New Roman" panose="02020603050405020304" pitchFamily="18" charset="0"/>
            </a:endParaRPr>
          </a:p>
          <a:p>
            <a:pPr>
              <a:lnSpc>
                <a:spcPct val="150000"/>
              </a:lnSpc>
            </a:pP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a:lnSpc>
                <a:spcPct val="150000"/>
              </a:lnSpc>
            </a:pPr>
            <a:r>
              <a:rPr lang="en-IN" sz="140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58989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a:extLst>
              <a:ext uri="{FF2B5EF4-FFF2-40B4-BE49-F238E27FC236}">
                <a16:creationId xmlns="" xmlns:a16="http://schemas.microsoft.com/office/drawing/2014/main" id="{3B25AB59-7D2B-4C54-AF4F-39E50AC7F2A9}"/>
              </a:ext>
            </a:extLst>
          </p:cNvPr>
          <p:cNvSpPr txBox="1"/>
          <p:nvPr/>
        </p:nvSpPr>
        <p:spPr>
          <a:xfrm>
            <a:off x="839788" y="1690688"/>
            <a:ext cx="9838690" cy="3647152"/>
          </a:xfrm>
          <a:prstGeom prst="rect">
            <a:avLst/>
          </a:prstGeom>
          <a:noFill/>
        </p:spPr>
        <p:txBody>
          <a:bodyPr wrap="square" lIns="91440" tIns="45720" rIns="91440" bIns="45720" rtlCol="0" anchor="t">
            <a:spAutoFit/>
          </a:bodyPr>
          <a:lstStyle/>
          <a:p>
            <a:pPr>
              <a:lnSpc>
                <a:spcPct val="150000"/>
              </a:lnSpc>
            </a:pPr>
            <a:r>
              <a:rPr lang="en-IN" sz="1400" b="1" dirty="0" smtClean="0">
                <a:latin typeface="Times New Roman" panose="02020603050405020304" pitchFamily="18" charset="0"/>
                <a:cs typeface="Times New Roman" panose="02020603050405020304" pitchFamily="18" charset="0"/>
              </a:rPr>
              <a:t>11</a:t>
            </a:r>
            <a:r>
              <a:rPr lang="en-IN" sz="1400" b="1" dirty="0" smtClean="0">
                <a:latin typeface="Times New Roman" panose="02020603050405020304" pitchFamily="18" charset="0"/>
                <a:cs typeface="Times New Roman" panose="02020603050405020304" pitchFamily="18" charset="0"/>
              </a:rPr>
              <a:t>) </a:t>
            </a:r>
            <a:r>
              <a:rPr lang="en-IN" sz="1400" b="1" dirty="0" smtClean="0">
                <a:latin typeface="Times New Roman" panose="02020603050405020304" pitchFamily="18" charset="0"/>
                <a:cs typeface="Times New Roman" panose="02020603050405020304" pitchFamily="18" charset="0"/>
              </a:rPr>
              <a:t>Title : </a:t>
            </a:r>
            <a:r>
              <a:rPr lang="en-IN" sz="1400" dirty="0" smtClean="0">
                <a:latin typeface="Times New Roman" panose="02020603050405020304" pitchFamily="18" charset="0"/>
                <a:cs typeface="Times New Roman" panose="02020603050405020304" pitchFamily="18" charset="0"/>
              </a:rPr>
              <a:t>A </a:t>
            </a:r>
            <a:r>
              <a:rPr lang="en-IN" sz="1400" dirty="0">
                <a:latin typeface="Times New Roman" panose="02020603050405020304" pitchFamily="18" charset="0"/>
                <a:cs typeface="Times New Roman" panose="02020603050405020304" pitchFamily="18" charset="0"/>
              </a:rPr>
              <a:t>Content-based Movie Recommender System based on Temporal User </a:t>
            </a:r>
            <a:r>
              <a:rPr lang="en-IN" sz="1400" dirty="0" smtClean="0">
                <a:latin typeface="Times New Roman" panose="02020603050405020304" pitchFamily="18" charset="0"/>
                <a:cs typeface="Times New Roman" panose="02020603050405020304" pitchFamily="18" charset="0"/>
              </a:rPr>
              <a:t>Preferences</a:t>
            </a:r>
            <a:endParaRPr lang="en-US" sz="1400" dirty="0">
              <a:latin typeface="Times New Roman" panose="02020603050405020304" pitchFamily="18" charset="0"/>
              <a:cs typeface="Times New Roman" panose="02020603050405020304" pitchFamily="18" charset="0"/>
            </a:endParaRPr>
          </a:p>
          <a:p>
            <a:pPr>
              <a:lnSpc>
                <a:spcPct val="150000"/>
              </a:lnSpc>
            </a:pPr>
            <a:endParaRPr lang="en-US" sz="1400" dirty="0">
              <a:solidFill>
                <a:srgbClr val="202124"/>
              </a:solidFill>
              <a:latin typeface="Times New Roman" panose="02020603050405020304" pitchFamily="18" charset="0"/>
              <a:cs typeface="Times New Roman" panose="02020603050405020304" pitchFamily="18" charset="0"/>
            </a:endParaRPr>
          </a:p>
          <a:p>
            <a:pPr algn="just">
              <a:lnSpc>
                <a:spcPct val="150000"/>
              </a:lnSpc>
            </a:pPr>
            <a:r>
              <a:rPr lang="en-IN" sz="1400" b="1" dirty="0">
                <a:latin typeface="Times New Roman" panose="02020603050405020304" pitchFamily="18" charset="0"/>
                <a:cs typeface="Times New Roman" panose="02020603050405020304" pitchFamily="18" charset="0"/>
              </a:rPr>
              <a:t>Year of Publication : </a:t>
            </a:r>
            <a:r>
              <a:rPr lang="en-IN" sz="1400" b="1" dirty="0" smtClean="0">
                <a:latin typeface="Times New Roman" panose="02020603050405020304" pitchFamily="18" charset="0"/>
                <a:cs typeface="Times New Roman" panose="02020603050405020304" pitchFamily="18" charset="0"/>
              </a:rPr>
              <a:t>2017</a:t>
            </a:r>
            <a:endParaRPr lang="en-US" sz="1400" dirty="0">
              <a:solidFill>
                <a:srgbClr val="202124"/>
              </a:solidFill>
              <a:latin typeface="Times New Roman" panose="02020603050405020304" pitchFamily="18" charset="0"/>
              <a:cs typeface="Times New Roman" panose="02020603050405020304" pitchFamily="18" charset="0"/>
            </a:endParaRPr>
          </a:p>
          <a:p>
            <a:pPr algn="just">
              <a:lnSpc>
                <a:spcPct val="150000"/>
              </a:lnSpc>
            </a:pPr>
            <a:endParaRPr lang="en-IN" sz="1400" b="1" dirty="0">
              <a:latin typeface="Times New Roman" panose="02020603050405020304" pitchFamily="18" charset="0"/>
              <a:cs typeface="Times New Roman" panose="02020603050405020304" pitchFamily="18" charset="0"/>
            </a:endParaRPr>
          </a:p>
          <a:p>
            <a:pPr>
              <a:lnSpc>
                <a:spcPct val="150000"/>
              </a:lnSpc>
            </a:pPr>
            <a:r>
              <a:rPr lang="en-IN" sz="1400" b="1" dirty="0" smtClean="0">
                <a:latin typeface="Times New Roman" panose="02020603050405020304" pitchFamily="18" charset="0"/>
                <a:cs typeface="Times New Roman" panose="02020603050405020304" pitchFamily="18" charset="0"/>
              </a:rPr>
              <a:t>Objective : </a:t>
            </a:r>
            <a:r>
              <a:rPr lang="en-IN" sz="1400" dirty="0">
                <a:latin typeface="Times New Roman" panose="02020603050405020304" pitchFamily="18" charset="0"/>
                <a:cs typeface="Times New Roman" panose="02020603050405020304" pitchFamily="18" charset="0"/>
              </a:rPr>
              <a:t>Predicting an item to a user is difficult when there is a large availability of items over the web. In this paper a </a:t>
            </a:r>
            <a:r>
              <a:rPr lang="en-IN" sz="1400" dirty="0" err="1">
                <a:latin typeface="Times New Roman" panose="02020603050405020304" pitchFamily="18" charset="0"/>
                <a:cs typeface="Times New Roman" panose="02020603050405020304" pitchFamily="18" charset="0"/>
              </a:rPr>
              <a:t>Dirichlet</a:t>
            </a:r>
            <a:r>
              <a:rPr lang="en-IN" sz="1400" dirty="0">
                <a:latin typeface="Times New Roman" panose="02020603050405020304" pitchFamily="18" charset="0"/>
                <a:cs typeface="Times New Roman" panose="02020603050405020304" pitchFamily="18" charset="0"/>
              </a:rPr>
              <a:t> Mixture model is used. This model has a user </a:t>
            </a:r>
            <a:r>
              <a:rPr lang="en-IN" sz="1400" dirty="0" err="1">
                <a:latin typeface="Times New Roman" panose="02020603050405020304" pitchFamily="18" charset="0"/>
                <a:cs typeface="Times New Roman" panose="02020603050405020304" pitchFamily="18" charset="0"/>
              </a:rPr>
              <a:t>centered</a:t>
            </a:r>
            <a:r>
              <a:rPr lang="en-IN" sz="1400" dirty="0">
                <a:latin typeface="Times New Roman" panose="02020603050405020304" pitchFamily="18" charset="0"/>
                <a:cs typeface="Times New Roman" panose="02020603050405020304" pitchFamily="18" charset="0"/>
              </a:rPr>
              <a:t> framework and includes the attributes like rated movies. This paper used the Movie Lens dataset to make the predictions. By using this, and based on the temporal preference of the user, a movie recommendation can be made.</a:t>
            </a:r>
            <a:endParaRPr lang="en-US" sz="1400" dirty="0">
              <a:latin typeface="Times New Roman" panose="02020603050405020304" pitchFamily="18" charset="0"/>
              <a:cs typeface="Times New Roman" panose="02020603050405020304" pitchFamily="18" charset="0"/>
            </a:endParaRPr>
          </a:p>
          <a:p>
            <a:pPr>
              <a:lnSpc>
                <a:spcPct val="150000"/>
              </a:lnSpc>
            </a:pPr>
            <a:endParaRPr lang="en-IN" sz="1400" b="1" dirty="0">
              <a:latin typeface="Times New Roman" panose="02020603050405020304" pitchFamily="18" charset="0"/>
              <a:cs typeface="Times New Roman" panose="02020603050405020304" pitchFamily="18" charset="0"/>
            </a:endParaRPr>
          </a:p>
          <a:p>
            <a:pPr>
              <a:lnSpc>
                <a:spcPct val="150000"/>
              </a:lnSpc>
            </a:pPr>
            <a:r>
              <a:rPr lang="en-IN" sz="1400" b="1" dirty="0" smtClean="0">
                <a:latin typeface="Times New Roman" panose="02020603050405020304" pitchFamily="18" charset="0"/>
                <a:cs typeface="Times New Roman" panose="02020603050405020304" pitchFamily="18" charset="0"/>
              </a:rPr>
              <a:t>Limitations : </a:t>
            </a:r>
            <a:r>
              <a:rPr lang="en-US" sz="1400" dirty="0" smtClean="0">
                <a:latin typeface="Times New Roman" panose="02020603050405020304" pitchFamily="18" charset="0"/>
                <a:cs typeface="Times New Roman" panose="02020603050405020304" pitchFamily="18" charset="0"/>
              </a:rPr>
              <a:t>NIL</a:t>
            </a:r>
            <a:endParaRPr lang="en-US" sz="1400" dirty="0">
              <a:latin typeface="Times New Roman" panose="02020603050405020304" pitchFamily="18" charset="0"/>
              <a:cs typeface="Times New Roman" panose="02020603050405020304" pitchFamily="18" charset="0"/>
            </a:endParaRPr>
          </a:p>
          <a:p>
            <a:pPr>
              <a:lnSpc>
                <a:spcPct val="150000"/>
              </a:lnSpc>
            </a:pPr>
            <a:r>
              <a:rPr lang="en-IN" sz="1400" dirty="0">
                <a:latin typeface="Times New Roman" panose="02020603050405020304" pitchFamily="18" charset="0"/>
                <a:cs typeface="Times New Roman" panose="02020603050405020304" pitchFamily="18" charset="0"/>
              </a:rPr>
              <a:t>		</a:t>
            </a:r>
            <a:r>
              <a:rPr lang="en-IN" sz="1400" dirty="0"/>
              <a:t>	</a:t>
            </a:r>
            <a:endParaRPr lang="en-US" sz="1400" dirty="0"/>
          </a:p>
        </p:txBody>
      </p:sp>
    </p:spTree>
    <p:extLst>
      <p:ext uri="{BB962C8B-B14F-4D97-AF65-F5344CB8AC3E}">
        <p14:creationId xmlns:p14="http://schemas.microsoft.com/office/powerpoint/2010/main" val="18924578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a:extLst>
              <a:ext uri="{FF2B5EF4-FFF2-40B4-BE49-F238E27FC236}">
                <a16:creationId xmlns="" xmlns:a16="http://schemas.microsoft.com/office/drawing/2014/main" id="{3B25AB59-7D2B-4C54-AF4F-39E50AC7F2A9}"/>
              </a:ext>
            </a:extLst>
          </p:cNvPr>
          <p:cNvSpPr txBox="1">
            <a:spLocks noGrp="1"/>
          </p:cNvSpPr>
          <p:nvPr>
            <p:ph type="title"/>
          </p:nvPr>
        </p:nvSpPr>
        <p:spPr>
          <a:xfrm>
            <a:off x="839788" y="1079500"/>
            <a:ext cx="9601200" cy="4339650"/>
          </a:xfrm>
          <a:prstGeom prst="rect">
            <a:avLst/>
          </a:prstGeom>
          <a:noFill/>
        </p:spPr>
        <p:txBody>
          <a:bodyPr wrap="square" lIns="91440" tIns="45720" rIns="91440" bIns="45720" rtlCol="0" anchor="t">
            <a:spAutoFit/>
          </a:bodyPr>
          <a:lstStyle/>
          <a:p>
            <a:pPr algn="l">
              <a:lnSpc>
                <a:spcPct val="150000"/>
              </a:lnSpc>
            </a:pPr>
            <a:r>
              <a:rPr lang="en-IN" sz="1400" b="1" dirty="0" smtClean="0">
                <a:latin typeface="Times New Roman" panose="02020603050405020304" pitchFamily="18" charset="0"/>
                <a:cs typeface="Times New Roman" panose="02020603050405020304" pitchFamily="18" charset="0"/>
              </a:rPr>
              <a:t/>
            </a:r>
            <a:br>
              <a:rPr lang="en-IN" sz="1400" b="1" dirty="0" smtClean="0">
                <a:latin typeface="Times New Roman" panose="02020603050405020304" pitchFamily="18" charset="0"/>
                <a:cs typeface="Times New Roman" panose="02020603050405020304" pitchFamily="18" charset="0"/>
              </a:rPr>
            </a:br>
            <a:r>
              <a:rPr lang="en-IN" sz="1400" b="1" dirty="0" smtClean="0">
                <a:latin typeface="Times New Roman" panose="02020603050405020304" pitchFamily="18" charset="0"/>
                <a:cs typeface="Times New Roman" panose="02020603050405020304" pitchFamily="18" charset="0"/>
              </a:rPr>
              <a:t/>
            </a:r>
            <a:br>
              <a:rPr lang="en-IN" sz="1400" b="1" dirty="0" smtClean="0">
                <a:latin typeface="Times New Roman" panose="02020603050405020304" pitchFamily="18" charset="0"/>
                <a:cs typeface="Times New Roman" panose="02020603050405020304" pitchFamily="18" charset="0"/>
              </a:rPr>
            </a:br>
            <a:r>
              <a:rPr lang="en-IN" sz="1400" b="1" dirty="0" smtClean="0">
                <a:latin typeface="Times New Roman" panose="02020603050405020304" pitchFamily="18" charset="0"/>
                <a:cs typeface="Times New Roman" panose="02020603050405020304" pitchFamily="18" charset="0"/>
              </a:rPr>
              <a:t>12) </a:t>
            </a:r>
            <a:r>
              <a:rPr lang="en-IN" sz="1400" b="1" dirty="0" smtClean="0">
                <a:latin typeface="Times New Roman" panose="02020603050405020304" pitchFamily="18" charset="0"/>
                <a:cs typeface="Times New Roman" panose="02020603050405020304" pitchFamily="18" charset="0"/>
              </a:rPr>
              <a:t>Title:</a:t>
            </a:r>
            <a:r>
              <a:rPr lang="en-IN" sz="1400" dirty="0" smtClean="0">
                <a:latin typeface="Times New Roman" panose="02020603050405020304" pitchFamily="18" charset="0"/>
                <a:cs typeface="Times New Roman" panose="02020603050405020304" pitchFamily="18" charset="0"/>
              </a:rPr>
              <a:t> Content-based Recommender System using Social Networks for Cold-start Users</a:t>
            </a:r>
            <a:br>
              <a:rPr lang="en-IN" sz="1400" dirty="0" smtClean="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
            </a:r>
            <a:br>
              <a:rPr lang="en-IN" sz="1400" dirty="0">
                <a:latin typeface="Times New Roman" panose="02020603050405020304" pitchFamily="18" charset="0"/>
                <a:cs typeface="Times New Roman" panose="02020603050405020304" pitchFamily="18" charset="0"/>
              </a:rPr>
            </a:br>
            <a:r>
              <a:rPr lang="en-IN" sz="1400" b="1" dirty="0" smtClean="0">
                <a:latin typeface="Times New Roman" panose="02020603050405020304" pitchFamily="18" charset="0"/>
                <a:cs typeface="Times New Roman" panose="02020603050405020304" pitchFamily="18" charset="0"/>
              </a:rPr>
              <a:t>Year of Publication</a:t>
            </a:r>
            <a:r>
              <a:rPr lang="en-IN" sz="1400" dirty="0" smtClean="0">
                <a:latin typeface="Times New Roman" panose="02020603050405020304" pitchFamily="18" charset="0"/>
                <a:cs typeface="Times New Roman" panose="02020603050405020304" pitchFamily="18" charset="0"/>
              </a:rPr>
              <a:t>:2017</a:t>
            </a:r>
            <a:endParaRPr lang="en-US" sz="1400" b="0" i="0" dirty="0">
              <a:solidFill>
                <a:srgbClr val="202124"/>
              </a:solidFill>
              <a:effectLst/>
              <a:latin typeface="Times New Roman" panose="02020603050405020304" pitchFamily="18" charset="0"/>
              <a:cs typeface="Times New Roman" panose="02020603050405020304" pitchFamily="18" charset="0"/>
            </a:endParaRPr>
          </a:p>
          <a:p>
            <a:pPr algn="l">
              <a:lnSpc>
                <a:spcPct val="150000"/>
              </a:lnSpc>
            </a:pPr>
            <a:endParaRPr lang="en-IN" sz="1400" b="1" dirty="0">
              <a:latin typeface="Times New Roman" panose="02020603050405020304" pitchFamily="18" charset="0"/>
              <a:cs typeface="Times New Roman" panose="02020603050405020304" pitchFamily="18" charset="0"/>
            </a:endParaRPr>
          </a:p>
          <a:p>
            <a:pPr algn="l">
              <a:lnSpc>
                <a:spcPct val="150000"/>
              </a:lnSpc>
            </a:pPr>
            <a:r>
              <a:rPr lang="en-IN" sz="1400" b="1" dirty="0" smtClean="0">
                <a:latin typeface="Times New Roman" panose="02020603050405020304" pitchFamily="18" charset="0"/>
                <a:cs typeface="Times New Roman" panose="02020603050405020304" pitchFamily="18" charset="0"/>
              </a:rPr>
              <a:t>Objective : </a:t>
            </a:r>
            <a:r>
              <a:rPr lang="en-IN" sz="1400" dirty="0">
                <a:latin typeface="Times New Roman" panose="02020603050405020304" pitchFamily="18" charset="0"/>
                <a:cs typeface="Times New Roman" panose="02020603050405020304" pitchFamily="18" charset="0"/>
              </a:rPr>
              <a:t>In E-commerce recommendation systems are used in helping the customers finding their desired products.  The common problem which is faced by the recommender systems is the cold start,   that is not recommending the products due to lesser user ratings. This paper applied a content-based approach by  improving  the </a:t>
            </a:r>
            <a:r>
              <a:rPr lang="en-IN" sz="1400" dirty="0" smtClean="0">
                <a:latin typeface="Times New Roman" panose="02020603050405020304" pitchFamily="18" charset="0"/>
                <a:cs typeface="Times New Roman" panose="02020603050405020304" pitchFamily="18" charset="0"/>
              </a:rPr>
              <a:t>recommendation</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using </a:t>
            </a:r>
            <a:r>
              <a:rPr lang="en-IN" sz="1400" dirty="0">
                <a:latin typeface="Times New Roman" panose="02020603050405020304" pitchFamily="18" charset="0"/>
                <a:cs typeface="Times New Roman" panose="02020603050405020304" pitchFamily="18" charset="0"/>
              </a:rPr>
              <a:t>the data collected from the users social network.</a:t>
            </a:r>
            <a:endParaRPr lang="en-US" sz="1400" dirty="0">
              <a:latin typeface="Times New Roman" panose="02020603050405020304" pitchFamily="18" charset="0"/>
              <a:cs typeface="Times New Roman" panose="02020603050405020304" pitchFamily="18" charset="0"/>
            </a:endParaRPr>
          </a:p>
          <a:p>
            <a:pPr algn="l">
              <a:lnSpc>
                <a:spcPct val="150000"/>
              </a:lnSpc>
            </a:pPr>
            <a:endParaRPr lang="en-IN" sz="1400" b="1" dirty="0">
              <a:latin typeface="Times New Roman" panose="02020603050405020304" pitchFamily="18" charset="0"/>
              <a:cs typeface="Times New Roman" panose="02020603050405020304" pitchFamily="18" charset="0"/>
            </a:endParaRPr>
          </a:p>
          <a:p>
            <a:pPr algn="l">
              <a:lnSpc>
                <a:spcPct val="150000"/>
              </a:lnSpc>
            </a:pPr>
            <a:r>
              <a:rPr lang="en-IN" sz="1400" b="1" dirty="0" smtClean="0">
                <a:latin typeface="Times New Roman" panose="02020603050405020304" pitchFamily="18" charset="0"/>
                <a:cs typeface="Times New Roman" panose="02020603050405020304" pitchFamily="18" charset="0"/>
              </a:rPr>
              <a:t>Limitations : </a:t>
            </a:r>
            <a:r>
              <a:rPr lang="en-IN" sz="1400" dirty="0">
                <a:latin typeface="Times New Roman" panose="02020603050405020304" pitchFamily="18" charset="0"/>
                <a:cs typeface="Times New Roman" panose="02020603050405020304" pitchFamily="18" charset="0"/>
              </a:rPr>
              <a:t>The recommender system requires a high computational capacity, as it might have large and varied data sets.</a:t>
            </a:r>
            <a:endParaRPr lang="en-US" sz="1400" dirty="0">
              <a:latin typeface="Times New Roman" panose="02020603050405020304" pitchFamily="18" charset="0"/>
              <a:cs typeface="Times New Roman" panose="02020603050405020304" pitchFamily="18" charset="0"/>
            </a:endParaRPr>
          </a:p>
          <a:p>
            <a:pPr algn="l">
              <a:lnSpc>
                <a:spcPct val="150000"/>
              </a:lnSpc>
            </a:pPr>
            <a:r>
              <a:rPr lang="en-IN" sz="1400" dirty="0">
                <a:latin typeface="Times New Roman" pitchFamily="18" charset="0"/>
                <a:cs typeface="Times New Roman" pitchFamily="18" charset="0"/>
              </a:rPr>
              <a:t>			</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21757131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4249655"/>
          </a:xfrm>
        </p:spPr>
        <p:txBody>
          <a:bodyPr>
            <a:normAutofit/>
          </a:bodyPr>
          <a:lstStyle/>
          <a:p>
            <a:pPr algn="l">
              <a:lnSpc>
                <a:spcPct val="150000"/>
              </a:lnSpc>
            </a:pPr>
            <a:r>
              <a:rPr lang="en-IN" sz="1600" b="1" dirty="0" smtClean="0">
                <a:latin typeface="Times New Roman" panose="02020603050405020304" pitchFamily="18" charset="0"/>
                <a:cs typeface="Times New Roman" panose="02020603050405020304" pitchFamily="18" charset="0"/>
              </a:rPr>
              <a:t>Problem Statement</a:t>
            </a:r>
            <a:r>
              <a:rPr lang="en-IN" sz="1600" dirty="0" smtClean="0">
                <a:latin typeface="Times New Roman" panose="02020603050405020304" pitchFamily="18" charset="0"/>
                <a:cs typeface="Times New Roman" panose="02020603050405020304" pitchFamily="18" charset="0"/>
              </a:rPr>
              <a:t>:</a:t>
            </a:r>
            <a:br>
              <a:rPr lang="en-IN" sz="1600" dirty="0" smtClean="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400" dirty="0" smtClean="0">
                <a:latin typeface="Times New Roman" panose="02020603050405020304" pitchFamily="18" charset="0"/>
                <a:cs typeface="Times New Roman" panose="02020603050405020304" pitchFamily="18" charset="0"/>
              </a:rPr>
              <a:t>The major limitations that are observed  form the research papers  mentioned above are </a:t>
            </a:r>
            <a:r>
              <a:rPr lang="en-IN" sz="1400" dirty="0" err="1" smtClean="0">
                <a:latin typeface="Times New Roman" panose="02020603050405020304" pitchFamily="18" charset="0"/>
                <a:cs typeface="Times New Roman" panose="02020603050405020304" pitchFamily="18" charset="0"/>
              </a:rPr>
              <a:t>Sparsity</a:t>
            </a:r>
            <a:r>
              <a:rPr lang="en-IN" sz="1400" dirty="0" smtClean="0">
                <a:latin typeface="Times New Roman" panose="02020603050405020304" pitchFamily="18" charset="0"/>
                <a:cs typeface="Times New Roman" panose="02020603050405020304" pitchFamily="18" charset="0"/>
              </a:rPr>
              <a:t>, cold start, high dimensionality, and Security. Among these we took  </a:t>
            </a:r>
            <a:r>
              <a:rPr lang="en-IN" sz="1400" dirty="0" err="1" smtClean="0">
                <a:latin typeface="Times New Roman" panose="02020603050405020304" pitchFamily="18" charset="0"/>
                <a:cs typeface="Times New Roman" panose="02020603050405020304" pitchFamily="18" charset="0"/>
              </a:rPr>
              <a:t>Sparsity</a:t>
            </a:r>
            <a:r>
              <a:rPr lang="en-IN" sz="1400" dirty="0" smtClean="0">
                <a:latin typeface="Times New Roman" panose="02020603050405020304" pitchFamily="18" charset="0"/>
                <a:cs typeface="Times New Roman" panose="02020603050405020304" pitchFamily="18" charset="0"/>
              </a:rPr>
              <a:t> as the major issue. In normal clustering methods, when a new user is created, the new user will not get suggestions </a:t>
            </a:r>
            <a:r>
              <a:rPr lang="en-IN" sz="1400" dirty="0">
                <a:latin typeface="Times New Roman" panose="02020603050405020304" pitchFamily="18" charset="0"/>
                <a:cs typeface="Times New Roman" panose="02020603050405020304" pitchFamily="18" charset="0"/>
              </a:rPr>
              <a:t>immediately. </a:t>
            </a:r>
            <a:r>
              <a:rPr lang="en-IN" sz="1400" dirty="0" smtClean="0">
                <a:latin typeface="Times New Roman" panose="02020603050405020304" pitchFamily="18" charset="0"/>
                <a:cs typeface="Times New Roman" panose="02020603050405020304" pitchFamily="18" charset="0"/>
              </a:rPr>
              <a:t>This may allow </a:t>
            </a:r>
            <a:r>
              <a:rPr lang="en-IN" sz="1400" dirty="0">
                <a:latin typeface="Times New Roman" panose="02020603050405020304" pitchFamily="18" charset="0"/>
                <a:cs typeface="Times New Roman" panose="02020603050405020304" pitchFamily="18" charset="0"/>
              </a:rPr>
              <a:t>the systems to collect the irrelevant data and lead to a downfall in attracting the users </a:t>
            </a:r>
            <a:r>
              <a:rPr lang="en-IN" sz="1400" dirty="0" smtClean="0">
                <a:latin typeface="Times New Roman" panose="02020603050405020304" pitchFamily="18" charset="0"/>
                <a:cs typeface="Times New Roman" panose="02020603050405020304" pitchFamily="18" charset="0"/>
              </a:rPr>
              <a:t>At present we are continuing </a:t>
            </a:r>
            <a:r>
              <a:rPr lang="en-IN" sz="1400" dirty="0">
                <a:latin typeface="Times New Roman" panose="02020603050405020304" pitchFamily="18" charset="0"/>
                <a:cs typeface="Times New Roman" panose="02020603050405020304" pitchFamily="18" charset="0"/>
              </a:rPr>
              <a:t>the </a:t>
            </a:r>
            <a:r>
              <a:rPr lang="en-IN" sz="1400" dirty="0" smtClean="0">
                <a:latin typeface="Times New Roman" panose="02020603050405020304" pitchFamily="18" charset="0"/>
                <a:cs typeface="Times New Roman" panose="02020603050405020304" pitchFamily="18" charset="0"/>
              </a:rPr>
              <a:t>further </a:t>
            </a:r>
            <a:r>
              <a:rPr lang="en-IN" sz="1400" dirty="0">
                <a:latin typeface="Times New Roman" panose="02020603050405020304" pitchFamily="18" charset="0"/>
                <a:cs typeface="Times New Roman" panose="02020603050405020304" pitchFamily="18" charset="0"/>
              </a:rPr>
              <a:t>research upon the </a:t>
            </a:r>
            <a:r>
              <a:rPr lang="en-IN" sz="1400" dirty="0" smtClean="0">
                <a:latin typeface="Times New Roman" panose="02020603050405020304" pitchFamily="18" charset="0"/>
                <a:cs typeface="Times New Roman" panose="02020603050405020304" pitchFamily="18" charset="0"/>
              </a:rPr>
              <a:t>existing methodologies </a:t>
            </a:r>
            <a:r>
              <a:rPr lang="en-IN" sz="1400" dirty="0">
                <a:latin typeface="Times New Roman" panose="02020603050405020304" pitchFamily="18" charset="0"/>
                <a:cs typeface="Times New Roman" panose="02020603050405020304" pitchFamily="18" charset="0"/>
              </a:rPr>
              <a:t>used to resolve </a:t>
            </a:r>
            <a:r>
              <a:rPr lang="en-IN" sz="1400" dirty="0" err="1">
                <a:latin typeface="Times New Roman" panose="02020603050405020304" pitchFamily="18" charset="0"/>
                <a:cs typeface="Times New Roman" panose="02020603050405020304" pitchFamily="18" charset="0"/>
              </a:rPr>
              <a:t>Sparsity</a:t>
            </a:r>
            <a:r>
              <a:rPr lang="en-I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4529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0302" y="1470991"/>
            <a:ext cx="9835763" cy="2723823"/>
          </a:xfrm>
          <a:prstGeom prst="rect">
            <a:avLst/>
          </a:prstGeom>
          <a:noFill/>
        </p:spPr>
        <p:txBody>
          <a:bodyPr wrap="square" rtlCol="0">
            <a:spAutoFit/>
          </a:bodyPr>
          <a:lstStyle/>
          <a:p>
            <a:pPr>
              <a:lnSpc>
                <a:spcPct val="150000"/>
              </a:lnSpc>
            </a:pPr>
            <a:r>
              <a:rPr lang="en-IN" sz="1600" b="1" dirty="0" smtClean="0">
                <a:latin typeface="Times New Roman" pitchFamily="18" charset="0"/>
                <a:cs typeface="Times New Roman" pitchFamily="18" charset="0"/>
              </a:rPr>
              <a:t>Disadvantages of existing system</a:t>
            </a:r>
          </a:p>
          <a:p>
            <a:pPr>
              <a:lnSpc>
                <a:spcPct val="150000"/>
              </a:lnSpc>
            </a:pPr>
            <a:endParaRPr lang="en-IN" sz="1400" dirty="0">
              <a:latin typeface="Times New Roman" pitchFamily="18" charset="0"/>
              <a:cs typeface="Times New Roman" pitchFamily="18" charset="0"/>
            </a:endParaRPr>
          </a:p>
          <a:p>
            <a:pPr marL="342900" indent="-342900">
              <a:lnSpc>
                <a:spcPct val="150000"/>
              </a:lnSpc>
              <a:buAutoNum type="arabicParenR"/>
            </a:pPr>
            <a:r>
              <a:rPr lang="en-IN" sz="1400" dirty="0">
                <a:latin typeface="Times New Roman" pitchFamily="18" charset="0"/>
                <a:cs typeface="Times New Roman" pitchFamily="18" charset="0"/>
              </a:rPr>
              <a:t>The existing methodologies allow the systems to collect the irrelevant data and lead to a downfall in attracting the </a:t>
            </a:r>
            <a:r>
              <a:rPr lang="en-IN" sz="1400" dirty="0" smtClean="0">
                <a:latin typeface="Times New Roman" pitchFamily="18" charset="0"/>
                <a:cs typeface="Times New Roman" pitchFamily="18" charset="0"/>
              </a:rPr>
              <a:t>users</a:t>
            </a:r>
          </a:p>
          <a:p>
            <a:pPr marL="342900" indent="-342900">
              <a:lnSpc>
                <a:spcPct val="150000"/>
              </a:lnSpc>
              <a:buAutoNum type="arabicParenR"/>
            </a:pPr>
            <a:r>
              <a:rPr lang="en-IN" sz="1400" dirty="0" err="1" smtClean="0">
                <a:latin typeface="Times New Roman" pitchFamily="18" charset="0"/>
                <a:cs typeface="Times New Roman" pitchFamily="18" charset="0"/>
              </a:rPr>
              <a:t>Sparsity</a:t>
            </a:r>
            <a:r>
              <a:rPr lang="en-IN" sz="1400" dirty="0" smtClean="0">
                <a:latin typeface="Times New Roman" pitchFamily="18" charset="0"/>
                <a:cs typeface="Times New Roman" pitchFamily="18" charset="0"/>
              </a:rPr>
              <a:t> and cold start</a:t>
            </a:r>
          </a:p>
          <a:p>
            <a:pPr marL="342900" indent="-342900">
              <a:lnSpc>
                <a:spcPct val="150000"/>
              </a:lnSpc>
              <a:buAutoNum type="arabicParenR"/>
            </a:pPr>
            <a:r>
              <a:rPr lang="en-IN" sz="1400" dirty="0">
                <a:latin typeface="Times New Roman" pitchFamily="18" charset="0"/>
                <a:cs typeface="Times New Roman" pitchFamily="18" charset="0"/>
              </a:rPr>
              <a:t>C</a:t>
            </a:r>
            <a:r>
              <a:rPr lang="en-IN" sz="1400" dirty="0" smtClean="0">
                <a:latin typeface="Times New Roman" pitchFamily="18" charset="0"/>
                <a:cs typeface="Times New Roman" pitchFamily="18" charset="0"/>
              </a:rPr>
              <a:t>ollaborative </a:t>
            </a:r>
            <a:r>
              <a:rPr lang="en-IN" sz="1400" dirty="0">
                <a:latin typeface="Times New Roman" pitchFamily="18" charset="0"/>
                <a:cs typeface="Times New Roman" pitchFamily="18" charset="0"/>
              </a:rPr>
              <a:t>filtering is ineffective where no. of users are less than items</a:t>
            </a:r>
          </a:p>
          <a:p>
            <a:pPr marL="342900" indent="-342900">
              <a:lnSpc>
                <a:spcPct val="150000"/>
              </a:lnSpc>
              <a:buAutoNum type="arabicParenR"/>
            </a:pPr>
            <a:r>
              <a:rPr lang="en-IN" sz="1400" dirty="0" smtClean="0">
                <a:latin typeface="Times New Roman" pitchFamily="18" charset="0"/>
                <a:cs typeface="Times New Roman" pitchFamily="18" charset="0"/>
              </a:rPr>
              <a:t>Increase </a:t>
            </a:r>
            <a:r>
              <a:rPr lang="en-IN" sz="1400" dirty="0">
                <a:latin typeface="Times New Roman" pitchFamily="18" charset="0"/>
                <a:cs typeface="Times New Roman" pitchFamily="18" charset="0"/>
              </a:rPr>
              <a:t>in support</a:t>
            </a:r>
            <a:r>
              <a:rPr lang="en-IN" sz="1400" dirty="0" smtClean="0">
                <a:latin typeface="Times New Roman" pitchFamily="18" charset="0"/>
                <a:cs typeface="Times New Roman" pitchFamily="18" charset="0"/>
              </a:rPr>
              <a:t>, confidence </a:t>
            </a:r>
            <a:r>
              <a:rPr lang="en-IN" sz="1400" dirty="0">
                <a:latin typeface="Times New Roman" pitchFamily="18" charset="0"/>
                <a:cs typeface="Times New Roman" pitchFamily="18" charset="0"/>
              </a:rPr>
              <a:t>and coverage  above 0.1 may does not produce rules on some </a:t>
            </a:r>
            <a:r>
              <a:rPr lang="en-IN" sz="1400" dirty="0" smtClean="0">
                <a:latin typeface="Times New Roman" pitchFamily="18" charset="0"/>
                <a:cs typeface="Times New Roman" pitchFamily="18" charset="0"/>
              </a:rPr>
              <a:t>datasets.</a:t>
            </a:r>
          </a:p>
          <a:p>
            <a:pPr marL="342900" indent="-342900">
              <a:lnSpc>
                <a:spcPct val="150000"/>
              </a:lnSpc>
              <a:buAutoNum type="arabicParenR"/>
            </a:pPr>
            <a:r>
              <a:rPr lang="en-IN" sz="1400" dirty="0">
                <a:latin typeface="Times New Roman" pitchFamily="18" charset="0"/>
                <a:cs typeface="Times New Roman" pitchFamily="18" charset="0"/>
              </a:rPr>
              <a:t>content based filtering cannot determine the quality of items</a:t>
            </a:r>
            <a:endParaRPr lang="en-IN" sz="1400" dirty="0" smtClean="0">
              <a:latin typeface="Times New Roman" pitchFamily="18" charset="0"/>
              <a:cs typeface="Times New Roman" pitchFamily="18" charset="0"/>
            </a:endParaRPr>
          </a:p>
          <a:p>
            <a:pPr marL="342900" indent="-342900">
              <a:lnSpc>
                <a:spcPct val="150000"/>
              </a:lnSpc>
              <a:buAutoNum type="arabicParenR"/>
            </a:pP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2021502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061" y="866693"/>
            <a:ext cx="10515600" cy="842838"/>
          </a:xfrm>
        </p:spPr>
        <p:txBody>
          <a:bodyPr>
            <a:normAutofit/>
          </a:bodyPr>
          <a:lstStyle/>
          <a:p>
            <a:pPr algn="l"/>
            <a:r>
              <a:rPr lang="en-IN" sz="1600" b="1" dirty="0" smtClean="0">
                <a:latin typeface="Times New Roman" panose="02020603050405020304" pitchFamily="18" charset="0"/>
                <a:cs typeface="Times New Roman" panose="02020603050405020304" pitchFamily="18" charset="0"/>
              </a:rPr>
              <a:t/>
            </a:r>
            <a:br>
              <a:rPr lang="en-IN" sz="1600" b="1" dirty="0" smtClean="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
            </a:r>
            <a:br>
              <a:rPr lang="en-IN" sz="1600" b="1" dirty="0">
                <a:latin typeface="Times New Roman" panose="02020603050405020304" pitchFamily="18" charset="0"/>
                <a:cs typeface="Times New Roman" panose="02020603050405020304" pitchFamily="18" charset="0"/>
              </a:rPr>
            </a:br>
            <a:r>
              <a:rPr lang="en-IN" sz="1600" b="1" dirty="0" smtClean="0">
                <a:latin typeface="Times New Roman" panose="02020603050405020304" pitchFamily="18" charset="0"/>
                <a:cs typeface="Times New Roman" panose="02020603050405020304" pitchFamily="18" charset="0"/>
              </a:rPr>
              <a:t>Contents</a:t>
            </a:r>
            <a:endParaRPr lang="en-IN" sz="1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EE04D8E7-D977-4C51-BCD0-022DD73AEA79}"/>
              </a:ext>
            </a:extLst>
          </p:cNvPr>
          <p:cNvSpPr txBox="1"/>
          <p:nvPr/>
        </p:nvSpPr>
        <p:spPr>
          <a:xfrm>
            <a:off x="858741" y="1818198"/>
            <a:ext cx="10561982" cy="2354491"/>
          </a:xfrm>
          <a:prstGeom prst="rect">
            <a:avLst/>
          </a:prstGeom>
          <a:noFill/>
        </p:spPr>
        <p:txBody>
          <a:bodyPr wrap="square" lIns="91440" tIns="45720" rIns="91440" bIns="45720" rtlCol="0" anchor="t">
            <a:spAutoFit/>
          </a:bodyPr>
          <a:lstStyle/>
          <a:p>
            <a:pPr marL="285750" indent="-285750" algn="just">
              <a:lnSpc>
                <a:spcPct val="150000"/>
              </a:lnSpc>
              <a:buFont typeface="Arial" panose="020B0604020202020204" pitchFamily="34" charset="0"/>
              <a:buChar char="•"/>
            </a:pPr>
            <a:r>
              <a:rPr lang="en-US" sz="1400" dirty="0">
                <a:latin typeface="Times New Roman"/>
                <a:cs typeface="Times New Roman"/>
              </a:rPr>
              <a:t>Abstract</a:t>
            </a:r>
          </a:p>
          <a:p>
            <a:pPr marL="285750" indent="-285750" algn="just">
              <a:lnSpc>
                <a:spcPct val="150000"/>
              </a:lnSpc>
              <a:buFont typeface="Arial" panose="020B0604020202020204" pitchFamily="34" charset="0"/>
              <a:buChar char="•"/>
            </a:pPr>
            <a:r>
              <a:rPr lang="en-US" sz="1400" dirty="0">
                <a:latin typeface="Times New Roman"/>
                <a:cs typeface="Times New Roman"/>
              </a:rPr>
              <a:t>Introduction</a:t>
            </a:r>
          </a:p>
          <a:p>
            <a:pPr marL="285750" indent="-285750" algn="just">
              <a:lnSpc>
                <a:spcPct val="150000"/>
              </a:lnSpc>
              <a:buFont typeface="Arial" panose="020B0604020202020204" pitchFamily="34" charset="0"/>
              <a:buChar char="•"/>
            </a:pPr>
            <a:r>
              <a:rPr lang="en-US" sz="1400" dirty="0">
                <a:latin typeface="Times New Roman"/>
                <a:cs typeface="Times New Roman"/>
              </a:rPr>
              <a:t>Literature Survey</a:t>
            </a:r>
          </a:p>
          <a:p>
            <a:pPr marL="285750" indent="-285750" algn="just">
              <a:lnSpc>
                <a:spcPct val="150000"/>
              </a:lnSpc>
              <a:buFont typeface="Arial" panose="020B0604020202020204" pitchFamily="34" charset="0"/>
              <a:buChar char="•"/>
            </a:pPr>
            <a:r>
              <a:rPr lang="en-US" sz="1400" dirty="0">
                <a:latin typeface="Times New Roman"/>
                <a:cs typeface="Times New Roman"/>
              </a:rPr>
              <a:t>Problem </a:t>
            </a:r>
            <a:r>
              <a:rPr lang="en-US" sz="1400" dirty="0" smtClean="0">
                <a:latin typeface="Times New Roman"/>
                <a:cs typeface="Times New Roman"/>
              </a:rPr>
              <a:t>Statement</a:t>
            </a:r>
          </a:p>
          <a:p>
            <a:pPr marL="285750" indent="-285750" algn="just">
              <a:lnSpc>
                <a:spcPct val="150000"/>
              </a:lnSpc>
              <a:buFont typeface="Arial" panose="020B0604020202020204" pitchFamily="34" charset="0"/>
              <a:buChar char="•"/>
            </a:pPr>
            <a:r>
              <a:rPr lang="en-US" sz="1400" dirty="0" smtClean="0">
                <a:latin typeface="Times New Roman"/>
                <a:cs typeface="Times New Roman"/>
              </a:rPr>
              <a:t>Disadvantages of existing system</a:t>
            </a:r>
          </a:p>
          <a:p>
            <a:pPr marL="285750" indent="-285750" algn="just">
              <a:lnSpc>
                <a:spcPct val="150000"/>
              </a:lnSpc>
              <a:buFont typeface="Arial" panose="020B0604020202020204" pitchFamily="34" charset="0"/>
              <a:buChar char="•"/>
            </a:pPr>
            <a:r>
              <a:rPr lang="en-US" sz="1400" dirty="0" smtClean="0">
                <a:latin typeface="Times New Roman"/>
                <a:cs typeface="Times New Roman"/>
              </a:rPr>
              <a:t>Advantages of proposed system</a:t>
            </a:r>
          </a:p>
          <a:p>
            <a:pPr marL="285750" indent="-285750" algn="just">
              <a:lnSpc>
                <a:spcPct val="150000"/>
              </a:lnSpc>
              <a:buFont typeface="Arial" panose="020B0604020202020204" pitchFamily="34" charset="0"/>
              <a:buChar char="•"/>
            </a:pPr>
            <a:r>
              <a:rPr lang="en-US" sz="1400" dirty="0" smtClean="0">
                <a:latin typeface="Times New Roman"/>
                <a:cs typeface="Times New Roman"/>
              </a:rPr>
              <a:t>System Architecture</a:t>
            </a:r>
            <a:endParaRPr lang="en-US" sz="1400" dirty="0">
              <a:latin typeface="Times New Roman"/>
              <a:cs typeface="Times New Roman"/>
            </a:endParaRPr>
          </a:p>
        </p:txBody>
      </p:sp>
    </p:spTree>
    <p:extLst>
      <p:ext uri="{BB962C8B-B14F-4D97-AF65-F5344CB8AC3E}">
        <p14:creationId xmlns:p14="http://schemas.microsoft.com/office/powerpoint/2010/main" val="4446918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8010" y="1375576"/>
            <a:ext cx="7903597" cy="1754326"/>
          </a:xfrm>
          <a:prstGeom prst="rect">
            <a:avLst/>
          </a:prstGeom>
          <a:noFill/>
        </p:spPr>
        <p:txBody>
          <a:bodyPr wrap="square" rtlCol="0">
            <a:spAutoFit/>
          </a:bodyPr>
          <a:lstStyle/>
          <a:p>
            <a:pPr>
              <a:lnSpc>
                <a:spcPct val="150000"/>
              </a:lnSpc>
            </a:pPr>
            <a:r>
              <a:rPr lang="en-IN" sz="1600" b="1" dirty="0" smtClean="0">
                <a:latin typeface="Times New Roman" pitchFamily="18" charset="0"/>
                <a:cs typeface="Times New Roman" pitchFamily="18" charset="0"/>
              </a:rPr>
              <a:t>Advantages of proposed System</a:t>
            </a:r>
          </a:p>
          <a:p>
            <a:pPr>
              <a:lnSpc>
                <a:spcPct val="150000"/>
              </a:lnSpc>
            </a:pPr>
            <a:endParaRPr lang="en-IN" sz="1400" dirty="0">
              <a:latin typeface="Times New Roman" pitchFamily="18" charset="0"/>
              <a:cs typeface="Times New Roman" pitchFamily="18" charset="0"/>
            </a:endParaRPr>
          </a:p>
          <a:p>
            <a:pPr>
              <a:lnSpc>
                <a:spcPct val="150000"/>
              </a:lnSpc>
            </a:pPr>
            <a:r>
              <a:rPr lang="en-IN" sz="1400" dirty="0" smtClean="0">
                <a:latin typeface="Times New Roman" pitchFamily="18" charset="0"/>
                <a:cs typeface="Times New Roman" pitchFamily="18" charset="0"/>
              </a:rPr>
              <a:t>1)Efficient clustering mechanism for dynamic inflow of data</a:t>
            </a:r>
          </a:p>
          <a:p>
            <a:pPr>
              <a:lnSpc>
                <a:spcPct val="150000"/>
              </a:lnSpc>
            </a:pPr>
            <a:r>
              <a:rPr lang="en-IN" sz="1400" dirty="0" smtClean="0">
                <a:latin typeface="Times New Roman" pitchFamily="18" charset="0"/>
                <a:cs typeface="Times New Roman" pitchFamily="18" charset="0"/>
              </a:rPr>
              <a:t>2)Number of clusters is not fixed, they can be increased as and when required</a:t>
            </a:r>
          </a:p>
          <a:p>
            <a:pPr>
              <a:lnSpc>
                <a:spcPct val="150000"/>
              </a:lnSpc>
            </a:pPr>
            <a:r>
              <a:rPr lang="en-IN" sz="1400" dirty="0" smtClean="0">
                <a:latin typeface="Times New Roman" pitchFamily="18" charset="0"/>
                <a:cs typeface="Times New Roman" pitchFamily="18" charset="0"/>
              </a:rPr>
              <a:t>3)Effective recommendations can be generated for users.</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3916295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41031" y="324999"/>
            <a:ext cx="6854023" cy="369332"/>
          </a:xfrm>
          <a:prstGeom prst="rect">
            <a:avLst/>
          </a:prstGeom>
          <a:noFill/>
        </p:spPr>
        <p:txBody>
          <a:bodyPr wrap="square" rtlCol="0">
            <a:spAutoFit/>
          </a:bodyPr>
          <a:lstStyle/>
          <a:p>
            <a:r>
              <a:rPr lang="en-IN" dirty="0" smtClean="0"/>
              <a:t>			System Architecture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3553" y="688410"/>
            <a:ext cx="6865495" cy="6169590"/>
          </a:xfrm>
          <a:prstGeom prst="rect">
            <a:avLst/>
          </a:prstGeom>
        </p:spPr>
      </p:pic>
    </p:spTree>
    <p:extLst>
      <p:ext uri="{BB962C8B-B14F-4D97-AF65-F5344CB8AC3E}">
        <p14:creationId xmlns:p14="http://schemas.microsoft.com/office/powerpoint/2010/main" val="41144317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F376653C-3149-44AD-A6EC-7DBFE5D2EA42}"/>
              </a:ext>
            </a:extLst>
          </p:cNvPr>
          <p:cNvSpPr/>
          <p:nvPr/>
        </p:nvSpPr>
        <p:spPr>
          <a:xfrm>
            <a:off x="3400309" y="2604452"/>
            <a:ext cx="5391382" cy="338554"/>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91440" tIns="45720" rIns="91440" bIns="45720">
            <a:spAutoFit/>
          </a:bodyPr>
          <a:lstStyle/>
          <a:p>
            <a:pPr algn="ctr"/>
            <a:r>
              <a:rPr lang="en-US" sz="1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975897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223255"/>
            <a:ext cx="10716064" cy="820229"/>
          </a:xfrm>
        </p:spPr>
        <p:txBody>
          <a:bodyPr>
            <a:normAutofit fontScale="90000"/>
          </a:bodyPr>
          <a:lstStyle/>
          <a:p>
            <a:pPr algn="l"/>
            <a:r>
              <a:rPr lang="en-IN" sz="1600" b="1" dirty="0" smtClean="0">
                <a:latin typeface="Times New Roman" panose="02020603050405020304" pitchFamily="18" charset="0"/>
                <a:cs typeface="Times New Roman" panose="02020603050405020304" pitchFamily="18" charset="0"/>
              </a:rPr>
              <a:t/>
            </a:r>
            <a:br>
              <a:rPr lang="en-IN" sz="1600" b="1" dirty="0" smtClean="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
            </a:r>
            <a:br>
              <a:rPr lang="en-IN" sz="1600" b="1" dirty="0">
                <a:latin typeface="Times New Roman" panose="02020603050405020304" pitchFamily="18" charset="0"/>
                <a:cs typeface="Times New Roman" panose="02020603050405020304" pitchFamily="18" charset="0"/>
              </a:rPr>
            </a:br>
            <a:r>
              <a:rPr lang="en-IN" sz="1600" b="1" dirty="0" smtClean="0">
                <a:latin typeface="Times New Roman" panose="02020603050405020304" pitchFamily="18" charset="0"/>
                <a:cs typeface="Times New Roman" panose="02020603050405020304" pitchFamily="18" charset="0"/>
              </a:rPr>
              <a:t>Abstract</a:t>
            </a:r>
            <a:endParaRPr lang="en-IN" sz="1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39788" y="2236763"/>
            <a:ext cx="10916529" cy="1992661"/>
          </a:xfrm>
          <a:prstGeom prst="rect">
            <a:avLst/>
          </a:prstGeom>
          <a:noFill/>
        </p:spPr>
        <p:txBody>
          <a:bodyPr wrap="square" rtlCol="0">
            <a:spAutoFit/>
          </a:bodyPr>
          <a:lstStyle/>
          <a:p>
            <a:pPr>
              <a:lnSpc>
                <a:spcPct val="150000"/>
              </a:lnSpc>
            </a:pPr>
            <a:r>
              <a:rPr lang="en-IN" sz="1400" dirty="0">
                <a:latin typeface="Times New Roman" pitchFamily="18" charset="0"/>
                <a:cs typeface="Times New Roman" pitchFamily="18" charset="0"/>
              </a:rPr>
              <a:t>In the present world as the technology is advancing there has been a drastic increase in the websites, which have numerous options for the products we wish to buy. When there a several options for a single product, one might be generally confused in making their choices. To avoid that, recommender systems plays  a major role in recommending the items or products to the users, by using some algorithms and techniques. These recommender systems are used for various purposes like, in recommending music, movies, products, research papers, </a:t>
            </a:r>
            <a:r>
              <a:rPr lang="en-IN" sz="1400" dirty="0" err="1">
                <a:latin typeface="Times New Roman" pitchFamily="18" charset="0"/>
                <a:cs typeface="Times New Roman" pitchFamily="18" charset="0"/>
              </a:rPr>
              <a:t>youtube</a:t>
            </a:r>
            <a:r>
              <a:rPr lang="en-IN" sz="1400" dirty="0">
                <a:latin typeface="Times New Roman" pitchFamily="18" charset="0"/>
                <a:cs typeface="Times New Roman" pitchFamily="18" charset="0"/>
              </a:rPr>
              <a:t>, Netflix, temporal recommendation and so on. A recommender System gives suggestions based on the user’s interest using some algorithms like Clustering, and suggests the items based on the generated interests of the user in the coarse of time.</a:t>
            </a: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617" y="942535"/>
            <a:ext cx="10299386" cy="407964"/>
          </a:xfrm>
        </p:spPr>
        <p:txBody>
          <a:bodyPr>
            <a:normAutofit/>
          </a:bodyPr>
          <a:lstStyle/>
          <a:p>
            <a:pPr algn="l"/>
            <a:r>
              <a:rPr lang="en-IN" sz="1600" b="1" dirty="0" smtClean="0">
                <a:latin typeface="Times New Roman" panose="02020603050405020304" pitchFamily="18" charset="0"/>
                <a:cs typeface="Times New Roman" panose="02020603050405020304" pitchFamily="18" charset="0"/>
              </a:rPr>
              <a:t>  Introduction</a:t>
            </a:r>
            <a:endParaRPr lang="en-IN" sz="16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39788" y="1519311"/>
            <a:ext cx="10386230" cy="3608488"/>
          </a:xfrm>
          <a:prstGeom prst="rect">
            <a:avLst/>
          </a:prstGeom>
          <a:noFill/>
        </p:spPr>
        <p:txBody>
          <a:bodyPr wrap="square" rtlCol="0">
            <a:spAutoFit/>
          </a:bodyPr>
          <a:lstStyle/>
          <a:p>
            <a:pPr>
              <a:lnSpc>
                <a:spcPct val="150000"/>
              </a:lnSpc>
            </a:pPr>
            <a:r>
              <a:rPr lang="en-IN" sz="1400" dirty="0">
                <a:latin typeface="Times New Roman" panose="02020603050405020304" pitchFamily="18" charset="0"/>
                <a:cs typeface="Times New Roman" panose="02020603050405020304" pitchFamily="18" charset="0"/>
              </a:rPr>
              <a:t>The introduction of recommender systems could be traced back to 1979 with relation to cognitive science. Recommender systems are used more widely  than other areas  like approximation theory information retrieval, forecasting theories.</a:t>
            </a:r>
            <a:endParaRPr lang="en-US" sz="1400" dirty="0">
              <a:latin typeface="Times New Roman" panose="02020603050405020304" pitchFamily="18" charset="0"/>
              <a:cs typeface="Times New Roman" panose="02020603050405020304" pitchFamily="18" charset="0"/>
            </a:endParaRPr>
          </a:p>
          <a:p>
            <a:pPr>
              <a:lnSpc>
                <a:spcPct val="150000"/>
              </a:lnSpc>
            </a:pPr>
            <a:r>
              <a:rPr lang="en-IN" sz="1400" dirty="0">
                <a:latin typeface="Times New Roman" panose="02020603050405020304" pitchFamily="18" charset="0"/>
                <a:cs typeface="Times New Roman" panose="02020603050405020304" pitchFamily="18" charset="0"/>
              </a:rPr>
              <a:t>The common problem faced by users is the information overloading, which means to have various options for a single product or interest. </a:t>
            </a:r>
            <a:endParaRPr lang="en-US" sz="1400" dirty="0">
              <a:latin typeface="Times New Roman" panose="02020603050405020304" pitchFamily="18" charset="0"/>
              <a:cs typeface="Times New Roman" panose="02020603050405020304" pitchFamily="18" charset="0"/>
            </a:endParaRPr>
          </a:p>
          <a:p>
            <a:pPr>
              <a:lnSpc>
                <a:spcPct val="150000"/>
              </a:lnSpc>
            </a:pPr>
            <a:r>
              <a:rPr lang="en-IN" sz="1400" dirty="0">
                <a:latin typeface="Times New Roman" panose="02020603050405020304" pitchFamily="18" charset="0"/>
                <a:cs typeface="Times New Roman" panose="02020603050405020304" pitchFamily="18" charset="0"/>
              </a:rPr>
              <a:t>To avoid this problem recommender systems , in the recent years are great in handling such problems. To resolve this, </a:t>
            </a:r>
            <a:r>
              <a:rPr lang="en-IN" sz="1400" dirty="0" err="1">
                <a:latin typeface="Times New Roman" panose="02020603050405020304" pitchFamily="18" charset="0"/>
                <a:cs typeface="Times New Roman" panose="02020603050405020304" pitchFamily="18" charset="0"/>
              </a:rPr>
              <a:t>rs</a:t>
            </a:r>
            <a:r>
              <a:rPr lang="en-IN" sz="1400" dirty="0">
                <a:latin typeface="Times New Roman" panose="02020603050405020304" pitchFamily="18" charset="0"/>
                <a:cs typeface="Times New Roman" panose="02020603050405020304" pitchFamily="18" charset="0"/>
              </a:rPr>
              <a:t> (recommender systems) guide user’s towards new and unknown items that may be relevant to the user’s current task.</a:t>
            </a:r>
            <a:endParaRPr lang="en-US" sz="1400" dirty="0">
              <a:latin typeface="Times New Roman" panose="02020603050405020304" pitchFamily="18" charset="0"/>
              <a:cs typeface="Times New Roman" panose="02020603050405020304" pitchFamily="18" charset="0"/>
            </a:endParaRPr>
          </a:p>
          <a:p>
            <a:pPr>
              <a:lnSpc>
                <a:spcPct val="150000"/>
              </a:lnSpc>
            </a:pPr>
            <a:r>
              <a:rPr lang="en-IN" sz="140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pPr>
              <a:lnSpc>
                <a:spcPct val="150000"/>
              </a:lnSpc>
            </a:pPr>
            <a:r>
              <a:rPr lang="en-IN" sz="1400" dirty="0">
                <a:latin typeface="Times New Roman" panose="02020603050405020304" pitchFamily="18" charset="0"/>
                <a:cs typeface="Times New Roman" panose="02020603050405020304" pitchFamily="18" charset="0"/>
              </a:rPr>
              <a:t>Recommendation engines are mainly of three categories</a:t>
            </a:r>
            <a:endParaRPr lang="en-US" sz="1400" dirty="0">
              <a:latin typeface="Times New Roman" panose="02020603050405020304" pitchFamily="18" charset="0"/>
              <a:cs typeface="Times New Roman" panose="02020603050405020304" pitchFamily="18" charset="0"/>
            </a:endParaRPr>
          </a:p>
          <a:p>
            <a:pPr>
              <a:lnSpc>
                <a:spcPct val="150000"/>
              </a:lnSpc>
            </a:pPr>
            <a:r>
              <a:rPr lang="en-IN" sz="1400" dirty="0">
                <a:latin typeface="Times New Roman" panose="02020603050405020304" pitchFamily="18" charset="0"/>
                <a:cs typeface="Times New Roman" panose="02020603050405020304" pitchFamily="18" charset="0"/>
              </a:rPr>
              <a:t>I. Collaborative Filtering</a:t>
            </a:r>
            <a:endParaRPr lang="en-US" sz="1400" dirty="0">
              <a:latin typeface="Times New Roman" panose="02020603050405020304" pitchFamily="18" charset="0"/>
              <a:cs typeface="Times New Roman" panose="02020603050405020304" pitchFamily="18" charset="0"/>
            </a:endParaRPr>
          </a:p>
          <a:p>
            <a:pPr>
              <a:lnSpc>
                <a:spcPct val="150000"/>
              </a:lnSpc>
            </a:pPr>
            <a:r>
              <a:rPr lang="en-IN" sz="1400" dirty="0">
                <a:latin typeface="Times New Roman" panose="02020603050405020304" pitchFamily="18" charset="0"/>
                <a:cs typeface="Times New Roman" panose="02020603050405020304" pitchFamily="18" charset="0"/>
              </a:rPr>
              <a:t>II. Content based Filtering</a:t>
            </a:r>
            <a:endParaRPr lang="en-US" sz="1400" dirty="0">
              <a:latin typeface="Times New Roman" panose="02020603050405020304" pitchFamily="18" charset="0"/>
              <a:cs typeface="Times New Roman" panose="02020603050405020304" pitchFamily="18" charset="0"/>
            </a:endParaRPr>
          </a:p>
          <a:p>
            <a:pPr>
              <a:lnSpc>
                <a:spcPct val="150000"/>
              </a:lnSpc>
            </a:pPr>
            <a:r>
              <a:rPr lang="en-IN" sz="1400" dirty="0">
                <a:latin typeface="Times New Roman" panose="02020603050405020304" pitchFamily="18" charset="0"/>
                <a:cs typeface="Times New Roman" panose="02020603050405020304" pitchFamily="18" charset="0"/>
              </a:rPr>
              <a:t>III. Hybrid Recommendation system</a:t>
            </a:r>
            <a:endParaRPr lang="en-US" sz="1400" dirty="0">
              <a:latin typeface="Times New Roman" panose="02020603050405020304" pitchFamily="18" charset="0"/>
              <a:cs typeface="Times New Roman" panose="02020603050405020304" pitchFamily="18" charset="0"/>
            </a:endParaRPr>
          </a:p>
          <a:p>
            <a:pPr>
              <a:lnSpc>
                <a:spcPct val="150000"/>
              </a:lnSpc>
            </a:pPr>
            <a:r>
              <a:rPr lang="en-IN" sz="140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98341"/>
            <a:ext cx="9601200" cy="397412"/>
          </a:xfrm>
        </p:spPr>
        <p:txBody>
          <a:bodyPr>
            <a:normAutofit/>
          </a:bodyPr>
          <a:lstStyle/>
          <a:p>
            <a:pPr algn="l"/>
            <a:r>
              <a:rPr lang="en-IN" sz="1600" dirty="0">
                <a:latin typeface="Times New Roman" panose="02020603050405020304" pitchFamily="18" charset="0"/>
                <a:cs typeface="Times New Roman" panose="02020603050405020304" pitchFamily="18" charset="0"/>
              </a:rPr>
              <a:t>Continued</a:t>
            </a:r>
            <a:r>
              <a:rPr lang="en-IN" sz="1600" dirty="0"/>
              <a:t> ...</a:t>
            </a:r>
          </a:p>
        </p:txBody>
      </p:sp>
      <p:sp>
        <p:nvSpPr>
          <p:cNvPr id="3" name="TextBox 2"/>
          <p:cNvSpPr txBox="1"/>
          <p:nvPr/>
        </p:nvSpPr>
        <p:spPr>
          <a:xfrm>
            <a:off x="839788" y="1350498"/>
            <a:ext cx="10653517" cy="3647152"/>
          </a:xfrm>
          <a:prstGeom prst="rect">
            <a:avLst/>
          </a:prstGeom>
          <a:noFill/>
        </p:spPr>
        <p:txBody>
          <a:bodyPr wrap="square" rtlCol="0">
            <a:spAutoFit/>
          </a:bodyPr>
          <a:lstStyle/>
          <a:p>
            <a:pPr>
              <a:lnSpc>
                <a:spcPct val="150000"/>
              </a:lnSpc>
            </a:pPr>
            <a:r>
              <a:rPr lang="en-IN" sz="1400" dirty="0">
                <a:latin typeface="Times New Roman" panose="02020603050405020304" pitchFamily="18" charset="0"/>
                <a:cs typeface="Times New Roman" panose="02020603050405020304" pitchFamily="18" charset="0"/>
              </a:rPr>
              <a:t>In Collaborative filtering techniques information is collected on users’ search patterns, choices. This information is studied and recommendations are given based on exactly what customer needs when compared with others. Advantage of the collaborative filtering strategy is it does not depend on machine  content and hence it accurately recommends for complex products.</a:t>
            </a:r>
            <a:endParaRPr lang="en-US" sz="1400" dirty="0">
              <a:latin typeface="Times New Roman" panose="02020603050405020304" pitchFamily="18" charset="0"/>
              <a:cs typeface="Times New Roman" panose="02020603050405020304" pitchFamily="18" charset="0"/>
            </a:endParaRPr>
          </a:p>
          <a:p>
            <a:pPr>
              <a:lnSpc>
                <a:spcPct val="150000"/>
              </a:lnSpc>
            </a:pPr>
            <a:r>
              <a:rPr lang="en-IN" sz="140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pPr>
              <a:lnSpc>
                <a:spcPct val="150000"/>
              </a:lnSpc>
            </a:pPr>
            <a:r>
              <a:rPr lang="en-IN" sz="1400" dirty="0">
                <a:latin typeface="Times New Roman" panose="02020603050405020304" pitchFamily="18" charset="0"/>
                <a:cs typeface="Times New Roman" panose="02020603050405020304" pitchFamily="18" charset="0"/>
              </a:rPr>
              <a:t>Content-based filtering algorithms are limited to  explanation of the product along with an overview of the user’s choices. Content-based recommendation system makes use of keywords and phrases to determine those products and a user profile is built to identify the kind of product an individual prefers. </a:t>
            </a:r>
            <a:endParaRPr lang="en-US" sz="1400" dirty="0">
              <a:latin typeface="Times New Roman" panose="02020603050405020304" pitchFamily="18" charset="0"/>
              <a:cs typeface="Times New Roman" panose="02020603050405020304" pitchFamily="18" charset="0"/>
            </a:endParaRPr>
          </a:p>
          <a:p>
            <a:pPr>
              <a:lnSpc>
                <a:spcPct val="150000"/>
              </a:lnSpc>
            </a:pPr>
            <a:r>
              <a:rPr lang="en-IN" sz="140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p>
            <a:pPr>
              <a:lnSpc>
                <a:spcPct val="150000"/>
              </a:lnSpc>
            </a:pP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A </a:t>
            </a:r>
            <a:r>
              <a:rPr lang="en-IN" sz="1400" dirty="0">
                <a:latin typeface="Times New Roman" panose="02020603050405020304" pitchFamily="18" charset="0"/>
                <a:cs typeface="Times New Roman" panose="02020603050405020304" pitchFamily="18" charset="0"/>
              </a:rPr>
              <a:t>mix of both techniques can be employed in numerous ways, by making content-based and also collaborative-based predictions separately and combining the actual algorithms finally into a single model. Numerous studies have been carried out in order to compare the actual efficiency in the hybrid technique. By the accuracy results we can overcome problems like cold start and the </a:t>
            </a:r>
            <a:r>
              <a:rPr lang="en-IN" sz="1400" dirty="0" err="1">
                <a:latin typeface="Times New Roman" panose="02020603050405020304" pitchFamily="18" charset="0"/>
                <a:cs typeface="Times New Roman" panose="02020603050405020304" pitchFamily="18" charset="0"/>
              </a:rPr>
              <a:t>sparsity</a:t>
            </a: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 problem</a:t>
            </a:r>
            <a:r>
              <a:rPr lang="en-IN"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1005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899096"/>
            <a:ext cx="9601200" cy="531934"/>
          </a:xfrm>
        </p:spPr>
        <p:txBody>
          <a:bodyPr>
            <a:normAutofit/>
          </a:bodyPr>
          <a:lstStyle/>
          <a:p>
            <a:pPr algn="l"/>
            <a:r>
              <a:rPr lang="en-IN" sz="1600" b="1" dirty="0">
                <a:latin typeface="Times New Roman" panose="02020603050405020304" pitchFamily="18" charset="0"/>
                <a:cs typeface="Times New Roman" panose="02020603050405020304" pitchFamily="18" charset="0"/>
              </a:rPr>
              <a:t>Literature Survey </a:t>
            </a:r>
          </a:p>
        </p:txBody>
      </p:sp>
      <p:sp>
        <p:nvSpPr>
          <p:cNvPr id="3" name="TextBox 2"/>
          <p:cNvSpPr txBox="1"/>
          <p:nvPr/>
        </p:nvSpPr>
        <p:spPr>
          <a:xfrm>
            <a:off x="839788" y="1431030"/>
            <a:ext cx="10244667" cy="4893647"/>
          </a:xfrm>
          <a:prstGeom prst="rect">
            <a:avLst/>
          </a:prstGeom>
          <a:noFill/>
        </p:spPr>
        <p:txBody>
          <a:bodyPr wrap="square" rtlCol="0">
            <a:spAutoFit/>
          </a:bodyPr>
          <a:lstStyle/>
          <a:p>
            <a:pPr algn="just">
              <a:lnSpc>
                <a:spcPct val="150000"/>
              </a:lnSpc>
            </a:pPr>
            <a:r>
              <a:rPr lang="en-IN" sz="1400" b="1" dirty="0" smtClean="0">
                <a:latin typeface="Times New Roman" panose="02020603050405020304" pitchFamily="18" charset="0"/>
                <a:cs typeface="Times New Roman" panose="02020603050405020304" pitchFamily="18" charset="0"/>
              </a:rPr>
              <a:t>1) Title  :   </a:t>
            </a:r>
            <a:r>
              <a:rPr lang="en-IN" sz="1400" dirty="0">
                <a:latin typeface="Times New Roman" panose="02020603050405020304" pitchFamily="18" charset="0"/>
                <a:cs typeface="Times New Roman" panose="02020603050405020304" pitchFamily="18" charset="0"/>
              </a:rPr>
              <a:t>Development of Product Recommendation Engine By Collaborative Filtering and Association Rule Mining Using Machine </a:t>
            </a:r>
            <a:r>
              <a:rPr lang="en-IN" sz="1400" dirty="0" smtClean="0">
                <a:latin typeface="Times New Roman" panose="02020603050405020304" pitchFamily="18" charset="0"/>
                <a:cs typeface="Times New Roman" panose="02020603050405020304" pitchFamily="18" charset="0"/>
              </a:rPr>
              <a:t>	Learning Algorithms</a:t>
            </a:r>
            <a:endParaRPr lang="en-IN" sz="1400" b="1" dirty="0">
              <a:latin typeface="Times New Roman" panose="02020603050405020304" pitchFamily="18" charset="0"/>
              <a:cs typeface="Times New Roman" panose="02020603050405020304" pitchFamily="18" charset="0"/>
            </a:endParaRPr>
          </a:p>
          <a:p>
            <a:pPr marL="342900" indent="-342900" algn="just">
              <a:lnSpc>
                <a:spcPct val="150000"/>
              </a:lnSpc>
              <a:buAutoNum type="arabicParenR"/>
            </a:pPr>
            <a:endParaRPr lang="en-US" sz="1400" dirty="0">
              <a:solidFill>
                <a:srgbClr val="202124"/>
              </a:solidFill>
              <a:latin typeface="Times New Roman" panose="02020603050405020304" pitchFamily="18" charset="0"/>
              <a:cs typeface="Times New Roman" panose="02020603050405020304" pitchFamily="18" charset="0"/>
            </a:endParaRPr>
          </a:p>
          <a:p>
            <a:pPr algn="just">
              <a:lnSpc>
                <a:spcPct val="150000"/>
              </a:lnSpc>
            </a:pPr>
            <a:r>
              <a:rPr lang="en-IN" sz="1400" b="1" dirty="0">
                <a:latin typeface="Times New Roman" panose="02020603050405020304" pitchFamily="18" charset="0"/>
                <a:cs typeface="Times New Roman" panose="02020603050405020304" pitchFamily="18" charset="0"/>
              </a:rPr>
              <a:t>Year </a:t>
            </a:r>
            <a:r>
              <a:rPr lang="en-IN" sz="1400" b="1" dirty="0" smtClean="0">
                <a:latin typeface="Times New Roman" panose="02020603050405020304" pitchFamily="18" charset="0"/>
                <a:cs typeface="Times New Roman" panose="02020603050405020304" pitchFamily="18" charset="0"/>
              </a:rPr>
              <a:t>of Publication  </a:t>
            </a:r>
            <a:r>
              <a:rPr lang="en-IN" sz="1400" dirty="0" smtClean="0">
                <a:latin typeface="Times New Roman" panose="02020603050405020304" pitchFamily="18" charset="0"/>
                <a:cs typeface="Times New Roman" panose="02020603050405020304" pitchFamily="18" charset="0"/>
              </a:rPr>
              <a:t>: 2020</a:t>
            </a:r>
            <a:endParaRPr lang="en-US" sz="1400" dirty="0">
              <a:solidFill>
                <a:srgbClr val="202124"/>
              </a:solidFill>
              <a:latin typeface="Times New Roman" panose="02020603050405020304" pitchFamily="18" charset="0"/>
              <a:cs typeface="Times New Roman" panose="02020603050405020304" pitchFamily="18" charset="0"/>
            </a:endParaRPr>
          </a:p>
          <a:p>
            <a:pPr>
              <a:lnSpc>
                <a:spcPct val="150000"/>
              </a:lnSpc>
            </a:pPr>
            <a:r>
              <a:rPr lang="en-IN" sz="1400" b="1" dirty="0" smtClean="0">
                <a:latin typeface="Times New Roman" panose="02020603050405020304" pitchFamily="18" charset="0"/>
                <a:cs typeface="Times New Roman" panose="02020603050405020304" pitchFamily="18" charset="0"/>
              </a:rPr>
              <a:t>Objective</a:t>
            </a:r>
            <a:r>
              <a:rPr lang="en-IN" b="1" dirty="0" smtClean="0">
                <a:latin typeface="Times New Roman" panose="02020603050405020304" pitchFamily="18" charset="0"/>
                <a:cs typeface="Times New Roman" panose="02020603050405020304" pitchFamily="18" charset="0"/>
              </a:rPr>
              <a:t> </a:t>
            </a:r>
            <a:r>
              <a:rPr lang="en-IN" sz="1400" b="1"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There is a necessity for recommendation engine to be implemented in real time applications to fulfil user needs. This paper developed a product recommendation engine that uses collaborative filtering approach, It finds similarity between items bought by the customers with other set of customers, purchase pattern, and association rule mining framework. Selection of metrics and speed is important for quality recommendations.</a:t>
            </a:r>
          </a:p>
          <a:p>
            <a:pPr>
              <a:lnSpc>
                <a:spcPct val="150000"/>
              </a:lnSpc>
            </a:pPr>
            <a:r>
              <a:rPr lang="en-US" sz="1400" dirty="0">
                <a:latin typeface="Times New Roman" panose="02020603050405020304" pitchFamily="18" charset="0"/>
                <a:cs typeface="Times New Roman" panose="02020603050405020304" pitchFamily="18" charset="0"/>
              </a:rPr>
              <a:t>Used cross sell technique for various items. The metrics used are distance based and matrix factorization based </a:t>
            </a:r>
            <a:r>
              <a:rPr lang="en-US" sz="1400" dirty="0" smtClean="0">
                <a:latin typeface="Times New Roman" panose="02020603050405020304" pitchFamily="18" charset="0"/>
                <a:cs typeface="Times New Roman" panose="02020603050405020304" pitchFamily="18" charset="0"/>
              </a:rPr>
              <a:t>filtering</a:t>
            </a:r>
            <a:endParaRPr lang="en-IN" sz="1400" b="1" dirty="0">
              <a:latin typeface="Times New Roman" panose="02020603050405020304" pitchFamily="18" charset="0"/>
              <a:cs typeface="Times New Roman" panose="02020603050405020304" pitchFamily="18" charset="0"/>
            </a:endParaRPr>
          </a:p>
          <a:p>
            <a:pPr algn="just">
              <a:lnSpc>
                <a:spcPct val="150000"/>
              </a:lnSpc>
            </a:pPr>
            <a:endParaRPr lang="en-IN" sz="1400" b="1" dirty="0">
              <a:latin typeface="Times New Roman" panose="02020603050405020304" pitchFamily="18" charset="0"/>
              <a:cs typeface="Times New Roman" panose="02020603050405020304" pitchFamily="18" charset="0"/>
            </a:endParaRPr>
          </a:p>
          <a:p>
            <a:pPr algn="just">
              <a:lnSpc>
                <a:spcPct val="150000"/>
              </a:lnSpc>
            </a:pPr>
            <a:r>
              <a:rPr lang="en-IN" sz="1400" b="1" dirty="0">
                <a:latin typeface="Times New Roman" panose="02020603050405020304" pitchFamily="18" charset="0"/>
                <a:cs typeface="Times New Roman" panose="02020603050405020304" pitchFamily="18" charset="0"/>
              </a:rPr>
              <a:t>Limitations</a:t>
            </a:r>
            <a:r>
              <a:rPr lang="en-IN" b="1" dirty="0">
                <a:latin typeface="Times New Roman" panose="02020603050405020304" pitchFamily="18" charset="0"/>
                <a:cs typeface="Times New Roman" panose="02020603050405020304" pitchFamily="18" charset="0"/>
              </a:rPr>
              <a:t> : </a:t>
            </a:r>
            <a:r>
              <a:rPr lang="en-IN" b="1"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code used for algorithm is little slow and complex. It can be made faster and less complex by programming in other languages. Methods like matrix factorization should be used to make efficient </a:t>
            </a:r>
            <a:r>
              <a:rPr lang="en-US" sz="1400" dirty="0" smtClean="0">
                <a:latin typeface="Times New Roman" panose="02020603050405020304" pitchFamily="18" charset="0"/>
                <a:cs typeface="Times New Roman" panose="02020603050405020304" pitchFamily="18" charset="0"/>
              </a:rPr>
              <a:t>recommendations</a:t>
            </a:r>
            <a:endParaRPr lang="en-IN" sz="1400" b="1" dirty="0">
              <a:latin typeface="Times New Roman" panose="02020603050405020304" pitchFamily="18" charset="0"/>
              <a:cs typeface="Times New Roman" panose="02020603050405020304" pitchFamily="18" charset="0"/>
            </a:endParaRPr>
          </a:p>
          <a:p>
            <a:pPr algn="just">
              <a:lnSpc>
                <a:spcPct val="150000"/>
              </a:lnSpc>
            </a:pPr>
            <a:endParaRPr lang="en-US" sz="1400" b="1" dirty="0">
              <a:solidFill>
                <a:srgbClr val="222222"/>
              </a:solidFill>
              <a:latin typeface="Times New Roman" panose="02020603050405020304" pitchFamily="18" charset="0"/>
              <a:cs typeface="Times New Roman" panose="02020603050405020304" pitchFamily="18" charset="0"/>
            </a:endParaRPr>
          </a:p>
          <a:p>
            <a:pPr algn="just">
              <a:lnSpc>
                <a:spcPct val="150000"/>
              </a:lnSpc>
            </a:pPr>
            <a:endParaRPr lang="en-US" b="1" dirty="0">
              <a:solidFill>
                <a:srgbClr val="222222"/>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061" y="327265"/>
            <a:ext cx="10058400" cy="1048311"/>
          </a:xfrm>
        </p:spPr>
        <p:txBody>
          <a:bodyPr>
            <a:normAutofit/>
          </a:bodyPr>
          <a:lstStyle/>
          <a:p>
            <a:pPr algn="l"/>
            <a:r>
              <a:rPr lang="en-IN" sz="1600" dirty="0" smtClean="0">
                <a:latin typeface="Times New Roman" panose="02020603050405020304" pitchFamily="18" charset="0"/>
                <a:cs typeface="Times New Roman" panose="02020603050405020304" pitchFamily="18" charset="0"/>
                <a:sym typeface="+mn-ea"/>
              </a:rPr>
              <a:t/>
            </a:r>
            <a:br>
              <a:rPr lang="en-IN" sz="1600" dirty="0" smtClean="0">
                <a:latin typeface="Times New Roman" panose="02020603050405020304" pitchFamily="18" charset="0"/>
                <a:cs typeface="Times New Roman" panose="02020603050405020304" pitchFamily="18" charset="0"/>
                <a:sym typeface="+mn-ea"/>
              </a:rPr>
            </a:br>
            <a:r>
              <a:rPr lang="en-IN" sz="1600" dirty="0" smtClean="0">
                <a:latin typeface="Times New Roman" panose="02020603050405020304" pitchFamily="18" charset="0"/>
                <a:cs typeface="Times New Roman" panose="02020603050405020304" pitchFamily="18" charset="0"/>
                <a:sym typeface="+mn-ea"/>
              </a:rPr>
              <a:t> </a:t>
            </a:r>
            <a:endParaRPr lang="en-US" altLang="en-IN" sz="1600" dirty="0">
              <a:latin typeface="Times New Roman" panose="02020603050405020304" pitchFamily="18" charset="0"/>
              <a:cs typeface="Times New Roman" panose="02020603050405020304" pitchFamily="18" charset="0"/>
            </a:endParaRPr>
          </a:p>
        </p:txBody>
      </p:sp>
      <p:sp>
        <p:nvSpPr>
          <p:cNvPr id="6" name="Text Box 5"/>
          <p:cNvSpPr txBox="1"/>
          <p:nvPr/>
        </p:nvSpPr>
        <p:spPr>
          <a:xfrm>
            <a:off x="844061" y="1502161"/>
            <a:ext cx="9838690" cy="4254819"/>
          </a:xfrm>
          <a:prstGeom prst="rect">
            <a:avLst/>
          </a:prstGeom>
          <a:noFill/>
        </p:spPr>
        <p:txBody>
          <a:bodyPr wrap="square" lIns="91440" tIns="45720" rIns="91440" bIns="45720" rtlCol="0" anchor="t">
            <a:spAutoFit/>
          </a:bodyPr>
          <a:lstStyle/>
          <a:p>
            <a:pPr algn="just">
              <a:lnSpc>
                <a:spcPct val="150000"/>
              </a:lnSpc>
            </a:pPr>
            <a:r>
              <a:rPr lang="en-IN" sz="1400" b="1" dirty="0" smtClean="0">
                <a:latin typeface="Times New Roman" panose="02020603050405020304" pitchFamily="18" charset="0"/>
                <a:cs typeface="Times New Roman" panose="02020603050405020304" pitchFamily="18" charset="0"/>
              </a:rPr>
              <a:t>2) </a:t>
            </a:r>
            <a:r>
              <a:rPr lang="en-IN" sz="1400" b="1" dirty="0">
                <a:latin typeface="Times New Roman" panose="02020603050405020304" pitchFamily="18" charset="0"/>
                <a:cs typeface="Times New Roman" panose="02020603050405020304" pitchFamily="18" charset="0"/>
              </a:rPr>
              <a:t>Title  : </a:t>
            </a:r>
            <a:r>
              <a:rPr lang="en-IN" sz="1400" dirty="0" smtClean="0">
                <a:latin typeface="Times New Roman" panose="02020603050405020304" pitchFamily="18" charset="0"/>
                <a:cs typeface="Times New Roman" panose="02020603050405020304" pitchFamily="18" charset="0"/>
              </a:rPr>
              <a:t>A Collaborative Recommendation System for Online Courses Recommendation</a:t>
            </a:r>
            <a:endParaRPr lang="en-IN" sz="1400" b="1" dirty="0" smtClean="0">
              <a:latin typeface="Times New Roman" panose="02020603050405020304" pitchFamily="18" charset="0"/>
              <a:cs typeface="Times New Roman" panose="02020603050405020304" pitchFamily="18" charset="0"/>
            </a:endParaRPr>
          </a:p>
          <a:p>
            <a:pPr algn="just">
              <a:lnSpc>
                <a:spcPct val="150000"/>
              </a:lnSpc>
            </a:pPr>
            <a:endParaRPr lang="en-US" sz="1400" dirty="0" smtClean="0">
              <a:solidFill>
                <a:srgbClr val="202124"/>
              </a:solidFill>
              <a:latin typeface="Times New Roman" panose="02020603050405020304" pitchFamily="18" charset="0"/>
              <a:cs typeface="Times New Roman" panose="02020603050405020304" pitchFamily="18" charset="0"/>
            </a:endParaRPr>
          </a:p>
          <a:p>
            <a:pPr algn="just">
              <a:lnSpc>
                <a:spcPct val="150000"/>
              </a:lnSpc>
            </a:pPr>
            <a:r>
              <a:rPr lang="en-IN" sz="1400" b="1" dirty="0" smtClean="0">
                <a:latin typeface="Times New Roman" panose="02020603050405020304" pitchFamily="18" charset="0"/>
                <a:cs typeface="Times New Roman" panose="02020603050405020304" pitchFamily="18" charset="0"/>
              </a:rPr>
              <a:t>Year </a:t>
            </a:r>
            <a:r>
              <a:rPr lang="en-IN" sz="1400" b="1" dirty="0">
                <a:latin typeface="Times New Roman" panose="02020603050405020304" pitchFamily="18" charset="0"/>
                <a:cs typeface="Times New Roman" panose="02020603050405020304" pitchFamily="18" charset="0"/>
              </a:rPr>
              <a:t>of Publication : </a:t>
            </a:r>
            <a:r>
              <a:rPr lang="en-IN" sz="1400" dirty="0">
                <a:latin typeface="Times New Roman" panose="02020603050405020304" pitchFamily="18" charset="0"/>
                <a:cs typeface="Times New Roman" panose="02020603050405020304" pitchFamily="18" charset="0"/>
              </a:rPr>
              <a:t>2020</a:t>
            </a:r>
            <a:endParaRPr lang="en-US" sz="1400" dirty="0">
              <a:solidFill>
                <a:srgbClr val="202124"/>
              </a:solidFill>
              <a:latin typeface="Times New Roman" panose="02020603050405020304" pitchFamily="18" charset="0"/>
              <a:cs typeface="Times New Roman" panose="02020603050405020304" pitchFamily="18" charset="0"/>
            </a:endParaRPr>
          </a:p>
          <a:p>
            <a:pPr algn="just">
              <a:lnSpc>
                <a:spcPct val="150000"/>
              </a:lnSpc>
            </a:pPr>
            <a:endParaRPr lang="en-IN" sz="1400" b="1" dirty="0">
              <a:latin typeface="Times New Roman" panose="02020603050405020304" pitchFamily="18" charset="0"/>
              <a:cs typeface="Times New Roman" panose="02020603050405020304" pitchFamily="18" charset="0"/>
            </a:endParaRPr>
          </a:p>
          <a:p>
            <a:pPr algn="just">
              <a:lnSpc>
                <a:spcPct val="150000"/>
              </a:lnSpc>
            </a:pPr>
            <a:r>
              <a:rPr lang="en-IN" sz="1400" b="1" dirty="0">
                <a:latin typeface="Times New Roman" panose="02020603050405020304" pitchFamily="18" charset="0"/>
                <a:cs typeface="Times New Roman" panose="02020603050405020304" pitchFamily="18" charset="0"/>
              </a:rPr>
              <a:t>Objective : </a:t>
            </a:r>
            <a:r>
              <a:rPr lang="en-US" sz="1400" dirty="0">
                <a:latin typeface="Times New Roman" panose="02020603050405020304" pitchFamily="18" charset="0"/>
                <a:cs typeface="Times New Roman" panose="02020603050405020304" pitchFamily="18" charset="0"/>
              </a:rPr>
              <a:t>uses data mining and clustering techniques to divide students into groups based on their course interests. By grouping in this manner, the associative rules derived are of high accuracy. The results obtained from SPADE algorithm and </a:t>
            </a:r>
            <a:r>
              <a:rPr lang="en-US" sz="1400" dirty="0" err="1">
                <a:latin typeface="Times New Roman" panose="02020603050405020304" pitchFamily="18" charset="0"/>
                <a:cs typeface="Times New Roman" panose="02020603050405020304" pitchFamily="18" charset="0"/>
              </a:rPr>
              <a:t>Apriori</a:t>
            </a:r>
            <a:r>
              <a:rPr lang="en-US" sz="1400" dirty="0">
                <a:latin typeface="Times New Roman" panose="02020603050405020304" pitchFamily="18" charset="0"/>
                <a:cs typeface="Times New Roman" panose="02020603050405020304" pitchFamily="18" charset="0"/>
              </a:rPr>
              <a:t> are similar and are used to suggest courses based on affinity among students using KNN algorithm.</a:t>
            </a:r>
            <a:endParaRPr lang="en-IN" sz="1400" b="1" dirty="0">
              <a:latin typeface="Times New Roman" panose="02020603050405020304" pitchFamily="18" charset="0"/>
              <a:cs typeface="Times New Roman" panose="02020603050405020304" pitchFamily="18" charset="0"/>
            </a:endParaRPr>
          </a:p>
          <a:p>
            <a:pPr algn="just">
              <a:lnSpc>
                <a:spcPct val="150000"/>
              </a:lnSpc>
            </a:pPr>
            <a:endParaRPr lang="en-IN" sz="1400" b="1" dirty="0">
              <a:latin typeface="Times New Roman" panose="02020603050405020304" pitchFamily="18" charset="0"/>
              <a:cs typeface="Times New Roman" panose="02020603050405020304" pitchFamily="18" charset="0"/>
            </a:endParaRPr>
          </a:p>
          <a:p>
            <a:pPr>
              <a:lnSpc>
                <a:spcPct val="150000"/>
              </a:lnSpc>
            </a:pPr>
            <a:r>
              <a:rPr lang="en-IN" sz="1400" b="1" dirty="0">
                <a:latin typeface="Times New Roman" panose="02020603050405020304" pitchFamily="18" charset="0"/>
                <a:cs typeface="Times New Roman" panose="02020603050405020304" pitchFamily="18" charset="0"/>
              </a:rPr>
              <a:t>Limitations : </a:t>
            </a:r>
            <a:r>
              <a:rPr lang="en-US" sz="1400" dirty="0">
                <a:latin typeface="Times New Roman" panose="02020603050405020304" pitchFamily="18" charset="0"/>
                <a:cs typeface="Times New Roman" panose="02020603050405020304" pitchFamily="18" charset="0"/>
              </a:rPr>
              <a:t>When increasing </a:t>
            </a:r>
            <a:r>
              <a:rPr lang="en-US" sz="1400" dirty="0" smtClean="0">
                <a:latin typeface="Times New Roman" panose="02020603050405020304" pitchFamily="18" charset="0"/>
                <a:cs typeface="Times New Roman" panose="02020603050405020304" pitchFamily="18" charset="0"/>
              </a:rPr>
              <a:t>the three </a:t>
            </a:r>
            <a:r>
              <a:rPr lang="en-US" sz="1400" dirty="0">
                <a:latin typeface="Times New Roman" panose="02020603050405020304" pitchFamily="18" charset="0"/>
                <a:cs typeface="Times New Roman" panose="02020603050405020304" pitchFamily="18" charset="0"/>
              </a:rPr>
              <a:t>parameters above  0.1 on datasets, the number of rules decreased, and in some cases, rules are not generated. Association rules may have high confidence and have low coverage on the dataset hence, one low coverage rule will affect the average coverage of the rules. Specifying minimum </a:t>
            </a:r>
            <a:r>
              <a:rPr lang="en-US" sz="1400" dirty="0" smtClean="0">
                <a:latin typeface="Times New Roman" panose="02020603050405020304" pitchFamily="18" charset="0"/>
                <a:cs typeface="Times New Roman" panose="02020603050405020304" pitchFamily="18" charset="0"/>
              </a:rPr>
              <a:t>coverage would </a:t>
            </a:r>
            <a:r>
              <a:rPr lang="en-US" sz="1400" dirty="0">
                <a:latin typeface="Times New Roman" panose="02020603050405020304" pitchFamily="18" charset="0"/>
                <a:cs typeface="Times New Roman" panose="02020603050405020304" pitchFamily="18" charset="0"/>
              </a:rPr>
              <a:t>perform better clustering dataset into similar clusters and apply theses algorithms on various domain to find its throughput.</a:t>
            </a:r>
            <a:endParaRPr lang="en-IN" sz="1400" b="1" dirty="0">
              <a:latin typeface="Times New Roman" panose="02020603050405020304" pitchFamily="18" charset="0"/>
              <a:cs typeface="Times New Roman" panose="02020603050405020304" pitchFamily="18" charset="0"/>
            </a:endParaRPr>
          </a:p>
          <a:p>
            <a:pPr algn="just">
              <a:lnSpc>
                <a:spcPct val="150000"/>
              </a:lnSpc>
            </a:pPr>
            <a:endParaRPr lang="en-US" sz="1400" b="1" dirty="0">
              <a:solidFill>
                <a:srgbClr val="222222"/>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a:extLst>
              <a:ext uri="{FF2B5EF4-FFF2-40B4-BE49-F238E27FC236}">
                <a16:creationId xmlns="" xmlns:a16="http://schemas.microsoft.com/office/drawing/2014/main" id="{3B25AB59-7D2B-4C54-AF4F-39E50AC7F2A9}"/>
              </a:ext>
            </a:extLst>
          </p:cNvPr>
          <p:cNvSpPr txBox="1"/>
          <p:nvPr/>
        </p:nvSpPr>
        <p:spPr>
          <a:xfrm>
            <a:off x="765176" y="1690688"/>
            <a:ext cx="9838690" cy="3970318"/>
          </a:xfrm>
          <a:prstGeom prst="rect">
            <a:avLst/>
          </a:prstGeom>
          <a:noFill/>
        </p:spPr>
        <p:txBody>
          <a:bodyPr wrap="square" lIns="91440" tIns="45720" rIns="91440" bIns="45720" rtlCol="0" anchor="t">
            <a:spAutoFit/>
          </a:bodyPr>
          <a:lstStyle/>
          <a:p>
            <a:pPr algn="just">
              <a:lnSpc>
                <a:spcPct val="150000"/>
              </a:lnSpc>
            </a:pPr>
            <a:r>
              <a:rPr lang="en-IN" sz="1400" b="1" dirty="0">
                <a:latin typeface="Times New Roman" panose="02020603050405020304" pitchFamily="18" charset="0"/>
                <a:cs typeface="Times New Roman" panose="02020603050405020304" pitchFamily="18" charset="0"/>
              </a:rPr>
              <a:t>3) Title  </a:t>
            </a:r>
            <a:r>
              <a:rPr lang="en-IN" sz="1400" b="1" dirty="0" smtClean="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A Systematic Study on the Recommender Systems in E-commerce</a:t>
            </a:r>
            <a:endParaRPr lang="en-IN" sz="1400" b="1" dirty="0">
              <a:latin typeface="Times New Roman" panose="02020603050405020304" pitchFamily="18" charset="0"/>
              <a:cs typeface="Times New Roman" panose="02020603050405020304" pitchFamily="18" charset="0"/>
            </a:endParaRPr>
          </a:p>
          <a:p>
            <a:pPr algn="just">
              <a:lnSpc>
                <a:spcPct val="150000"/>
              </a:lnSpc>
            </a:pPr>
            <a:endParaRPr lang="en-US" sz="1400" dirty="0">
              <a:solidFill>
                <a:srgbClr val="202124"/>
              </a:solidFill>
              <a:latin typeface="Times New Roman" panose="02020603050405020304" pitchFamily="18" charset="0"/>
              <a:cs typeface="Times New Roman" panose="02020603050405020304" pitchFamily="18" charset="0"/>
            </a:endParaRPr>
          </a:p>
          <a:p>
            <a:pPr algn="just">
              <a:lnSpc>
                <a:spcPct val="150000"/>
              </a:lnSpc>
            </a:pPr>
            <a:r>
              <a:rPr lang="en-IN" sz="1400" b="1" dirty="0">
                <a:latin typeface="Times New Roman" panose="02020603050405020304" pitchFamily="18" charset="0"/>
                <a:cs typeface="Times New Roman" panose="02020603050405020304" pitchFamily="18" charset="0"/>
              </a:rPr>
              <a:t>Year of Publication : </a:t>
            </a:r>
            <a:r>
              <a:rPr lang="en-IN" sz="1400" b="1" dirty="0" smtClean="0">
                <a:latin typeface="Times New Roman" panose="02020603050405020304" pitchFamily="18" charset="0"/>
                <a:cs typeface="Times New Roman" panose="02020603050405020304" pitchFamily="18" charset="0"/>
              </a:rPr>
              <a:t>2020</a:t>
            </a:r>
            <a:endParaRPr lang="en-US" sz="1400" b="0" i="0" dirty="0">
              <a:solidFill>
                <a:srgbClr val="202124"/>
              </a:solidFill>
              <a:effectLst/>
              <a:latin typeface="Times New Roman" panose="02020603050405020304" pitchFamily="18" charset="0"/>
              <a:cs typeface="Times New Roman" panose="02020603050405020304" pitchFamily="18" charset="0"/>
            </a:endParaRPr>
          </a:p>
          <a:p>
            <a:pPr algn="just">
              <a:lnSpc>
                <a:spcPct val="150000"/>
              </a:lnSpc>
            </a:pPr>
            <a:endParaRPr lang="en-IN" sz="1400" b="1" dirty="0">
              <a:latin typeface="Times New Roman" panose="02020603050405020304" pitchFamily="18" charset="0"/>
              <a:cs typeface="Times New Roman" panose="02020603050405020304" pitchFamily="18" charset="0"/>
            </a:endParaRPr>
          </a:p>
          <a:p>
            <a:pPr>
              <a:lnSpc>
                <a:spcPct val="150000"/>
              </a:lnSpc>
            </a:pPr>
            <a:r>
              <a:rPr lang="en-IN" sz="1400" b="1" dirty="0">
                <a:latin typeface="Times New Roman" panose="02020603050405020304" pitchFamily="18" charset="0"/>
                <a:cs typeface="Times New Roman" panose="02020603050405020304" pitchFamily="18" charset="0"/>
              </a:rPr>
              <a:t>Objective </a:t>
            </a:r>
            <a:r>
              <a:rPr lang="en-IN" sz="1400" b="1"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E-commerce is a major source which produces huge amount of information. So it is important to provide customised recommendations for users in order to have better user satisfaction. We reviewed the selected papers to identify the gaps and significant issues of the RSs' traditional methods, which guide the researchers to do future work. Also, the salient points of each selected paper are briefly reported. The publication time of the selected papers ranged from 2008 to 2019. Also, we provided a comparison table of important issues of the selected papers as well as the tables of advantages and disadvantages.</a:t>
            </a: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IN" sz="1400" b="1" dirty="0">
              <a:latin typeface="Times New Roman" panose="02020603050405020304" pitchFamily="18" charset="0"/>
              <a:cs typeface="Times New Roman" panose="02020603050405020304" pitchFamily="18" charset="0"/>
            </a:endParaRPr>
          </a:p>
          <a:p>
            <a:pPr>
              <a:lnSpc>
                <a:spcPct val="150000"/>
              </a:lnSpc>
            </a:pPr>
            <a:r>
              <a:rPr lang="en-IN" sz="1400" b="1" dirty="0">
                <a:latin typeface="Times New Roman" panose="02020603050405020304" pitchFamily="18" charset="0"/>
                <a:cs typeface="Times New Roman" panose="02020603050405020304" pitchFamily="18" charset="0"/>
              </a:rPr>
              <a:t>Limitations : </a:t>
            </a:r>
            <a:r>
              <a:rPr lang="en-IN" sz="1400" dirty="0">
                <a:latin typeface="Times New Roman" panose="02020603050405020304" pitchFamily="18" charset="0"/>
                <a:cs typeface="Times New Roman" panose="02020603050405020304" pitchFamily="18" charset="0"/>
              </a:rPr>
              <a:t>study and publication bias, study queries, </a:t>
            </a:r>
            <a:r>
              <a:rPr lang="en-IN" sz="1400" dirty="0" smtClean="0">
                <a:latin typeface="Times New Roman" panose="02020603050405020304" pitchFamily="18" charset="0"/>
                <a:cs typeface="Times New Roman" panose="02020603050405020304" pitchFamily="18" charset="0"/>
              </a:rPr>
              <a:t>classification</a:t>
            </a:r>
            <a:endParaRPr lang="en-US" sz="1400" b="1" dirty="0">
              <a:solidFill>
                <a:srgbClr val="222222"/>
              </a:solidFill>
              <a:latin typeface="Times New Roman" panose="02020603050405020304" pitchFamily="18" charset="0"/>
              <a:cs typeface="Times New Roman" panose="02020603050405020304" pitchFamily="18" charset="0"/>
            </a:endParaRPr>
          </a:p>
          <a:p>
            <a:pPr algn="just">
              <a:lnSpc>
                <a:spcPct val="150000"/>
              </a:lnSpc>
            </a:pPr>
            <a:endParaRPr lang="en-US" sz="1400" b="1" dirty="0">
              <a:solidFill>
                <a:srgbClr val="222222"/>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467" y="762000"/>
            <a:ext cx="10676466" cy="4939814"/>
          </a:xfrm>
          <a:prstGeom prst="rect">
            <a:avLst/>
          </a:prstGeom>
          <a:noFill/>
        </p:spPr>
        <p:txBody>
          <a:bodyPr wrap="square" rtlCol="0">
            <a:spAutoFit/>
          </a:bodyPr>
          <a:lstStyle/>
          <a:p>
            <a:pPr>
              <a:lnSpc>
                <a:spcPct val="150000"/>
              </a:lnSpc>
            </a:pPr>
            <a:endParaRPr lang="en-IN" sz="1400" b="1" dirty="0" smtClean="0">
              <a:latin typeface="Times New Roman" pitchFamily="18" charset="0"/>
              <a:cs typeface="Times New Roman" pitchFamily="18" charset="0"/>
            </a:endParaRPr>
          </a:p>
          <a:p>
            <a:pPr>
              <a:lnSpc>
                <a:spcPct val="150000"/>
              </a:lnSpc>
            </a:pPr>
            <a:r>
              <a:rPr lang="en-IN" sz="1400" b="1" dirty="0" smtClean="0">
                <a:latin typeface="Times New Roman" pitchFamily="18" charset="0"/>
                <a:cs typeface="Times New Roman" pitchFamily="18" charset="0"/>
              </a:rPr>
              <a:t>4)Title:</a:t>
            </a:r>
            <a:r>
              <a:rPr lang="en-IN" sz="1400" dirty="0" smtClean="0">
                <a:latin typeface="Times New Roman" pitchFamily="18" charset="0"/>
                <a:cs typeface="Times New Roman" pitchFamily="18" charset="0"/>
              </a:rPr>
              <a:t> </a:t>
            </a:r>
            <a:r>
              <a:rPr lang="en-IN" sz="1400" dirty="0">
                <a:latin typeface="Times New Roman" pitchFamily="18" charset="0"/>
                <a:cs typeface="Times New Roman" pitchFamily="18" charset="0"/>
              </a:rPr>
              <a:t>Movie Recommender System Using Collaborative </a:t>
            </a:r>
            <a:r>
              <a:rPr lang="en-IN" sz="1400" dirty="0" smtClean="0">
                <a:latin typeface="Times New Roman" pitchFamily="18" charset="0"/>
                <a:cs typeface="Times New Roman" pitchFamily="18" charset="0"/>
              </a:rPr>
              <a:t>Filtering</a:t>
            </a:r>
          </a:p>
          <a:p>
            <a:pPr>
              <a:lnSpc>
                <a:spcPct val="150000"/>
              </a:lnSpc>
            </a:pPr>
            <a:endParaRPr lang="en-IN" sz="1400" dirty="0">
              <a:latin typeface="Times New Roman" pitchFamily="18" charset="0"/>
              <a:cs typeface="Times New Roman" pitchFamily="18" charset="0"/>
            </a:endParaRPr>
          </a:p>
          <a:p>
            <a:pPr>
              <a:lnSpc>
                <a:spcPct val="150000"/>
              </a:lnSpc>
            </a:pPr>
            <a:r>
              <a:rPr lang="en-IN" sz="1400" b="1" dirty="0" smtClean="0">
                <a:latin typeface="Times New Roman" pitchFamily="18" charset="0"/>
                <a:cs typeface="Times New Roman" pitchFamily="18" charset="0"/>
              </a:rPr>
              <a:t>Authors</a:t>
            </a:r>
            <a:r>
              <a:rPr lang="en-IN" sz="1400" dirty="0" smtClean="0">
                <a:latin typeface="Times New Roman" pitchFamily="18" charset="0"/>
                <a:cs typeface="Times New Roman" pitchFamily="18" charset="0"/>
              </a:rPr>
              <a:t>: </a:t>
            </a:r>
            <a:r>
              <a:rPr lang="en-IN" sz="1400" dirty="0" err="1">
                <a:latin typeface="Times New Roman" pitchFamily="18" charset="0"/>
                <a:cs typeface="Times New Roman" pitchFamily="18" charset="0"/>
              </a:rPr>
              <a:t>Meenu</a:t>
            </a:r>
            <a:r>
              <a:rPr lang="en-IN" sz="1400" dirty="0">
                <a:latin typeface="Times New Roman" pitchFamily="18" charset="0"/>
                <a:cs typeface="Times New Roman" pitchFamily="18" charset="0"/>
              </a:rPr>
              <a:t> Gupta, </a:t>
            </a:r>
            <a:r>
              <a:rPr lang="en-IN" sz="1400" dirty="0" err="1">
                <a:latin typeface="Times New Roman" pitchFamily="18" charset="0"/>
                <a:cs typeface="Times New Roman" pitchFamily="18" charset="0"/>
              </a:rPr>
              <a:t>Aditya</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Thakkar</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Aashish</a:t>
            </a:r>
            <a:r>
              <a:rPr lang="en-IN" sz="1400" dirty="0">
                <a:latin typeface="Times New Roman" pitchFamily="18" charset="0"/>
                <a:cs typeface="Times New Roman" pitchFamily="18" charset="0"/>
              </a:rPr>
              <a:t>, Vishal Gupta, </a:t>
            </a:r>
            <a:r>
              <a:rPr lang="en-IN" sz="1400" dirty="0" err="1">
                <a:latin typeface="Times New Roman" pitchFamily="18" charset="0"/>
                <a:cs typeface="Times New Roman" pitchFamily="18" charset="0"/>
              </a:rPr>
              <a:t>Dhruv</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Pratap</a:t>
            </a:r>
            <a:r>
              <a:rPr lang="en-IN" sz="1400" dirty="0">
                <a:latin typeface="Times New Roman" pitchFamily="18" charset="0"/>
                <a:cs typeface="Times New Roman" pitchFamily="18" charset="0"/>
              </a:rPr>
              <a:t> Singh </a:t>
            </a:r>
            <a:r>
              <a:rPr lang="en-IN" sz="1400" dirty="0" err="1" smtClean="0">
                <a:latin typeface="Times New Roman" pitchFamily="18" charset="0"/>
                <a:cs typeface="Times New Roman" pitchFamily="18" charset="0"/>
              </a:rPr>
              <a:t>Rathore</a:t>
            </a:r>
            <a:endParaRPr lang="en-IN" sz="1400" dirty="0" smtClean="0">
              <a:latin typeface="Times New Roman" pitchFamily="18" charset="0"/>
              <a:cs typeface="Times New Roman" pitchFamily="18" charset="0"/>
            </a:endParaRPr>
          </a:p>
          <a:p>
            <a:pPr>
              <a:lnSpc>
                <a:spcPct val="150000"/>
              </a:lnSpc>
            </a:pPr>
            <a:endParaRPr lang="en-IN" sz="1400" dirty="0">
              <a:latin typeface="Times New Roman" pitchFamily="18" charset="0"/>
              <a:cs typeface="Times New Roman" pitchFamily="18" charset="0"/>
            </a:endParaRPr>
          </a:p>
          <a:p>
            <a:pPr>
              <a:lnSpc>
                <a:spcPct val="150000"/>
              </a:lnSpc>
            </a:pPr>
            <a:r>
              <a:rPr lang="en-IN" sz="1400" b="1" dirty="0" smtClean="0">
                <a:latin typeface="Times New Roman" pitchFamily="18" charset="0"/>
                <a:cs typeface="Times New Roman" pitchFamily="18" charset="0"/>
              </a:rPr>
              <a:t>Year</a:t>
            </a:r>
            <a:r>
              <a:rPr lang="en-IN" sz="1400" dirty="0" smtClean="0">
                <a:latin typeface="Times New Roman" pitchFamily="18" charset="0"/>
                <a:cs typeface="Times New Roman" pitchFamily="18" charset="0"/>
              </a:rPr>
              <a:t>: 2020</a:t>
            </a:r>
          </a:p>
          <a:p>
            <a:pPr>
              <a:lnSpc>
                <a:spcPct val="150000"/>
              </a:lnSpc>
            </a:pPr>
            <a:endParaRPr lang="en-IN" sz="1400" dirty="0">
              <a:latin typeface="Times New Roman" pitchFamily="18" charset="0"/>
              <a:cs typeface="Times New Roman" pitchFamily="18" charset="0"/>
            </a:endParaRPr>
          </a:p>
          <a:p>
            <a:pPr>
              <a:lnSpc>
                <a:spcPct val="150000"/>
              </a:lnSpc>
            </a:pPr>
            <a:endParaRPr lang="en-IN" sz="1400" dirty="0">
              <a:latin typeface="Times New Roman" pitchFamily="18" charset="0"/>
              <a:cs typeface="Times New Roman" pitchFamily="18" charset="0"/>
            </a:endParaRPr>
          </a:p>
          <a:p>
            <a:pPr>
              <a:lnSpc>
                <a:spcPct val="150000"/>
              </a:lnSpc>
            </a:pPr>
            <a:r>
              <a:rPr lang="en-US" sz="1400" b="1" dirty="0" smtClean="0">
                <a:latin typeface="Times New Roman" pitchFamily="18" charset="0"/>
                <a:cs typeface="Times New Roman" pitchFamily="18" charset="0"/>
              </a:rPr>
              <a:t>Objective</a:t>
            </a: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As data being generated about movies is increasing rapidly it is difficult to make a recommendation by taking into account millions of movies. The main aim of this paper is to improve the accuracy and performance of the existing searching techniques. </a:t>
            </a:r>
            <a:r>
              <a:rPr lang="en-IN" sz="1400" dirty="0">
                <a:latin typeface="Times New Roman" pitchFamily="18" charset="0"/>
                <a:cs typeface="Times New Roman" pitchFamily="18" charset="0"/>
              </a:rPr>
              <a:t>K-NN algorithms and collaborative filtering are used to enhance the accuracy of results than content-based filtering. It uses cosine similarity for k-nearest neighbour and  collaborative filtering technique, at the same time removing the drawbacks of the content based filtering.  </a:t>
            </a:r>
          </a:p>
          <a:p>
            <a:pPr>
              <a:lnSpc>
                <a:spcPct val="150000"/>
              </a:lnSpc>
            </a:pPr>
            <a:r>
              <a:rPr lang="en-IN" sz="1400" dirty="0">
                <a:latin typeface="Times New Roman" pitchFamily="18" charset="0"/>
                <a:cs typeface="Times New Roman" pitchFamily="18" charset="0"/>
              </a:rPr>
              <a:t> </a:t>
            </a:r>
          </a:p>
          <a:p>
            <a:pPr>
              <a:lnSpc>
                <a:spcPct val="150000"/>
              </a:lnSpc>
            </a:pPr>
            <a:r>
              <a:rPr lang="en-US" sz="1400" b="1" dirty="0" smtClean="0">
                <a:latin typeface="Times New Roman" pitchFamily="18" charset="0"/>
                <a:cs typeface="Times New Roman" pitchFamily="18" charset="0"/>
              </a:rPr>
              <a:t>Limitation/Further Scope</a:t>
            </a: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NIL.</a:t>
            </a:r>
            <a:endParaRPr lang="en-IN" sz="1400" dirty="0">
              <a:latin typeface="Times New Roman" pitchFamily="18" charset="0"/>
              <a:cs typeface="Times New Roman" pitchFamily="18" charset="0"/>
            </a:endParaRPr>
          </a:p>
          <a:p>
            <a:pPr>
              <a:lnSpc>
                <a:spcPct val="150000"/>
              </a:lnSpc>
            </a:pP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1117558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1164</TotalTime>
  <Words>1638</Words>
  <Application>Microsoft Office PowerPoint</Application>
  <PresentationFormat>Custom</PresentationFormat>
  <Paragraphs>153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Movie Recommender Systems  based on user’s search history using incremental clustering</vt:lpstr>
      <vt:lpstr>  Contents</vt:lpstr>
      <vt:lpstr>  Abstract</vt:lpstr>
      <vt:lpstr>  Introduction</vt:lpstr>
      <vt:lpstr>Continued ...</vt:lpstr>
      <vt:lpstr>Literature Survey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12) Title: Content-based Recommender System using Social Networks for Cold-start Users  Year of Publication:2017  Objective : In E-commerce recommendation systems are used in helping the customers finding their desired products.  The common problem which is faced by the recommender systems is the cold start,   that is not recommending the products due to lesser user ratings. This paper applied a content-based approach by  improving  the recommendation  using the data collected from the users social network.  Limitations : The recommender system requires a high computational capacity, as it might have large and varied data sets.    </vt:lpstr>
      <vt:lpstr>Problem Statement:  The major limitations that are observed  form the research papers  mentioned above are Sparsity, cold start, high dimensionality, and Security. Among these we took  Sparsity as the major issue. In normal clustering methods, when a new user is created, the new user will not get suggestions immediately. This may allow the systems to collect the irrelevant data and lead to a downfall in attracting the users At present we are continuing the further research upon the existing methodologies used to resolve Sparsity.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Detection Based on Personalized Search Engine</dc:title>
  <dc:creator>Naga</dc:creator>
  <cp:lastModifiedBy>DELL</cp:lastModifiedBy>
  <cp:revision>178</cp:revision>
  <dcterms:created xsi:type="dcterms:W3CDTF">2020-09-08T06:14:47Z</dcterms:created>
  <dcterms:modified xsi:type="dcterms:W3CDTF">2021-09-11T06:21:26Z</dcterms:modified>
</cp:coreProperties>
</file>