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c6f0cb50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c6f0cb50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c781fee7c_1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c781fee7c_1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c781fee7c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c781fee7c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c781fee7c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c781fee7c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c781fee7c_1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c781fee7c_1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c6b16ffe9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c6b16ffe9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c781fee7c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c781fee7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c6f0cb501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c6f0cb50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c781fee7c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c781fee7c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c781fee7c_1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c781fee7c_1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6f0cb50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c6f0cb50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c6b16ffe9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c6b16ffe9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c6b16ffe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c6b16ffe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c6b16ffe9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c6b16ffe9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c781fee7c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c781fee7c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c781fee7c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c781fee7c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c781fee7c_8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c781fee7c_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c781fee7c_8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c781fee7c_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c6b16ffe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c6b16ffe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c781fee7c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c781fee7c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c6f0cb50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c6f0cb50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hyperlink" Target="https://dqydj.com/sp-500-periodic-reinvestment-calculator-dividends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hyperlink" Target="https://dc.urbanturf.com/articles/blog/dcs_million-dollar_neighborhoods/11489" TargetMode="External"/><Relationship Id="rId6" Type="http://schemas.openxmlformats.org/officeDocument/2006/relationships/hyperlink" Target="https://www.point2homes.com/US/Home-For-Sale/DC/Washington/Deanwood/5205-JUST-STREET-NE/76655132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Big Data: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DC Residentials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657000"/>
            <a:ext cx="3470700" cy="11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Yasin Aydin - 2657725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Faruk Simsekli - 2657316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Bob Mes - 2650287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Atal Atmar - 2651146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2146350" y="393750"/>
            <a:ext cx="4851300" cy="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S&amp;P 500</a:t>
            </a:r>
            <a:endParaRPr sz="3600"/>
          </a:p>
        </p:txBody>
      </p:sp>
      <p:sp>
        <p:nvSpPr>
          <p:cNvPr id="190" name="Google Shape;190;p22"/>
          <p:cNvSpPr txBox="1"/>
          <p:nvPr>
            <p:ph type="title"/>
          </p:nvPr>
        </p:nvSpPr>
        <p:spPr>
          <a:xfrm>
            <a:off x="1621500" y="1682025"/>
            <a:ext cx="5901000" cy="21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S&amp;P 500 is an American stock market index based on the market capitalizations of 500 large companies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2146350" y="393750"/>
            <a:ext cx="48513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S&amp;P 500</a:t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462" y="1015875"/>
            <a:ext cx="5935076" cy="378027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3"/>
          <p:cNvSpPr txBox="1"/>
          <p:nvPr/>
        </p:nvSpPr>
        <p:spPr>
          <a:xfrm>
            <a:off x="4663500" y="4796150"/>
            <a:ext cx="4480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hlinkClick r:id="rId4"/>
              </a:rPr>
              <a:t>https://dqydj.com/sp-500-periodic-reinvestment-calculator-dividends/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491450" y="393750"/>
            <a:ext cx="61611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Which one is more profitable?</a:t>
            </a:r>
            <a:endParaRPr/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50" y="1648676"/>
            <a:ext cx="4570614" cy="29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4"/>
          <p:cNvPicPr preferRelativeResize="0"/>
          <p:nvPr/>
        </p:nvPicPr>
        <p:blipFill rotWithShape="1">
          <a:blip r:embed="rId4">
            <a:alphaModFix/>
          </a:blip>
          <a:srcRect b="4350" l="1277" r="8118" t="7044"/>
          <a:stretch/>
        </p:blipFill>
        <p:spPr>
          <a:xfrm>
            <a:off x="5068475" y="1609450"/>
            <a:ext cx="3840525" cy="298965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4"/>
          <p:cNvSpPr txBox="1"/>
          <p:nvPr>
            <p:ph type="title"/>
          </p:nvPr>
        </p:nvSpPr>
        <p:spPr>
          <a:xfrm>
            <a:off x="1408125" y="1018050"/>
            <a:ext cx="24066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</a:rPr>
              <a:t>S&amp;P 500</a:t>
            </a:r>
            <a:endParaRPr u="sng"/>
          </a:p>
        </p:txBody>
      </p:sp>
      <p:sp>
        <p:nvSpPr>
          <p:cNvPr id="206" name="Google Shape;206;p24"/>
          <p:cNvSpPr txBox="1"/>
          <p:nvPr>
            <p:ph type="title"/>
          </p:nvPr>
        </p:nvSpPr>
        <p:spPr>
          <a:xfrm>
            <a:off x="5595239" y="1018050"/>
            <a:ext cx="27870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</a:rPr>
              <a:t>DC Residentials</a:t>
            </a:r>
            <a:endParaRPr u="sng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1052550" y="393775"/>
            <a:ext cx="7038900" cy="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RESULTS</a:t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1047600" y="1677075"/>
            <a:ext cx="3524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/>
              <a:t>Investment on S&amp;P 500</a:t>
            </a:r>
            <a:endParaRPr sz="2000"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Risk</a:t>
            </a:r>
            <a:endParaRPr sz="1800"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4572000" y="1677075"/>
            <a:ext cx="3657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/>
              <a:t>Investment on DC Residentials</a:t>
            </a:r>
            <a:endParaRPr sz="2000"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Lower risk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1172550" y="1074413"/>
            <a:ext cx="67989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Investing $100.000 for 25 years.</a:t>
            </a:r>
            <a:endParaRPr sz="1400"/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963" y="2650506"/>
            <a:ext cx="3519655" cy="2241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5"/>
          <p:cNvPicPr preferRelativeResize="0"/>
          <p:nvPr/>
        </p:nvPicPr>
        <p:blipFill rotWithShape="1">
          <a:blip r:embed="rId4">
            <a:alphaModFix/>
          </a:blip>
          <a:srcRect b="4350" l="1277" r="8118" t="7044"/>
          <a:stretch/>
        </p:blipFill>
        <p:spPr>
          <a:xfrm>
            <a:off x="4999665" y="2650500"/>
            <a:ext cx="2879860" cy="224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1052550" y="393775"/>
            <a:ext cx="7038900" cy="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RESULTS</a:t>
            </a:r>
            <a:endParaRPr/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1047600" y="1677075"/>
            <a:ext cx="3524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/>
              <a:t>Investment on S&amp;P 500</a:t>
            </a:r>
            <a:endParaRPr sz="2000"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Risk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 additional expenses needed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Return: </a:t>
            </a:r>
            <a:r>
              <a:rPr b="1" lang="en" sz="1800"/>
              <a:t>$781.022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At least 8% extra profit according to these results</a:t>
            </a:r>
            <a:endParaRPr sz="1800"/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4572000" y="1677075"/>
            <a:ext cx="3657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/>
              <a:t>Investment on DC Residentials</a:t>
            </a:r>
            <a:endParaRPr sz="2000"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Lower risk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Additional expenses needed for renewing the residence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Return: </a:t>
            </a:r>
            <a:r>
              <a:rPr b="1" lang="en" sz="1800"/>
              <a:t>$722.784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1172550" y="1074413"/>
            <a:ext cx="67989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Investing $100.000 for 25 years.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neighborhood of the home affects its sale price?</a:t>
            </a:r>
            <a:endParaRPr/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308650"/>
            <a:ext cx="6858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neighborhood of the home affects its sale price?</a:t>
            </a:r>
            <a:endParaRPr/>
          </a:p>
        </p:txBody>
      </p:sp>
      <p:sp>
        <p:nvSpPr>
          <p:cNvPr id="237" name="Google Shape;237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308650"/>
            <a:ext cx="6858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neighborhood of the home affects its sale price?</a:t>
            </a:r>
            <a:endParaRPr/>
          </a:p>
        </p:txBody>
      </p:sp>
      <p:sp>
        <p:nvSpPr>
          <p:cNvPr id="244" name="Google Shape;244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75" y="1567548"/>
            <a:ext cx="4362834" cy="29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71144"/>
            <a:ext cx="4362825" cy="290400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9"/>
          <p:cNvSpPr txBox="1"/>
          <p:nvPr/>
        </p:nvSpPr>
        <p:spPr>
          <a:xfrm>
            <a:off x="108175" y="4478750"/>
            <a:ext cx="30000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https://dc.urbanturf.com/articles/blog/dcs_million-dollar_neighborhoods/11489</a:t>
            </a:r>
            <a:endParaRPr/>
          </a:p>
        </p:txBody>
      </p:sp>
      <p:sp>
        <p:nvSpPr>
          <p:cNvPr id="248" name="Google Shape;248;p29"/>
          <p:cNvSpPr txBox="1"/>
          <p:nvPr/>
        </p:nvSpPr>
        <p:spPr>
          <a:xfrm>
            <a:off x="4572000" y="442535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https://www.point2homes.com/US/Home-For-Sale/DC/Washington/Deanwood/5205-JUST-STREET-NE/76655132.html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1052550" y="1914300"/>
            <a:ext cx="7038900" cy="13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impact of Great Recession in 2008 on house marketing in Washington D.C?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675" y="300900"/>
            <a:ext cx="6812551" cy="454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Dataset</a:t>
            </a:r>
            <a:endParaRPr sz="3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308200" y="1307850"/>
            <a:ext cx="7038900" cy="3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158,957 properties in Washington DC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48 columns: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Price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Number of rooms, bedrooms, kitchens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Year of built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Most recent sale date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Condition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Land area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Quadrant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Address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...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425" y="393750"/>
            <a:ext cx="6829051" cy="4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/>
          <p:nvPr>
            <p:ph type="title"/>
          </p:nvPr>
        </p:nvSpPr>
        <p:spPr>
          <a:xfrm>
            <a:off x="1127550" y="1911450"/>
            <a:ext cx="70389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Questions?</a:t>
            </a:r>
            <a:endParaRPr sz="6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 for listening.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age affect the selling price?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Linear model with R-squared of 0,009.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Model does not fit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Based on this, age has no effect on the selling price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age affect the selling price?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125" y="1124175"/>
            <a:ext cx="5801750" cy="33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gross building area affect the selling price?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Linear model with R-squared of 0,657 and P-value less than 1 %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Model does fit, but is not great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Can be used to get an indication of the effect on price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gross building area affect the selling price?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 b="4632" l="6594" r="8975" t="8281"/>
          <a:stretch/>
        </p:blipFill>
        <p:spPr>
          <a:xfrm>
            <a:off x="2279150" y="1380500"/>
            <a:ext cx="4974100" cy="30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052550" y="2114700"/>
            <a:ext cx="7038900" cy="11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How did the sale price of homes change over time?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How did the sale price of homes change over time?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 rotWithShape="1">
          <a:blip r:embed="rId3">
            <a:alphaModFix/>
          </a:blip>
          <a:srcRect b="4821" l="6870" r="8727" t="8927"/>
          <a:stretch/>
        </p:blipFill>
        <p:spPr>
          <a:xfrm>
            <a:off x="4572000" y="1445275"/>
            <a:ext cx="4149743" cy="3375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647" y="1445287"/>
            <a:ext cx="4087325" cy="33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How did the sale price of homes change over time?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 rotWithShape="1">
          <a:blip r:embed="rId3">
            <a:alphaModFix/>
          </a:blip>
          <a:srcRect b="4981" l="2375" r="7656" t="8833"/>
          <a:stretch/>
        </p:blipFill>
        <p:spPr>
          <a:xfrm>
            <a:off x="2211500" y="1307850"/>
            <a:ext cx="4720975" cy="35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