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d32625256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d32625256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d32625256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d32625256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32625256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32625256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d32625256_1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d32625256_1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d4ccb976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d4ccb976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d32625256_1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d32625256_1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d4ccb9766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d4ccb9766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d4ccb9766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d4ccb9766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d4ccb9766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d4ccb9766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d4ccb9766_1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d4ccb9766_1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d4ccb9766_1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d4ccb9766_1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d3262525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d3262525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d4ccb9766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d4ccb9766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d4ccb9766_1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d4ccb9766_1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d3262525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d3262525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d3262525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d3262525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d3262525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d3262525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d32625256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d3262525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d32625256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d32625256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d3262525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d3262525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d32625256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d32625256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591850"/>
            <a:ext cx="8303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CSE 713: </a:t>
            </a:r>
            <a:r>
              <a:rPr lang="en" sz="2300">
                <a:highlight>
                  <a:srgbClr val="DFEFFC"/>
                </a:highlight>
              </a:rPr>
              <a:t>ADVANCED SYNTACTIC PATTERN RECOGNITION</a:t>
            </a:r>
            <a:endParaRPr sz="2300"/>
          </a:p>
        </p:txBody>
      </p:sp>
      <p:sp>
        <p:nvSpPr>
          <p:cNvPr id="87" name="Google Shape;87;p13"/>
          <p:cNvSpPr txBox="1"/>
          <p:nvPr>
            <p:ph idx="1" type="body"/>
          </p:nvPr>
        </p:nvSpPr>
        <p:spPr>
          <a:xfrm>
            <a:off x="729450" y="1454825"/>
            <a:ext cx="7688700" cy="288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solidFill>
                  <a:schemeClr val="dk2"/>
                </a:solidFill>
                <a:latin typeface="Times New Roman"/>
                <a:ea typeface="Times New Roman"/>
                <a:cs typeface="Times New Roman"/>
                <a:sym typeface="Times New Roman"/>
              </a:rPr>
              <a:t>Task 2: Team presentation of a paper </a:t>
            </a:r>
            <a:endParaRPr b="1"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2"/>
                </a:solidFill>
                <a:latin typeface="Times New Roman"/>
                <a:ea typeface="Times New Roman"/>
                <a:cs typeface="Times New Roman"/>
                <a:sym typeface="Times New Roman"/>
              </a:rPr>
              <a:t>Submitted by - Team 17</a:t>
            </a:r>
            <a:endParaRPr b="1"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22366020- Muhammed Yaseen Morshed Adib</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20201228- Munim Bin Muquith</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000000"/>
                </a:solidFill>
                <a:latin typeface="Times New Roman"/>
                <a:ea typeface="Times New Roman"/>
                <a:cs typeface="Times New Roman"/>
                <a:sym typeface="Times New Roman"/>
              </a:rPr>
              <a:t>22366023- Sovon Chakraborty</a:t>
            </a:r>
            <a:endParaRPr sz="1400">
              <a:solidFill>
                <a:srgbClr val="000000"/>
              </a:solidFill>
              <a:latin typeface="Times New Roman"/>
              <a:ea typeface="Times New Roman"/>
              <a:cs typeface="Times New Roman"/>
              <a:sym typeface="Times New Roman"/>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7650" y="670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 (CNN)</a:t>
            </a:r>
            <a:endParaRPr/>
          </a:p>
        </p:txBody>
      </p:sp>
      <p:sp>
        <p:nvSpPr>
          <p:cNvPr id="150" name="Google Shape;150;p22"/>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Operates based on Convolution and Sub-sampling Process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5 layers of Convolutional Neural Network-</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Convolution Layer</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Pooling Layer</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Fully Connected Layer</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ReLu</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Output Layer</a:t>
            </a:r>
            <a:endParaRPr sz="1400">
              <a:latin typeface="Times New Roman"/>
              <a:ea typeface="Times New Roman"/>
              <a:cs typeface="Times New Roman"/>
              <a:sym typeface="Times New Roman"/>
            </a:endParaRPr>
          </a:p>
        </p:txBody>
      </p:sp>
      <p:sp>
        <p:nvSpPr>
          <p:cNvPr id="151" name="Google Shape;151;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671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Neural Network</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Output</a:t>
            </a:r>
            <a:r>
              <a:rPr lang="en" sz="1400">
                <a:latin typeface="Times New Roman"/>
                <a:ea typeface="Times New Roman"/>
                <a:cs typeface="Times New Roman"/>
                <a:sym typeface="Times New Roman"/>
              </a:rPr>
              <a:t> from previous step fed as input to current state.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Simple structure with built in feedback loop.</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Hidden state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Uses same parameter for each input.</a:t>
            </a:r>
            <a:endParaRPr sz="1400">
              <a:latin typeface="Times New Roman"/>
              <a:ea typeface="Times New Roman"/>
              <a:cs typeface="Times New Roman"/>
              <a:sym typeface="Times New Roman"/>
            </a:endParaRPr>
          </a:p>
        </p:txBody>
      </p:sp>
      <p:pic>
        <p:nvPicPr>
          <p:cNvPr id="158" name="Google Shape;158;p23"/>
          <p:cNvPicPr preferRelativeResize="0"/>
          <p:nvPr/>
        </p:nvPicPr>
        <p:blipFill>
          <a:blip r:embed="rId3">
            <a:alphaModFix/>
          </a:blip>
          <a:stretch>
            <a:fillRect/>
          </a:stretch>
        </p:blipFill>
        <p:spPr>
          <a:xfrm>
            <a:off x="5293550" y="1732763"/>
            <a:ext cx="3453225" cy="2607225"/>
          </a:xfrm>
          <a:prstGeom prst="rect">
            <a:avLst/>
          </a:prstGeom>
          <a:noFill/>
          <a:ln>
            <a:noFill/>
          </a:ln>
        </p:spPr>
      </p:pic>
      <p:sp>
        <p:nvSpPr>
          <p:cNvPr id="159" name="Google Shape;159;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64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short-term memory</a:t>
            </a:r>
            <a:endParaRPr/>
          </a:p>
        </p:txBody>
      </p:sp>
      <p:sp>
        <p:nvSpPr>
          <p:cNvPr id="165" name="Google Shape;165;p24"/>
          <p:cNvSpPr txBox="1"/>
          <p:nvPr>
            <p:ph idx="1" type="body"/>
          </p:nvPr>
        </p:nvSpPr>
        <p:spPr>
          <a:xfrm>
            <a:off x="729450" y="18661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Sophisticated version of RNN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Solve vanishing gradient problem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Performs well in long term dependency case</a:t>
            </a:r>
            <a:endParaRPr sz="1400">
              <a:latin typeface="Times New Roman"/>
              <a:ea typeface="Times New Roman"/>
              <a:cs typeface="Times New Roman"/>
              <a:sym typeface="Times New Roman"/>
            </a:endParaRPr>
          </a:p>
        </p:txBody>
      </p:sp>
      <p:sp>
        <p:nvSpPr>
          <p:cNvPr id="166" name="Google Shape;16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4"/>
          <p:cNvPicPr preferRelativeResize="0"/>
          <p:nvPr/>
        </p:nvPicPr>
        <p:blipFill>
          <a:blip r:embed="rId3">
            <a:alphaModFix/>
          </a:blip>
          <a:stretch>
            <a:fillRect/>
          </a:stretch>
        </p:blipFill>
        <p:spPr>
          <a:xfrm>
            <a:off x="4572000" y="848400"/>
            <a:ext cx="4512999" cy="33936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7650" y="55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Model</a:t>
            </a:r>
            <a:endParaRPr/>
          </a:p>
        </p:txBody>
      </p:sp>
      <p:sp>
        <p:nvSpPr>
          <p:cNvPr id="173" name="Google Shape;173;p25"/>
          <p:cNvSpPr txBox="1"/>
          <p:nvPr>
            <p:ph idx="1" type="body"/>
          </p:nvPr>
        </p:nvSpPr>
        <p:spPr>
          <a:xfrm>
            <a:off x="727650" y="15421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Presented approach passes through 3 layers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first layer, Word-embedding is applied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second layer, Conventional layer and pooling process is applied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LSTM Network is applied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Output passes to fully connected sigmoid layer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Evaluate the result using binary cross entropy</a:t>
            </a:r>
            <a:endParaRPr sz="1400">
              <a:latin typeface="Times New Roman"/>
              <a:ea typeface="Times New Roman"/>
              <a:cs typeface="Times New Roman"/>
              <a:sym typeface="Times New Roman"/>
            </a:endParaRPr>
          </a:p>
        </p:txBody>
      </p:sp>
      <p:sp>
        <p:nvSpPr>
          <p:cNvPr id="174" name="Google Shape;174;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7650" y="64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180" name="Google Shape;180;p26"/>
          <p:cNvSpPr txBox="1"/>
          <p:nvPr>
            <p:ph idx="1" type="body"/>
          </p:nvPr>
        </p:nvSpPr>
        <p:spPr>
          <a:xfrm>
            <a:off x="729450" y="1182975"/>
            <a:ext cx="7688700" cy="358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Step 1: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Preprocessing</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Text Vectorization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Dimensionality reduction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Fed output to the Neural network Model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Step 2:  Word embedding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Step 3:  Convolutional layer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Step 4: Max-pooling layer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Step 5: Long Short Term Memory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Step 6: Sigmoid layer</a:t>
            </a:r>
            <a:endParaRPr sz="1400">
              <a:latin typeface="Times New Roman"/>
              <a:ea typeface="Times New Roman"/>
              <a:cs typeface="Times New Roman"/>
              <a:sym typeface="Times New Roman"/>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181" name="Google Shape;181;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6"/>
          <p:cNvPicPr preferRelativeResize="0"/>
          <p:nvPr/>
        </p:nvPicPr>
        <p:blipFill>
          <a:blip r:embed="rId3">
            <a:alphaModFix/>
          </a:blip>
          <a:stretch>
            <a:fillRect/>
          </a:stretch>
        </p:blipFill>
        <p:spPr>
          <a:xfrm>
            <a:off x="4654275" y="1426513"/>
            <a:ext cx="4430725" cy="3081313"/>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Four Datasets from diverse domains had been collected.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IMDB dataset contains 25,000 highly polar movie reviews (good or bad)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Airline review tweets had been used also that consist of three polarities.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Self driving dataset from kaggle.com.</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US presidential election dataset that consist of 21 attributes and 13871 number of reviews.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Distinct fields are selected for developing a domain-independent sentiment analysis model.</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89" name="Google Shape;189;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 Parameters</a:t>
            </a:r>
            <a:endParaRPr/>
          </a:p>
        </p:txBody>
      </p:sp>
      <p:sp>
        <p:nvSpPr>
          <p:cNvPr id="195" name="Google Shape;195;p28"/>
          <p:cNvSpPr txBox="1"/>
          <p:nvPr>
            <p:ph idx="1" type="body"/>
          </p:nvPr>
        </p:nvSpPr>
        <p:spPr>
          <a:xfrm>
            <a:off x="727650" y="1853850"/>
            <a:ext cx="7688700" cy="27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3.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4.    </a:t>
            </a:r>
            <a:endParaRPr/>
          </a:p>
        </p:txBody>
      </p:sp>
      <p:sp>
        <p:nvSpPr>
          <p:cNvPr id="196" name="Google Shape;196;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8"/>
          <p:cNvPicPr preferRelativeResize="0"/>
          <p:nvPr/>
        </p:nvPicPr>
        <p:blipFill>
          <a:blip r:embed="rId3">
            <a:alphaModFix/>
          </a:blip>
          <a:stretch>
            <a:fillRect/>
          </a:stretch>
        </p:blipFill>
        <p:spPr>
          <a:xfrm>
            <a:off x="1078650" y="1853850"/>
            <a:ext cx="2257425" cy="485775"/>
          </a:xfrm>
          <a:prstGeom prst="rect">
            <a:avLst/>
          </a:prstGeom>
          <a:noFill/>
          <a:ln>
            <a:noFill/>
          </a:ln>
        </p:spPr>
      </p:pic>
      <p:pic>
        <p:nvPicPr>
          <p:cNvPr id="198" name="Google Shape;198;p28"/>
          <p:cNvPicPr preferRelativeResize="0"/>
          <p:nvPr/>
        </p:nvPicPr>
        <p:blipFill>
          <a:blip r:embed="rId4">
            <a:alphaModFix/>
          </a:blip>
          <a:stretch>
            <a:fillRect/>
          </a:stretch>
        </p:blipFill>
        <p:spPr>
          <a:xfrm>
            <a:off x="1358363" y="2495300"/>
            <a:ext cx="1828800" cy="600075"/>
          </a:xfrm>
          <a:prstGeom prst="rect">
            <a:avLst/>
          </a:prstGeom>
          <a:noFill/>
          <a:ln>
            <a:noFill/>
          </a:ln>
        </p:spPr>
      </p:pic>
      <p:pic>
        <p:nvPicPr>
          <p:cNvPr id="199" name="Google Shape;199;p28"/>
          <p:cNvPicPr preferRelativeResize="0"/>
          <p:nvPr/>
        </p:nvPicPr>
        <p:blipFill>
          <a:blip r:embed="rId5">
            <a:alphaModFix/>
          </a:blip>
          <a:stretch>
            <a:fillRect/>
          </a:stretch>
        </p:blipFill>
        <p:spPr>
          <a:xfrm>
            <a:off x="1307500" y="3312600"/>
            <a:ext cx="3362325" cy="457200"/>
          </a:xfrm>
          <a:prstGeom prst="rect">
            <a:avLst/>
          </a:prstGeom>
          <a:noFill/>
          <a:ln>
            <a:noFill/>
          </a:ln>
        </p:spPr>
      </p:pic>
      <p:pic>
        <p:nvPicPr>
          <p:cNvPr id="200" name="Google Shape;200;p28"/>
          <p:cNvPicPr preferRelativeResize="0"/>
          <p:nvPr/>
        </p:nvPicPr>
        <p:blipFill>
          <a:blip r:embed="rId6">
            <a:alphaModFix/>
          </a:blip>
          <a:stretch>
            <a:fillRect/>
          </a:stretch>
        </p:blipFill>
        <p:spPr>
          <a:xfrm>
            <a:off x="1231225" y="3987025"/>
            <a:ext cx="3143250" cy="59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 and Discussion</a:t>
            </a:r>
            <a:endParaRPr/>
          </a:p>
        </p:txBody>
      </p:sp>
      <p:sp>
        <p:nvSpPr>
          <p:cNvPr id="206" name="Google Shape;20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Highest Precision has been shown by the Naive Bayes algorithm in movie review dataset.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terms of Recall, F-measure and accuracy Co-LSTM has outperformed the state-of-the art models in the same dataset.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Same things repeated regarding to other datasets also where Naive Bayes has the highest precision.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proposed model has shown 94.96% accuracy that is greater than other models in Airline dataset.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Respectively 90.45% ,86.43% and 83.13% accuracy is obtained in US presidential election, Self driving and IMDB dataset.</a:t>
            </a:r>
            <a:endParaRPr sz="1400">
              <a:latin typeface="Times New Roman"/>
              <a:ea typeface="Times New Roman"/>
              <a:cs typeface="Times New Roman"/>
              <a:sym typeface="Times New Roman"/>
            </a:endParaRPr>
          </a:p>
        </p:txBody>
      </p:sp>
      <p:sp>
        <p:nvSpPr>
          <p:cNvPr id="207" name="Google Shape;207;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 Under Curve Value for ROC Curve</a:t>
            </a:r>
            <a:endParaRPr/>
          </a:p>
        </p:txBody>
      </p:sp>
      <p:sp>
        <p:nvSpPr>
          <p:cNvPr id="213" name="Google Shape;213;p30"/>
          <p:cNvSpPr txBox="1"/>
          <p:nvPr>
            <p:ph idx="1" type="body"/>
          </p:nvPr>
        </p:nvSpPr>
        <p:spPr>
          <a:xfrm>
            <a:off x="729450" y="2078875"/>
            <a:ext cx="7688700" cy="28794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SzPct val="100000"/>
              <a:buFont typeface="Times New Roman"/>
              <a:buChar char="●"/>
            </a:pPr>
            <a:r>
              <a:rPr lang="en" sz="5600">
                <a:latin typeface="Times New Roman"/>
                <a:ea typeface="Times New Roman"/>
                <a:cs typeface="Times New Roman"/>
                <a:sym typeface="Times New Roman"/>
              </a:rPr>
              <a:t>The proposed Co-LSTM has the highest AUC value for ROC curve.</a:t>
            </a:r>
            <a:endParaRPr sz="56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5600">
              <a:latin typeface="Times New Roman"/>
              <a:ea typeface="Times New Roman"/>
              <a:cs typeface="Times New Roman"/>
              <a:sym typeface="Times New Roman"/>
            </a:endParaRPr>
          </a:p>
          <a:p>
            <a:pPr indent="0" lvl="0" marL="457200" rtl="0" algn="ctr">
              <a:spcBef>
                <a:spcPts val="1200"/>
              </a:spcBef>
              <a:spcAft>
                <a:spcPts val="0"/>
              </a:spcAft>
              <a:buNone/>
            </a:pPr>
            <a:r>
              <a:rPr lang="en" sz="5600">
                <a:latin typeface="Times New Roman"/>
                <a:ea typeface="Times New Roman"/>
                <a:cs typeface="Times New Roman"/>
                <a:sym typeface="Times New Roman"/>
              </a:rPr>
              <a:t>Fig 4: AUC Value for ROC curve</a:t>
            </a:r>
            <a:endParaRPr sz="56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latin typeface="Times New Roman"/>
              <a:ea typeface="Times New Roman"/>
              <a:cs typeface="Times New Roman"/>
              <a:sym typeface="Times New Roman"/>
            </a:endParaRPr>
          </a:p>
        </p:txBody>
      </p:sp>
      <p:sp>
        <p:nvSpPr>
          <p:cNvPr id="214" name="Google Shape;214;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a:blip r:embed="rId3">
            <a:alphaModFix/>
          </a:blip>
          <a:stretch>
            <a:fillRect/>
          </a:stretch>
        </p:blipFill>
        <p:spPr>
          <a:xfrm>
            <a:off x="1076825" y="2669825"/>
            <a:ext cx="6619875" cy="173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Discussion</a:t>
            </a:r>
            <a:endParaRPr/>
          </a:p>
        </p:txBody>
      </p:sp>
      <p:sp>
        <p:nvSpPr>
          <p:cNvPr id="221" name="Google Shape;221;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Although the model can be applied for various domains, it requires huge amount of data in order to achieve good accuracy and precision.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the case of word embedding, Pre-trained data corpus needs to be large enough to cover all frequently used words.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Convolution layer may fail to capture sequential dependencies where LSTM works like a fully connected layer where memory can be an issue.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Training of model becomes tough if any misspelled words and irregularities are found on the language used in the social media.</a:t>
            </a:r>
            <a:endParaRPr sz="1400">
              <a:latin typeface="Times New Roman"/>
              <a:ea typeface="Times New Roman"/>
              <a:cs typeface="Times New Roman"/>
              <a:sym typeface="Times New Roman"/>
            </a:endParaRPr>
          </a:p>
        </p:txBody>
      </p:sp>
      <p:sp>
        <p:nvSpPr>
          <p:cNvPr id="222" name="Google Shape;222;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7227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Paper we have chosen </a:t>
            </a:r>
            <a:endParaRPr sz="2300">
              <a:latin typeface="Raleway"/>
              <a:ea typeface="Raleway"/>
              <a:cs typeface="Raleway"/>
              <a:sym typeface="Raleway"/>
            </a:endParaRPr>
          </a:p>
        </p:txBody>
      </p:sp>
      <p:sp>
        <p:nvSpPr>
          <p:cNvPr id="94" name="Google Shape;94;p14"/>
          <p:cNvSpPr txBox="1"/>
          <p:nvPr>
            <p:ph idx="1" type="body"/>
          </p:nvPr>
        </p:nvSpPr>
        <p:spPr>
          <a:xfrm>
            <a:off x="1129325" y="1342500"/>
            <a:ext cx="7205100" cy="3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Title: </a:t>
            </a:r>
            <a:r>
              <a:rPr b="1" i="1" lang="en" sz="1200"/>
              <a:t>Co-LSTM: Convolutional LSTM Model for Sentiment Analysis in Social Big Data</a:t>
            </a:r>
            <a:endParaRPr b="1" i="1" sz="1200"/>
          </a:p>
          <a:p>
            <a:pPr indent="0" lvl="0" marL="0" rtl="0" algn="l">
              <a:spcBef>
                <a:spcPts val="1200"/>
              </a:spcBef>
              <a:spcAft>
                <a:spcPts val="0"/>
              </a:spcAft>
              <a:buNone/>
            </a:pPr>
            <a:r>
              <a:rPr b="1" lang="en" sz="1200"/>
              <a:t>Published in: </a:t>
            </a:r>
            <a:r>
              <a:rPr lang="en" sz="1200"/>
              <a:t>https://www.sciencedirect.com/journal/information-processing-and-management</a:t>
            </a:r>
            <a:endParaRPr sz="1200"/>
          </a:p>
          <a:p>
            <a:pPr indent="0" lvl="0" marL="0" rtl="0" algn="l">
              <a:spcBef>
                <a:spcPts val="1200"/>
              </a:spcBef>
              <a:spcAft>
                <a:spcPts val="0"/>
              </a:spcAft>
              <a:buNone/>
            </a:pPr>
            <a:r>
              <a:rPr b="1" lang="en" sz="1200"/>
              <a:t>Doi: </a:t>
            </a:r>
            <a:r>
              <a:rPr lang="en" sz="1200"/>
              <a:t>https://doi.org/10.1016/j.ipm.2020.102435</a:t>
            </a:r>
            <a:endParaRPr sz="1200"/>
          </a:p>
          <a:p>
            <a:pPr indent="0" lvl="0" marL="0" rtl="0" algn="l">
              <a:spcBef>
                <a:spcPts val="1200"/>
              </a:spcBef>
              <a:spcAft>
                <a:spcPts val="0"/>
              </a:spcAft>
              <a:buNone/>
            </a:pPr>
            <a:r>
              <a:rPr b="1" lang="en" sz="1200"/>
              <a:t>Author description: </a:t>
            </a:r>
            <a:br>
              <a:rPr b="1" lang="en" sz="1200"/>
            </a:br>
            <a:r>
              <a:rPr b="1" lang="en" sz="1200"/>
              <a:t>1. </a:t>
            </a:r>
            <a:r>
              <a:rPr lang="en" sz="1200">
                <a:solidFill>
                  <a:schemeClr val="dk2"/>
                </a:solidFill>
              </a:rPr>
              <a:t>Ranjan Kumar Behera, Dept of CSE, National Institute of Technology, Rourkela, India,  jranjanb.19@gmail.com1</a:t>
            </a:r>
            <a:endParaRPr sz="1200">
              <a:solidFill>
                <a:schemeClr val="dk2"/>
              </a:solidFill>
            </a:endParaRPr>
          </a:p>
          <a:p>
            <a:pPr indent="0" lvl="0" marL="0" rtl="0" algn="l">
              <a:spcBef>
                <a:spcPts val="1200"/>
              </a:spcBef>
              <a:spcAft>
                <a:spcPts val="0"/>
              </a:spcAft>
              <a:buNone/>
            </a:pPr>
            <a:r>
              <a:rPr b="1" lang="en" sz="1200">
                <a:solidFill>
                  <a:schemeClr val="dk2"/>
                </a:solidFill>
              </a:rPr>
              <a:t>2</a:t>
            </a:r>
            <a:r>
              <a:rPr lang="en" sz="1200">
                <a:solidFill>
                  <a:schemeClr val="dk2"/>
                </a:solidFill>
              </a:rPr>
              <a:t>. Monalisa Jena, Department of Information and Communication Technology, F. M. University Balasore, Odisha, India, bmonalisa.26@gmail.com2</a:t>
            </a:r>
            <a:endParaRPr sz="1200">
              <a:solidFill>
                <a:schemeClr val="dk2"/>
              </a:solidFill>
            </a:endParaRPr>
          </a:p>
          <a:p>
            <a:pPr indent="0" lvl="0" marL="0" rtl="0" algn="l">
              <a:spcBef>
                <a:spcPts val="1200"/>
              </a:spcBef>
              <a:spcAft>
                <a:spcPts val="0"/>
              </a:spcAft>
              <a:buNone/>
            </a:pPr>
            <a:r>
              <a:rPr b="1" lang="en" sz="1200">
                <a:solidFill>
                  <a:schemeClr val="dk2"/>
                </a:solidFill>
              </a:rPr>
              <a:t>3.</a:t>
            </a:r>
            <a:r>
              <a:rPr lang="en" sz="1200">
                <a:solidFill>
                  <a:schemeClr val="dk2"/>
                </a:solidFill>
              </a:rPr>
              <a:t> Santanu Kumar Rath, </a:t>
            </a:r>
            <a:r>
              <a:rPr lang="en" sz="1200">
                <a:solidFill>
                  <a:schemeClr val="dk2"/>
                </a:solidFill>
              </a:rPr>
              <a:t>Dept of CSE, National Institute of Technology, Rourkela, India, skrath@nitrkl.ac.in3</a:t>
            </a:r>
            <a:endParaRPr sz="1200">
              <a:solidFill>
                <a:schemeClr val="dk2"/>
              </a:solidFill>
            </a:endParaRPr>
          </a:p>
          <a:p>
            <a:pPr indent="0" lvl="0" marL="0" rtl="0" algn="l">
              <a:spcBef>
                <a:spcPts val="1200"/>
              </a:spcBef>
              <a:spcAft>
                <a:spcPts val="0"/>
              </a:spcAft>
              <a:buNone/>
            </a:pPr>
            <a:r>
              <a:rPr b="1" lang="en" sz="1200">
                <a:solidFill>
                  <a:schemeClr val="dk2"/>
                </a:solidFill>
              </a:rPr>
              <a:t>4. </a:t>
            </a:r>
            <a:r>
              <a:rPr lang="en" sz="1200">
                <a:solidFill>
                  <a:schemeClr val="dk2"/>
                </a:solidFill>
              </a:rPr>
              <a:t>Sanjay Misra, Department of Electrical and Information Engineering, Covenant University, Ota 1023, Nigeria, sanjay.misra@covenantuniversity.edu.ng4</a:t>
            </a:r>
            <a:endParaRPr sz="1200">
              <a:solidFill>
                <a:schemeClr val="dk2"/>
              </a:solidFill>
            </a:endParaRPr>
          </a:p>
          <a:p>
            <a:pPr indent="0" lvl="0" marL="0" rtl="0" algn="l">
              <a:spcBef>
                <a:spcPts val="1200"/>
              </a:spcBef>
              <a:spcAft>
                <a:spcPts val="1200"/>
              </a:spcAft>
              <a:buNone/>
            </a:pPr>
            <a:r>
              <a:t/>
            </a:r>
            <a:endParaRPr b="1">
              <a:latin typeface="Raleway"/>
              <a:ea typeface="Raleway"/>
              <a:cs typeface="Raleway"/>
              <a:sym typeface="Raleway"/>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8" name="Google Shape;228;p32"/>
          <p:cNvSpPr txBox="1"/>
          <p:nvPr>
            <p:ph idx="1" type="body"/>
          </p:nvPr>
        </p:nvSpPr>
        <p:spPr>
          <a:xfrm>
            <a:off x="729450" y="2078875"/>
            <a:ext cx="7688700" cy="28140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SzPct val="100000"/>
              <a:buFont typeface="Times New Roman"/>
              <a:buChar char="●"/>
            </a:pPr>
            <a:r>
              <a:rPr lang="en" sz="1500">
                <a:latin typeface="Times New Roman"/>
                <a:ea typeface="Times New Roman"/>
                <a:cs typeface="Times New Roman"/>
                <a:sym typeface="Times New Roman"/>
              </a:rPr>
              <a:t>E. Cambria, Affective computing and sentiment analysis, IEEE Intelligent Systems 31 (2) (2016) </a:t>
            </a:r>
            <a:endParaRPr sz="1500">
              <a:latin typeface="Times New Roman"/>
              <a:ea typeface="Times New Roman"/>
              <a:cs typeface="Times New Roman"/>
              <a:sym typeface="Times New Roman"/>
            </a:endParaRPr>
          </a:p>
          <a:p>
            <a:pPr indent="-316706" lvl="0" marL="457200" rtl="0" algn="l">
              <a:spcBef>
                <a:spcPts val="0"/>
              </a:spcBef>
              <a:spcAft>
                <a:spcPts val="0"/>
              </a:spcAft>
              <a:buSzPct val="100000"/>
              <a:buFont typeface="Times New Roman"/>
              <a:buChar char="●"/>
            </a:pPr>
            <a:r>
              <a:rPr lang="en" sz="1500">
                <a:latin typeface="Times New Roman"/>
                <a:ea typeface="Times New Roman"/>
                <a:cs typeface="Times New Roman"/>
                <a:sym typeface="Times New Roman"/>
              </a:rPr>
              <a:t>A. Severyn, A. Moschitti, Twitter sentiment analysis with deep convolutional neural networks, in: Pro-ceedings of the 38th International ACM SIGIR Conference on Research and Development in Information Retrieval, 2015, pp. 959–962.</a:t>
            </a:r>
            <a:endParaRPr sz="1500">
              <a:latin typeface="Times New Roman"/>
              <a:ea typeface="Times New Roman"/>
              <a:cs typeface="Times New Roman"/>
              <a:sym typeface="Times New Roman"/>
            </a:endParaRPr>
          </a:p>
          <a:p>
            <a:pPr indent="-316706" lvl="0" marL="457200" rtl="0" algn="l">
              <a:spcBef>
                <a:spcPts val="0"/>
              </a:spcBef>
              <a:spcAft>
                <a:spcPts val="0"/>
              </a:spcAft>
              <a:buSzPct val="100000"/>
              <a:buFont typeface="Times New Roman"/>
              <a:buChar char="●"/>
            </a:pPr>
            <a:r>
              <a:rPr lang="en" sz="1500">
                <a:latin typeface="Times New Roman"/>
                <a:ea typeface="Times New Roman"/>
                <a:cs typeface="Times New Roman"/>
                <a:sym typeface="Times New Roman"/>
              </a:rPr>
              <a:t>Y. Wang, M. Huang, X. Zhu, L. Zhao, Attention-based lstm for aspect-level sentiment classification,</a:t>
            </a:r>
            <a:endParaRPr sz="1500">
              <a:latin typeface="Times New Roman"/>
              <a:ea typeface="Times New Roman"/>
              <a:cs typeface="Times New Roman"/>
              <a:sym typeface="Times New Roman"/>
            </a:endParaRPr>
          </a:p>
          <a:p>
            <a:pPr indent="-316706" lvl="0" marL="457200" rtl="0" algn="l">
              <a:spcBef>
                <a:spcPts val="0"/>
              </a:spcBef>
              <a:spcAft>
                <a:spcPts val="0"/>
              </a:spcAft>
              <a:buSzPct val="100000"/>
              <a:buFont typeface="Times New Roman"/>
              <a:buChar char="●"/>
            </a:pPr>
            <a:r>
              <a:rPr lang="en" sz="1500">
                <a:latin typeface="Times New Roman"/>
                <a:ea typeface="Times New Roman"/>
                <a:cs typeface="Times New Roman"/>
                <a:sym typeface="Times New Roman"/>
              </a:rPr>
              <a:t>W. Yin, K. Kann, M. Yu, H. Sch ̈utze, Comparative study of cnn and rnn for natural language processing,arXiv preprint arXiv:1702.01923.</a:t>
            </a:r>
            <a:endParaRPr sz="1500">
              <a:latin typeface="Times New Roman"/>
              <a:ea typeface="Times New Roman"/>
              <a:cs typeface="Times New Roman"/>
              <a:sym typeface="Times New Roman"/>
            </a:endParaRPr>
          </a:p>
          <a:p>
            <a:pPr indent="-316706" lvl="0" marL="457200" rtl="0" algn="l">
              <a:spcBef>
                <a:spcPts val="0"/>
              </a:spcBef>
              <a:spcAft>
                <a:spcPts val="0"/>
              </a:spcAft>
              <a:buSzPct val="100000"/>
              <a:buFont typeface="Times New Roman"/>
              <a:buChar char="●"/>
            </a:pPr>
            <a:r>
              <a:rPr lang="en" sz="1500">
                <a:latin typeface="Times New Roman"/>
                <a:ea typeface="Times New Roman"/>
                <a:cs typeface="Times New Roman"/>
                <a:sym typeface="Times New Roman"/>
              </a:rPr>
              <a:t>G. Vinodhini, R. Chandrasekaran, Sentiment analysis and opinion mining: a survey, International550 Journal 2 (6) (2012) 282–292.</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
        <p:nvSpPr>
          <p:cNvPr id="229" name="Google Shape;229;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400">
                <a:latin typeface="Times New Roman"/>
                <a:ea typeface="Times New Roman"/>
                <a:cs typeface="Times New Roman"/>
                <a:sym typeface="Times New Roman"/>
              </a:rPr>
              <a:t>Thank You </a:t>
            </a:r>
            <a:endParaRPr sz="4400">
              <a:latin typeface="Times New Roman"/>
              <a:ea typeface="Times New Roman"/>
              <a:cs typeface="Times New Roman"/>
              <a:sym typeface="Times New Roman"/>
            </a:endParaRPr>
          </a:p>
        </p:txBody>
      </p:sp>
      <p:sp>
        <p:nvSpPr>
          <p:cNvPr id="236" name="Google Shape;236;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35350" y="58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1" name="Google Shape;101;p15"/>
          <p:cNvSpPr txBox="1"/>
          <p:nvPr>
            <p:ph idx="1" type="body"/>
          </p:nvPr>
        </p:nvSpPr>
        <p:spPr>
          <a:xfrm>
            <a:off x="729450" y="1490525"/>
            <a:ext cx="7688700" cy="28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In this paper, a hybrid approach of two deep learning architectures namely </a:t>
            </a:r>
            <a:r>
              <a:rPr b="1" i="1" lang="en" sz="1400">
                <a:latin typeface="Times New Roman"/>
                <a:ea typeface="Times New Roman"/>
                <a:cs typeface="Times New Roman"/>
                <a:sym typeface="Times New Roman"/>
              </a:rPr>
              <a:t>Convolutional Neural Network (CNN)</a:t>
            </a:r>
            <a:r>
              <a:rPr lang="en" sz="1400">
                <a:latin typeface="Times New Roman"/>
                <a:ea typeface="Times New Roman"/>
                <a:cs typeface="Times New Roman"/>
                <a:sym typeface="Times New Roman"/>
              </a:rPr>
              <a:t> and </a:t>
            </a:r>
            <a:r>
              <a:rPr b="1" i="1" lang="en" sz="1400">
                <a:latin typeface="Times New Roman"/>
                <a:ea typeface="Times New Roman"/>
                <a:cs typeface="Times New Roman"/>
                <a:sym typeface="Times New Roman"/>
              </a:rPr>
              <a:t>Long Short Term Memory (LSTM) </a:t>
            </a:r>
            <a:r>
              <a:rPr lang="en" sz="1400">
                <a:latin typeface="Times New Roman"/>
                <a:ea typeface="Times New Roman"/>
                <a:cs typeface="Times New Roman"/>
                <a:sym typeface="Times New Roman"/>
              </a:rPr>
              <a:t>(RNN with memory) is suggested for sentiment classification of reviews posted at diverse domains.</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 Deep convolutional networks have been highly effective in local feature selection, while recurrent networks (LSTM) often yield good results in the sequential analysis of a long text.</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The proposed Co-LSTM model is mainly aimed at two objectives in sentiment analysis-</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First, it is highly adaptable in examining big social data,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Secondly, unlike the conventional machine learning approaches, it is free from any particular domain.</a:t>
            </a:r>
            <a:endParaRPr sz="1400">
              <a:latin typeface="Times New Roman"/>
              <a:ea typeface="Times New Roman"/>
              <a:cs typeface="Times New Roman"/>
              <a:sym typeface="Times New Roman"/>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 calcmode="lin" valueType="num">
                                      <p:cBhvr additive="base">
                                        <p:cTn dur="1000"/>
                                        <p:tgtEl>
                                          <p:spTgt spid="1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 calcmode="lin" valueType="num">
                                      <p:cBhvr additive="base">
                                        <p:cTn dur="1000"/>
                                        <p:tgtEl>
                                          <p:spTgt spid="10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 calcmode="lin" valueType="num">
                                      <p:cBhvr additive="base">
                                        <p:cTn dur="1000"/>
                                        <p:tgtEl>
                                          <p:spTgt spid="10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 calcmode="lin" valueType="num">
                                      <p:cBhvr additive="base">
                                        <p:cTn dur="1000"/>
                                        <p:tgtEl>
                                          <p:spTgt spid="10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 calcmode="lin" valueType="num">
                                      <p:cBhvr additive="base">
                                        <p:cTn dur="1000"/>
                                        <p:tgtEl>
                                          <p:spTgt spid="10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19675" y="597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of this paper </a:t>
            </a:r>
            <a:endParaRPr/>
          </a:p>
        </p:txBody>
      </p:sp>
      <p:sp>
        <p:nvSpPr>
          <p:cNvPr id="108" name="Google Shape;108;p16"/>
          <p:cNvSpPr txBox="1"/>
          <p:nvPr>
            <p:ph idx="1" type="body"/>
          </p:nvPr>
        </p:nvSpPr>
        <p:spPr>
          <a:xfrm>
            <a:off x="729450" y="1380775"/>
            <a:ext cx="7688700" cy="2959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the proposed approach, the CNN model is used for better feature extraction through a pooling process and the LSTM is adopted for capturing the long term dependency among words in a sentence.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To develop the sentiment analysis model, which should be domain-independent they have trained the deep learning architecture using reviews from four different domains where almost all kinds of word dependencies exist and evaluated the performance separately for each dataset.</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 calcmode="lin" valueType="num">
                                      <p:cBhvr additive="base">
                                        <p:cTn dur="1000"/>
                                        <p:tgtEl>
                                          <p:spTgt spid="1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 calcmode="lin" valueType="num">
                                      <p:cBhvr additive="base">
                                        <p:cTn dur="1000"/>
                                        <p:tgtEl>
                                          <p:spTgt spid="1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 calcmode="lin" valueType="num">
                                      <p:cBhvr additive="base">
                                        <p:cTn dur="1000"/>
                                        <p:tgtEl>
                                          <p:spTgt spid="1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 calcmode="lin" valueType="num">
                                      <p:cBhvr additive="base">
                                        <p:cTn dur="1000"/>
                                        <p:tgtEl>
                                          <p:spTgt spid="10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604000" y="58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a:t>
            </a:r>
            <a:endParaRPr/>
          </a:p>
        </p:txBody>
      </p:sp>
      <p:sp>
        <p:nvSpPr>
          <p:cNvPr id="115" name="Google Shape;115;p17"/>
          <p:cNvSpPr txBox="1"/>
          <p:nvPr>
            <p:ph idx="1" type="body"/>
          </p:nvPr>
        </p:nvSpPr>
        <p:spPr>
          <a:xfrm>
            <a:off x="729450" y="1380775"/>
            <a:ext cx="7688700" cy="2959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 the present world of digitization, social media available on the web is a big source of customer interactions and reviews. Sentiment analysis of such a huge amount of data helps to identify and track customer behavior about products, services, or brands . Customer feedback is essentially required in the decision-making process.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In this paper, they  have adopted CNN for better feature engineering for the big social review data. However,  it may not be suitable for capturing the contextual information from a given review as it doesn’t remember the past context. That‘s why they  have adopted LSTM which is mainly suitable to capture the temporal contextual information. It is best suited for capturing the dependencies of words inside the reviews. It is mainly used for sequence prediction.</a:t>
            </a:r>
            <a:endParaRPr sz="1400">
              <a:latin typeface="Times New Roman"/>
              <a:ea typeface="Times New Roman"/>
              <a:cs typeface="Times New Roman"/>
              <a:sym typeface="Times New Roman"/>
            </a:endParaRPr>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 calcmode="lin" valueType="num">
                                      <p:cBhvr additive="base">
                                        <p:cTn dur="1000"/>
                                        <p:tgtEl>
                                          <p:spTgt spid="1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 calcmode="lin" valueType="num">
                                      <p:cBhvr additive="base">
                                        <p:cTn dur="1000"/>
                                        <p:tgtEl>
                                          <p:spTgt spid="1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 calcmode="lin" valueType="num">
                                      <p:cBhvr additive="base">
                                        <p:cTn dur="1000"/>
                                        <p:tgtEl>
                                          <p:spTgt spid="1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58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Challenges</a:t>
            </a:r>
            <a:endParaRPr/>
          </a:p>
        </p:txBody>
      </p:sp>
      <p:sp>
        <p:nvSpPr>
          <p:cNvPr id="122" name="Google Shape;122;p18"/>
          <p:cNvSpPr txBox="1"/>
          <p:nvPr>
            <p:ph idx="1" type="body"/>
          </p:nvPr>
        </p:nvSpPr>
        <p:spPr>
          <a:xfrm>
            <a:off x="729450" y="1396675"/>
            <a:ext cx="7688700" cy="294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 Emoticons are the essential elements for short text or small reviews. Is the classifier model able to handle noisy data and emoticons?</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sz="1400">
                <a:latin typeface="Times New Roman"/>
                <a:ea typeface="Times New Roman"/>
                <a:cs typeface="Times New Roman"/>
                <a:sym typeface="Times New Roman"/>
              </a:rPr>
              <a:t>To address this issue, proper feature engineering is desirable before training the classifier models. A huge text corpus has been referred to identify the incorrect spelling from the reviews. Google-1 (Billion word Corpus)  has been used to handle the word which are misspelled.</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AutoNum type="arabicParenR"/>
            </a:pPr>
            <a:r>
              <a:rPr lang="en" sz="1400">
                <a:latin typeface="Times New Roman"/>
                <a:ea typeface="Times New Roman"/>
                <a:cs typeface="Times New Roman"/>
                <a:sym typeface="Times New Roman"/>
              </a:rPr>
              <a:t>How to capture the context of corresponding words or phrases in their numerical representation? </a:t>
            </a:r>
            <a:endParaRPr sz="1400">
              <a:latin typeface="Times New Roman"/>
              <a:ea typeface="Times New Roman"/>
              <a:cs typeface="Times New Roman"/>
              <a:sym typeface="Times New Roman"/>
            </a:endParaRPr>
          </a:p>
          <a:p>
            <a:pPr indent="0" lvl="0" marL="457200" rtl="0" algn="l">
              <a:spcBef>
                <a:spcPts val="1200"/>
              </a:spcBef>
              <a:spcAft>
                <a:spcPts val="0"/>
              </a:spcAft>
              <a:buNone/>
            </a:pPr>
            <a:r>
              <a:rPr lang="en" sz="1400">
                <a:latin typeface="Times New Roman"/>
                <a:ea typeface="Times New Roman"/>
                <a:cs typeface="Times New Roman"/>
                <a:sym typeface="Times New Roman"/>
              </a:rPr>
              <a:t>a word embedding layer is being considered to create a numerical feature matrix for capturing actual context present in the review text. Each word is being assigned a one-dimensional numerical vector that is self-trainable. Here the numerical vector is being constructed by passing through several training steps rather than by random assignment.</a:t>
            </a:r>
            <a:endParaRPr sz="14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58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Challenges(Contd.)</a:t>
            </a:r>
            <a:endParaRPr/>
          </a:p>
        </p:txBody>
      </p:sp>
      <p:sp>
        <p:nvSpPr>
          <p:cNvPr id="129" name="Google Shape;129;p19"/>
          <p:cNvSpPr txBox="1"/>
          <p:nvPr>
            <p:ph idx="1" type="body"/>
          </p:nvPr>
        </p:nvSpPr>
        <p:spPr>
          <a:xfrm>
            <a:off x="729450" y="1333950"/>
            <a:ext cx="7688700" cy="30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      </a:t>
            </a:r>
            <a:r>
              <a:rPr lang="en" sz="1400">
                <a:latin typeface="Times New Roman"/>
                <a:ea typeface="Times New Roman"/>
                <a:cs typeface="Times New Roman"/>
                <a:sym typeface="Times New Roman"/>
              </a:rPr>
              <a:t>How to capture the dependency between the words in a sentence for predicting actual sentiments? </a:t>
            </a:r>
            <a:endParaRPr sz="1400">
              <a:latin typeface="Times New Roman"/>
              <a:ea typeface="Times New Roman"/>
              <a:cs typeface="Times New Roman"/>
              <a:sym typeface="Times New Roman"/>
            </a:endParaRPr>
          </a:p>
          <a:p>
            <a:pPr indent="0" lvl="0" marL="457200" rtl="0" algn="l">
              <a:spcBef>
                <a:spcPts val="1200"/>
              </a:spcBef>
              <a:spcAft>
                <a:spcPts val="1200"/>
              </a:spcAft>
              <a:buNone/>
            </a:pPr>
            <a:r>
              <a:rPr lang="en" sz="1400">
                <a:latin typeface="Times New Roman"/>
                <a:ea typeface="Times New Roman"/>
                <a:cs typeface="Times New Roman"/>
                <a:sym typeface="Times New Roman"/>
              </a:rPr>
              <a:t>To capture the sequential dependency or semantic representation of a review, a Long Short Term Memory  (LSTM) layer is used. LSTM seems to be able to capture the long term dependency of words in the text with its unique architecture of having memory at each network.</a:t>
            </a:r>
            <a:endParaRPr sz="1400">
              <a:latin typeface="Times New Roman"/>
              <a:ea typeface="Times New Roman"/>
              <a:cs typeface="Times New Roman"/>
              <a:sym typeface="Times New Roman"/>
            </a:endParaRPr>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647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1A1A1A"/>
                </a:solidFill>
              </a:rPr>
              <a:t>Word Embedding Techniques</a:t>
            </a:r>
            <a:endParaRPr sz="2300"/>
          </a:p>
          <a:p>
            <a:pPr indent="0" lvl="0" marL="0" rtl="0" algn="l">
              <a:spcBef>
                <a:spcPts val="0"/>
              </a:spcBef>
              <a:spcAft>
                <a:spcPts val="0"/>
              </a:spcAft>
              <a:buNone/>
            </a:pPr>
            <a:r>
              <a:t/>
            </a:r>
            <a:endParaRPr/>
          </a:p>
        </p:txBody>
      </p:sp>
      <p:sp>
        <p:nvSpPr>
          <p:cNvPr id="136" name="Google Shape;136;p20"/>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Converting Text into numbers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Quite important process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Maps word to vector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2 Types Embedding Techniques-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Frequency Based</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Prediction Based</a:t>
            </a:r>
            <a:endParaRPr sz="1400">
              <a:latin typeface="Times New Roman"/>
              <a:ea typeface="Times New Roman"/>
              <a:cs typeface="Times New Roman"/>
              <a:sym typeface="Times New Roman"/>
            </a:endParaRPr>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647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Techniques</a:t>
            </a:r>
            <a:endParaRPr/>
          </a:p>
        </p:txBody>
      </p:sp>
      <p:sp>
        <p:nvSpPr>
          <p:cNvPr id="143" name="Google Shape;143;p21"/>
          <p:cNvSpPr txBox="1"/>
          <p:nvPr>
            <p:ph idx="1" type="body"/>
          </p:nvPr>
        </p:nvSpPr>
        <p:spPr>
          <a:xfrm>
            <a:off x="729450" y="14412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Subset of Machine Learning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Representation Learning Techniques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Various Deep-Learning Models-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Convolutional Neural Network (CNN)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Probabilistic Neural Network (PNN)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Recurrent Neural Network (RNN)</a:t>
            </a:r>
            <a:endParaRPr sz="1400">
              <a:latin typeface="Times New Roman"/>
              <a:ea typeface="Times New Roman"/>
              <a:cs typeface="Times New Roman"/>
              <a:sym typeface="Times New Roman"/>
            </a:endParaRPr>
          </a:p>
        </p:txBody>
      </p:sp>
      <p:sp>
        <p:nvSpPr>
          <p:cNvPr id="144" name="Google Shape;14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