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2A0D7-7414-4E18-A01C-F12E31B8D54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1B2839F-A89A-410E-AFA7-A59444E7191B}">
      <dgm:prSet/>
      <dgm:spPr/>
      <dgm:t>
        <a:bodyPr/>
        <a:lstStyle/>
        <a:p>
          <a:r>
            <a:rPr lang="en-US" b="0" i="0" baseline="0"/>
            <a:t>When you connect Amazon Cognito to social, SAML, or OpenID Connect (OIDC) IdPs, your user pool acts as a bridge between multiple service providers and your app. To your IdP, Amazon Cognito is a service provider (SP). Your IdPs pass an OIDC ID token or a SAML assertion to Amazon Cognito. Amazon Cognito reads the claims about your user in the token or assertion and maps those claims to a new user profile in your user pool directory.</a:t>
          </a:r>
          <a:endParaRPr lang="en-US"/>
        </a:p>
      </dgm:t>
    </dgm:pt>
    <dgm:pt modelId="{2F79E53A-E110-4C8E-8946-4981B9203AF7}" type="parTrans" cxnId="{C843677D-79FA-401F-AC49-DAB4C7E162E2}">
      <dgm:prSet/>
      <dgm:spPr/>
      <dgm:t>
        <a:bodyPr/>
        <a:lstStyle/>
        <a:p>
          <a:endParaRPr lang="en-US"/>
        </a:p>
      </dgm:t>
    </dgm:pt>
    <dgm:pt modelId="{18C93B49-B6DC-4411-9093-969047EFC291}" type="sibTrans" cxnId="{C843677D-79FA-401F-AC49-DAB4C7E162E2}">
      <dgm:prSet/>
      <dgm:spPr/>
      <dgm:t>
        <a:bodyPr/>
        <a:lstStyle/>
        <a:p>
          <a:endParaRPr lang="en-US"/>
        </a:p>
      </dgm:t>
    </dgm:pt>
    <dgm:pt modelId="{948F1880-37ED-42BF-AEF4-D18BA65E99E4}">
      <dgm:prSet/>
      <dgm:spPr/>
      <dgm:t>
        <a:bodyPr/>
        <a:lstStyle/>
        <a:p>
          <a:r>
            <a:rPr lang="en-US" b="0" i="0" baseline="0"/>
            <a:t>Amazon Cognito then creates a user profile for your federated user in its own directory. Amazon Cognito adds attributes to your user based on the claims from your IdP and, in the case of OIDC and social identity providers, an IdP-operated public userinfo endpoint. Your user's attributes change in your user pool when a mapped IdP attribute changes. You can also add more attributes independent of those from the IdP.</a:t>
          </a:r>
          <a:endParaRPr lang="en-US"/>
        </a:p>
      </dgm:t>
    </dgm:pt>
    <dgm:pt modelId="{FD7FFF3E-C84F-44D1-8FF1-B894C61408C5}" type="parTrans" cxnId="{E6B4380F-E9B3-4540-BFD2-BE087E663FE9}">
      <dgm:prSet/>
      <dgm:spPr/>
      <dgm:t>
        <a:bodyPr/>
        <a:lstStyle/>
        <a:p>
          <a:endParaRPr lang="en-US"/>
        </a:p>
      </dgm:t>
    </dgm:pt>
    <dgm:pt modelId="{6022663A-75EF-44AE-AC92-13661663A648}" type="sibTrans" cxnId="{E6B4380F-E9B3-4540-BFD2-BE087E663FE9}">
      <dgm:prSet/>
      <dgm:spPr/>
      <dgm:t>
        <a:bodyPr/>
        <a:lstStyle/>
        <a:p>
          <a:endParaRPr lang="en-US"/>
        </a:p>
      </dgm:t>
    </dgm:pt>
    <dgm:pt modelId="{72553ABE-8079-42A1-A02E-F566E0A48849}">
      <dgm:prSet/>
      <dgm:spPr/>
      <dgm:t>
        <a:bodyPr/>
        <a:lstStyle/>
        <a:p>
          <a:r>
            <a:rPr lang="en-US" b="0" i="0" baseline="0"/>
            <a:t>After Amazon Cognito creates a profile for your federated user, it changes its function and presents itself as the IdP to your app, which is now the SP. Amazon Cognito is a combination OIDC and OAuth 2.0 IdP. It generates access tokens, ID tokens, and refresh tokens.</a:t>
          </a:r>
          <a:endParaRPr lang="en-US"/>
        </a:p>
      </dgm:t>
    </dgm:pt>
    <dgm:pt modelId="{499E8AFF-C9D6-40C2-AA9F-48F2A6FB06DC}" type="parTrans" cxnId="{996BD661-E728-4D35-9B31-CE8D8637DEA5}">
      <dgm:prSet/>
      <dgm:spPr/>
      <dgm:t>
        <a:bodyPr/>
        <a:lstStyle/>
        <a:p>
          <a:endParaRPr lang="en-US"/>
        </a:p>
      </dgm:t>
    </dgm:pt>
    <dgm:pt modelId="{6E7BC494-ACB0-4077-AB5A-38C49815A26F}" type="sibTrans" cxnId="{996BD661-E728-4D35-9B31-CE8D8637DEA5}">
      <dgm:prSet/>
      <dgm:spPr/>
      <dgm:t>
        <a:bodyPr/>
        <a:lstStyle/>
        <a:p>
          <a:endParaRPr lang="en-US"/>
        </a:p>
      </dgm:t>
    </dgm:pt>
    <dgm:pt modelId="{5C63DD54-9A06-447F-9C0C-ECA23E5F84F5}" type="pres">
      <dgm:prSet presAssocID="{4A12A0D7-7414-4E18-A01C-F12E31B8D54E}" presName="vert0" presStyleCnt="0">
        <dgm:presLayoutVars>
          <dgm:dir/>
          <dgm:animOne val="branch"/>
          <dgm:animLvl val="lvl"/>
        </dgm:presLayoutVars>
      </dgm:prSet>
      <dgm:spPr/>
    </dgm:pt>
    <dgm:pt modelId="{D0F359B6-BEC5-426E-B426-ED32252514A9}" type="pres">
      <dgm:prSet presAssocID="{A1B2839F-A89A-410E-AFA7-A59444E7191B}" presName="thickLine" presStyleLbl="alignNode1" presStyleIdx="0" presStyleCnt="3"/>
      <dgm:spPr/>
    </dgm:pt>
    <dgm:pt modelId="{07A602F4-D95C-41FD-BD5B-06FB2D85CB53}" type="pres">
      <dgm:prSet presAssocID="{A1B2839F-A89A-410E-AFA7-A59444E7191B}" presName="horz1" presStyleCnt="0"/>
      <dgm:spPr/>
    </dgm:pt>
    <dgm:pt modelId="{87E14361-548C-4778-AD6D-0EC1734EC28E}" type="pres">
      <dgm:prSet presAssocID="{A1B2839F-A89A-410E-AFA7-A59444E7191B}" presName="tx1" presStyleLbl="revTx" presStyleIdx="0" presStyleCnt="3"/>
      <dgm:spPr/>
    </dgm:pt>
    <dgm:pt modelId="{FF60DFB1-8C48-47D6-8BF2-AD372947BA9D}" type="pres">
      <dgm:prSet presAssocID="{A1B2839F-A89A-410E-AFA7-A59444E7191B}" presName="vert1" presStyleCnt="0"/>
      <dgm:spPr/>
    </dgm:pt>
    <dgm:pt modelId="{D489A515-9D6D-480C-B130-1D97F8AFDADA}" type="pres">
      <dgm:prSet presAssocID="{948F1880-37ED-42BF-AEF4-D18BA65E99E4}" presName="thickLine" presStyleLbl="alignNode1" presStyleIdx="1" presStyleCnt="3"/>
      <dgm:spPr/>
    </dgm:pt>
    <dgm:pt modelId="{43EA152F-FFE2-49B9-85AA-1EB093ABD47D}" type="pres">
      <dgm:prSet presAssocID="{948F1880-37ED-42BF-AEF4-D18BA65E99E4}" presName="horz1" presStyleCnt="0"/>
      <dgm:spPr/>
    </dgm:pt>
    <dgm:pt modelId="{2A665999-E736-4329-ABC2-F76E9E109742}" type="pres">
      <dgm:prSet presAssocID="{948F1880-37ED-42BF-AEF4-D18BA65E99E4}" presName="tx1" presStyleLbl="revTx" presStyleIdx="1" presStyleCnt="3"/>
      <dgm:spPr/>
    </dgm:pt>
    <dgm:pt modelId="{D18F3719-31E1-4FD2-9B8D-31B4A3F96323}" type="pres">
      <dgm:prSet presAssocID="{948F1880-37ED-42BF-AEF4-D18BA65E99E4}" presName="vert1" presStyleCnt="0"/>
      <dgm:spPr/>
    </dgm:pt>
    <dgm:pt modelId="{D776EDCC-FE04-4355-A4E9-D90445DD5EAD}" type="pres">
      <dgm:prSet presAssocID="{72553ABE-8079-42A1-A02E-F566E0A48849}" presName="thickLine" presStyleLbl="alignNode1" presStyleIdx="2" presStyleCnt="3"/>
      <dgm:spPr/>
    </dgm:pt>
    <dgm:pt modelId="{5452BD12-6EDC-44FD-B4E1-B1BF859F8769}" type="pres">
      <dgm:prSet presAssocID="{72553ABE-8079-42A1-A02E-F566E0A48849}" presName="horz1" presStyleCnt="0"/>
      <dgm:spPr/>
    </dgm:pt>
    <dgm:pt modelId="{6B2A66E8-CCA2-491E-B798-CCEC9692B132}" type="pres">
      <dgm:prSet presAssocID="{72553ABE-8079-42A1-A02E-F566E0A48849}" presName="tx1" presStyleLbl="revTx" presStyleIdx="2" presStyleCnt="3"/>
      <dgm:spPr/>
    </dgm:pt>
    <dgm:pt modelId="{47CA3828-3AE5-4184-B0D7-E9FCBEBAC59F}" type="pres">
      <dgm:prSet presAssocID="{72553ABE-8079-42A1-A02E-F566E0A48849}" presName="vert1" presStyleCnt="0"/>
      <dgm:spPr/>
    </dgm:pt>
  </dgm:ptLst>
  <dgm:cxnLst>
    <dgm:cxn modelId="{2070C000-9D7E-45AE-AB3F-6782DB8288A0}" type="presOf" srcId="{A1B2839F-A89A-410E-AFA7-A59444E7191B}" destId="{87E14361-548C-4778-AD6D-0EC1734EC28E}" srcOrd="0" destOrd="0" presId="urn:microsoft.com/office/officeart/2008/layout/LinedList"/>
    <dgm:cxn modelId="{E6B4380F-E9B3-4540-BFD2-BE087E663FE9}" srcId="{4A12A0D7-7414-4E18-A01C-F12E31B8D54E}" destId="{948F1880-37ED-42BF-AEF4-D18BA65E99E4}" srcOrd="1" destOrd="0" parTransId="{FD7FFF3E-C84F-44D1-8FF1-B894C61408C5}" sibTransId="{6022663A-75EF-44AE-AC92-13661663A648}"/>
    <dgm:cxn modelId="{996BD661-E728-4D35-9B31-CE8D8637DEA5}" srcId="{4A12A0D7-7414-4E18-A01C-F12E31B8D54E}" destId="{72553ABE-8079-42A1-A02E-F566E0A48849}" srcOrd="2" destOrd="0" parTransId="{499E8AFF-C9D6-40C2-AA9F-48F2A6FB06DC}" sibTransId="{6E7BC494-ACB0-4077-AB5A-38C49815A26F}"/>
    <dgm:cxn modelId="{02785178-86E3-4648-83EC-C7BDA5A59D35}" type="presOf" srcId="{72553ABE-8079-42A1-A02E-F566E0A48849}" destId="{6B2A66E8-CCA2-491E-B798-CCEC9692B132}" srcOrd="0" destOrd="0" presId="urn:microsoft.com/office/officeart/2008/layout/LinedList"/>
    <dgm:cxn modelId="{C843677D-79FA-401F-AC49-DAB4C7E162E2}" srcId="{4A12A0D7-7414-4E18-A01C-F12E31B8D54E}" destId="{A1B2839F-A89A-410E-AFA7-A59444E7191B}" srcOrd="0" destOrd="0" parTransId="{2F79E53A-E110-4C8E-8946-4981B9203AF7}" sibTransId="{18C93B49-B6DC-4411-9093-969047EFC291}"/>
    <dgm:cxn modelId="{488819AF-8ABF-495F-90D9-3097C837E1C9}" type="presOf" srcId="{4A12A0D7-7414-4E18-A01C-F12E31B8D54E}" destId="{5C63DD54-9A06-447F-9C0C-ECA23E5F84F5}" srcOrd="0" destOrd="0" presId="urn:microsoft.com/office/officeart/2008/layout/LinedList"/>
    <dgm:cxn modelId="{FD0766FC-3F32-4BDA-8F87-F7AB642ADF97}" type="presOf" srcId="{948F1880-37ED-42BF-AEF4-D18BA65E99E4}" destId="{2A665999-E736-4329-ABC2-F76E9E109742}" srcOrd="0" destOrd="0" presId="urn:microsoft.com/office/officeart/2008/layout/LinedList"/>
    <dgm:cxn modelId="{F256A74F-4DA6-4B4D-995A-C27DF1C5F564}" type="presParOf" srcId="{5C63DD54-9A06-447F-9C0C-ECA23E5F84F5}" destId="{D0F359B6-BEC5-426E-B426-ED32252514A9}" srcOrd="0" destOrd="0" presId="urn:microsoft.com/office/officeart/2008/layout/LinedList"/>
    <dgm:cxn modelId="{9A7254E4-1EF3-40D0-BFE8-CE2A2AC8E06C}" type="presParOf" srcId="{5C63DD54-9A06-447F-9C0C-ECA23E5F84F5}" destId="{07A602F4-D95C-41FD-BD5B-06FB2D85CB53}" srcOrd="1" destOrd="0" presId="urn:microsoft.com/office/officeart/2008/layout/LinedList"/>
    <dgm:cxn modelId="{112B934D-8234-42BD-A4A3-7D06CE64CA3E}" type="presParOf" srcId="{07A602F4-D95C-41FD-BD5B-06FB2D85CB53}" destId="{87E14361-548C-4778-AD6D-0EC1734EC28E}" srcOrd="0" destOrd="0" presId="urn:microsoft.com/office/officeart/2008/layout/LinedList"/>
    <dgm:cxn modelId="{046F92A9-E7F5-445D-852A-37E44F1D411B}" type="presParOf" srcId="{07A602F4-D95C-41FD-BD5B-06FB2D85CB53}" destId="{FF60DFB1-8C48-47D6-8BF2-AD372947BA9D}" srcOrd="1" destOrd="0" presId="urn:microsoft.com/office/officeart/2008/layout/LinedList"/>
    <dgm:cxn modelId="{DAF7B699-9FFA-438C-BBBC-4B5093F25F66}" type="presParOf" srcId="{5C63DD54-9A06-447F-9C0C-ECA23E5F84F5}" destId="{D489A515-9D6D-480C-B130-1D97F8AFDADA}" srcOrd="2" destOrd="0" presId="urn:microsoft.com/office/officeart/2008/layout/LinedList"/>
    <dgm:cxn modelId="{C7C6315C-8F04-428C-8460-3D0EF8C927E4}" type="presParOf" srcId="{5C63DD54-9A06-447F-9C0C-ECA23E5F84F5}" destId="{43EA152F-FFE2-49B9-85AA-1EB093ABD47D}" srcOrd="3" destOrd="0" presId="urn:microsoft.com/office/officeart/2008/layout/LinedList"/>
    <dgm:cxn modelId="{692EA40C-7DB2-4796-929E-8260F3F61D7F}" type="presParOf" srcId="{43EA152F-FFE2-49B9-85AA-1EB093ABD47D}" destId="{2A665999-E736-4329-ABC2-F76E9E109742}" srcOrd="0" destOrd="0" presId="urn:microsoft.com/office/officeart/2008/layout/LinedList"/>
    <dgm:cxn modelId="{9E518545-25E0-452E-AEF2-C540AFCE5FAF}" type="presParOf" srcId="{43EA152F-FFE2-49B9-85AA-1EB093ABD47D}" destId="{D18F3719-31E1-4FD2-9B8D-31B4A3F96323}" srcOrd="1" destOrd="0" presId="urn:microsoft.com/office/officeart/2008/layout/LinedList"/>
    <dgm:cxn modelId="{A7BD55C0-6822-4635-B3BC-ADBAA0B0AA3E}" type="presParOf" srcId="{5C63DD54-9A06-447F-9C0C-ECA23E5F84F5}" destId="{D776EDCC-FE04-4355-A4E9-D90445DD5EAD}" srcOrd="4" destOrd="0" presId="urn:microsoft.com/office/officeart/2008/layout/LinedList"/>
    <dgm:cxn modelId="{56C338CD-14E1-476F-9713-3D6A5FFDB7F6}" type="presParOf" srcId="{5C63DD54-9A06-447F-9C0C-ECA23E5F84F5}" destId="{5452BD12-6EDC-44FD-B4E1-B1BF859F8769}" srcOrd="5" destOrd="0" presId="urn:microsoft.com/office/officeart/2008/layout/LinedList"/>
    <dgm:cxn modelId="{29C9084D-9E7E-47E7-A4A9-8F7A67BD4572}" type="presParOf" srcId="{5452BD12-6EDC-44FD-B4E1-B1BF859F8769}" destId="{6B2A66E8-CCA2-491E-B798-CCEC9692B132}" srcOrd="0" destOrd="0" presId="urn:microsoft.com/office/officeart/2008/layout/LinedList"/>
    <dgm:cxn modelId="{8754A2A1-5F6B-4648-BB19-0DEAF890317B}" type="presParOf" srcId="{5452BD12-6EDC-44FD-B4E1-B1BF859F8769}" destId="{47CA3828-3AE5-4184-B0D7-E9FCBEBAC5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12A0D7-7414-4E18-A01C-F12E31B8D54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B2839F-A89A-410E-AFA7-A59444E7191B}">
      <dgm:prSet/>
      <dgm:spPr/>
      <dgm:t>
        <a:bodyPr/>
        <a:lstStyle/>
        <a:p>
          <a:r>
            <a:rPr lang="en-US" b="0" i="0" dirty="0"/>
            <a:t>Although Amazon Cognito offers visual tools such as AWS Management Console integration and the hosted UI, AWS has designed the service to work with your app code. You can configure certain components of Amazon Cognito with only the API or the AWS Command Line Interface</a:t>
          </a:r>
          <a:endParaRPr lang="en-US" dirty="0"/>
        </a:p>
      </dgm:t>
    </dgm:pt>
    <dgm:pt modelId="{2F79E53A-E110-4C8E-8946-4981B9203AF7}" type="parTrans" cxnId="{C843677D-79FA-401F-AC49-DAB4C7E162E2}">
      <dgm:prSet/>
      <dgm:spPr/>
      <dgm:t>
        <a:bodyPr/>
        <a:lstStyle/>
        <a:p>
          <a:endParaRPr lang="en-US"/>
        </a:p>
      </dgm:t>
    </dgm:pt>
    <dgm:pt modelId="{18C93B49-B6DC-4411-9093-969047EFC291}" type="sibTrans" cxnId="{C843677D-79FA-401F-AC49-DAB4C7E162E2}">
      <dgm:prSet/>
      <dgm:spPr/>
      <dgm:t>
        <a:bodyPr/>
        <a:lstStyle/>
        <a:p>
          <a:endParaRPr lang="en-US"/>
        </a:p>
      </dgm:t>
    </dgm:pt>
    <dgm:pt modelId="{948F1880-37ED-42BF-AEF4-D18BA65E99E4}">
      <dgm:prSet/>
      <dgm:spPr/>
      <dgm:t>
        <a:bodyPr/>
        <a:lstStyle/>
        <a:p>
          <a:r>
            <a:rPr lang="en-US" b="0" i="0" dirty="0"/>
            <a:t>When new users discover your app, or when existing users return to it, their first task is to sign up or sign in. When you integrate Amazon Cognito with your client code, you connect your app to AWS resources that aid authentication and authorization workflows. </a:t>
          </a:r>
          <a:endParaRPr lang="en-US" dirty="0"/>
        </a:p>
      </dgm:t>
    </dgm:pt>
    <dgm:pt modelId="{FD7FFF3E-C84F-44D1-8FF1-B894C61408C5}" type="parTrans" cxnId="{E6B4380F-E9B3-4540-BFD2-BE087E663FE9}">
      <dgm:prSet/>
      <dgm:spPr/>
      <dgm:t>
        <a:bodyPr/>
        <a:lstStyle/>
        <a:p>
          <a:endParaRPr lang="en-US"/>
        </a:p>
      </dgm:t>
    </dgm:pt>
    <dgm:pt modelId="{6022663A-75EF-44AE-AC92-13661663A648}" type="sibTrans" cxnId="{E6B4380F-E9B3-4540-BFD2-BE087E663FE9}">
      <dgm:prSet/>
      <dgm:spPr/>
      <dgm:t>
        <a:bodyPr/>
        <a:lstStyle/>
        <a:p>
          <a:endParaRPr lang="en-US"/>
        </a:p>
      </dgm:t>
    </dgm:pt>
    <dgm:pt modelId="{72553ABE-8079-42A1-A02E-F566E0A48849}">
      <dgm:prSet/>
      <dgm:spPr/>
      <dgm:t>
        <a:bodyPr/>
        <a:lstStyle/>
        <a:p>
          <a:r>
            <a:rPr lang="en-US" b="0" i="0" dirty="0"/>
            <a:t>For example, your app uses the Amazon Cognito API to create new users in your user pool, retrieve user pool tokens, and obtain temporary credentials from your identity pool. T</a:t>
          </a:r>
          <a:endParaRPr lang="en-US" dirty="0"/>
        </a:p>
      </dgm:t>
    </dgm:pt>
    <dgm:pt modelId="{499E8AFF-C9D6-40C2-AA9F-48F2A6FB06DC}" type="parTrans" cxnId="{996BD661-E728-4D35-9B31-CE8D8637DEA5}">
      <dgm:prSet/>
      <dgm:spPr/>
      <dgm:t>
        <a:bodyPr/>
        <a:lstStyle/>
        <a:p>
          <a:endParaRPr lang="en-US"/>
        </a:p>
      </dgm:t>
    </dgm:pt>
    <dgm:pt modelId="{6E7BC494-ACB0-4077-AB5A-38C49815A26F}" type="sibTrans" cxnId="{996BD661-E728-4D35-9B31-CE8D8637DEA5}">
      <dgm:prSet/>
      <dgm:spPr/>
      <dgm:t>
        <a:bodyPr/>
        <a:lstStyle/>
        <a:p>
          <a:endParaRPr lang="en-US"/>
        </a:p>
      </dgm:t>
    </dgm:pt>
    <dgm:pt modelId="{5C63DD54-9A06-447F-9C0C-ECA23E5F84F5}" type="pres">
      <dgm:prSet presAssocID="{4A12A0D7-7414-4E18-A01C-F12E31B8D54E}" presName="vert0" presStyleCnt="0">
        <dgm:presLayoutVars>
          <dgm:dir/>
          <dgm:animOne val="branch"/>
          <dgm:animLvl val="lvl"/>
        </dgm:presLayoutVars>
      </dgm:prSet>
      <dgm:spPr/>
    </dgm:pt>
    <dgm:pt modelId="{D0F359B6-BEC5-426E-B426-ED32252514A9}" type="pres">
      <dgm:prSet presAssocID="{A1B2839F-A89A-410E-AFA7-A59444E7191B}" presName="thickLine" presStyleLbl="alignNode1" presStyleIdx="0" presStyleCnt="3"/>
      <dgm:spPr/>
    </dgm:pt>
    <dgm:pt modelId="{07A602F4-D95C-41FD-BD5B-06FB2D85CB53}" type="pres">
      <dgm:prSet presAssocID="{A1B2839F-A89A-410E-AFA7-A59444E7191B}" presName="horz1" presStyleCnt="0"/>
      <dgm:spPr/>
    </dgm:pt>
    <dgm:pt modelId="{87E14361-548C-4778-AD6D-0EC1734EC28E}" type="pres">
      <dgm:prSet presAssocID="{A1B2839F-A89A-410E-AFA7-A59444E7191B}" presName="tx1" presStyleLbl="revTx" presStyleIdx="0" presStyleCnt="3"/>
      <dgm:spPr/>
    </dgm:pt>
    <dgm:pt modelId="{FF60DFB1-8C48-47D6-8BF2-AD372947BA9D}" type="pres">
      <dgm:prSet presAssocID="{A1B2839F-A89A-410E-AFA7-A59444E7191B}" presName="vert1" presStyleCnt="0"/>
      <dgm:spPr/>
    </dgm:pt>
    <dgm:pt modelId="{D489A515-9D6D-480C-B130-1D97F8AFDADA}" type="pres">
      <dgm:prSet presAssocID="{948F1880-37ED-42BF-AEF4-D18BA65E99E4}" presName="thickLine" presStyleLbl="alignNode1" presStyleIdx="1" presStyleCnt="3"/>
      <dgm:spPr/>
    </dgm:pt>
    <dgm:pt modelId="{43EA152F-FFE2-49B9-85AA-1EB093ABD47D}" type="pres">
      <dgm:prSet presAssocID="{948F1880-37ED-42BF-AEF4-D18BA65E99E4}" presName="horz1" presStyleCnt="0"/>
      <dgm:spPr/>
    </dgm:pt>
    <dgm:pt modelId="{2A665999-E736-4329-ABC2-F76E9E109742}" type="pres">
      <dgm:prSet presAssocID="{948F1880-37ED-42BF-AEF4-D18BA65E99E4}" presName="tx1" presStyleLbl="revTx" presStyleIdx="1" presStyleCnt="3"/>
      <dgm:spPr/>
    </dgm:pt>
    <dgm:pt modelId="{D18F3719-31E1-4FD2-9B8D-31B4A3F96323}" type="pres">
      <dgm:prSet presAssocID="{948F1880-37ED-42BF-AEF4-D18BA65E99E4}" presName="vert1" presStyleCnt="0"/>
      <dgm:spPr/>
    </dgm:pt>
    <dgm:pt modelId="{D776EDCC-FE04-4355-A4E9-D90445DD5EAD}" type="pres">
      <dgm:prSet presAssocID="{72553ABE-8079-42A1-A02E-F566E0A48849}" presName="thickLine" presStyleLbl="alignNode1" presStyleIdx="2" presStyleCnt="3"/>
      <dgm:spPr/>
    </dgm:pt>
    <dgm:pt modelId="{5452BD12-6EDC-44FD-B4E1-B1BF859F8769}" type="pres">
      <dgm:prSet presAssocID="{72553ABE-8079-42A1-A02E-F566E0A48849}" presName="horz1" presStyleCnt="0"/>
      <dgm:spPr/>
    </dgm:pt>
    <dgm:pt modelId="{6B2A66E8-CCA2-491E-B798-CCEC9692B132}" type="pres">
      <dgm:prSet presAssocID="{72553ABE-8079-42A1-A02E-F566E0A48849}" presName="tx1" presStyleLbl="revTx" presStyleIdx="2" presStyleCnt="3"/>
      <dgm:spPr/>
    </dgm:pt>
    <dgm:pt modelId="{47CA3828-3AE5-4184-B0D7-E9FCBEBAC59F}" type="pres">
      <dgm:prSet presAssocID="{72553ABE-8079-42A1-A02E-F566E0A48849}" presName="vert1" presStyleCnt="0"/>
      <dgm:spPr/>
    </dgm:pt>
  </dgm:ptLst>
  <dgm:cxnLst>
    <dgm:cxn modelId="{2070C000-9D7E-45AE-AB3F-6782DB8288A0}" type="presOf" srcId="{A1B2839F-A89A-410E-AFA7-A59444E7191B}" destId="{87E14361-548C-4778-AD6D-0EC1734EC28E}" srcOrd="0" destOrd="0" presId="urn:microsoft.com/office/officeart/2008/layout/LinedList"/>
    <dgm:cxn modelId="{E6B4380F-E9B3-4540-BFD2-BE087E663FE9}" srcId="{4A12A0D7-7414-4E18-A01C-F12E31B8D54E}" destId="{948F1880-37ED-42BF-AEF4-D18BA65E99E4}" srcOrd="1" destOrd="0" parTransId="{FD7FFF3E-C84F-44D1-8FF1-B894C61408C5}" sibTransId="{6022663A-75EF-44AE-AC92-13661663A648}"/>
    <dgm:cxn modelId="{996BD661-E728-4D35-9B31-CE8D8637DEA5}" srcId="{4A12A0D7-7414-4E18-A01C-F12E31B8D54E}" destId="{72553ABE-8079-42A1-A02E-F566E0A48849}" srcOrd="2" destOrd="0" parTransId="{499E8AFF-C9D6-40C2-AA9F-48F2A6FB06DC}" sibTransId="{6E7BC494-ACB0-4077-AB5A-38C49815A26F}"/>
    <dgm:cxn modelId="{02785178-86E3-4648-83EC-C7BDA5A59D35}" type="presOf" srcId="{72553ABE-8079-42A1-A02E-F566E0A48849}" destId="{6B2A66E8-CCA2-491E-B798-CCEC9692B132}" srcOrd="0" destOrd="0" presId="urn:microsoft.com/office/officeart/2008/layout/LinedList"/>
    <dgm:cxn modelId="{C843677D-79FA-401F-AC49-DAB4C7E162E2}" srcId="{4A12A0D7-7414-4E18-A01C-F12E31B8D54E}" destId="{A1B2839F-A89A-410E-AFA7-A59444E7191B}" srcOrd="0" destOrd="0" parTransId="{2F79E53A-E110-4C8E-8946-4981B9203AF7}" sibTransId="{18C93B49-B6DC-4411-9093-969047EFC291}"/>
    <dgm:cxn modelId="{488819AF-8ABF-495F-90D9-3097C837E1C9}" type="presOf" srcId="{4A12A0D7-7414-4E18-A01C-F12E31B8D54E}" destId="{5C63DD54-9A06-447F-9C0C-ECA23E5F84F5}" srcOrd="0" destOrd="0" presId="urn:microsoft.com/office/officeart/2008/layout/LinedList"/>
    <dgm:cxn modelId="{FD0766FC-3F32-4BDA-8F87-F7AB642ADF97}" type="presOf" srcId="{948F1880-37ED-42BF-AEF4-D18BA65E99E4}" destId="{2A665999-E736-4329-ABC2-F76E9E109742}" srcOrd="0" destOrd="0" presId="urn:microsoft.com/office/officeart/2008/layout/LinedList"/>
    <dgm:cxn modelId="{F256A74F-4DA6-4B4D-995A-C27DF1C5F564}" type="presParOf" srcId="{5C63DD54-9A06-447F-9C0C-ECA23E5F84F5}" destId="{D0F359B6-BEC5-426E-B426-ED32252514A9}" srcOrd="0" destOrd="0" presId="urn:microsoft.com/office/officeart/2008/layout/LinedList"/>
    <dgm:cxn modelId="{9A7254E4-1EF3-40D0-BFE8-CE2A2AC8E06C}" type="presParOf" srcId="{5C63DD54-9A06-447F-9C0C-ECA23E5F84F5}" destId="{07A602F4-D95C-41FD-BD5B-06FB2D85CB53}" srcOrd="1" destOrd="0" presId="urn:microsoft.com/office/officeart/2008/layout/LinedList"/>
    <dgm:cxn modelId="{112B934D-8234-42BD-A4A3-7D06CE64CA3E}" type="presParOf" srcId="{07A602F4-D95C-41FD-BD5B-06FB2D85CB53}" destId="{87E14361-548C-4778-AD6D-0EC1734EC28E}" srcOrd="0" destOrd="0" presId="urn:microsoft.com/office/officeart/2008/layout/LinedList"/>
    <dgm:cxn modelId="{046F92A9-E7F5-445D-852A-37E44F1D411B}" type="presParOf" srcId="{07A602F4-D95C-41FD-BD5B-06FB2D85CB53}" destId="{FF60DFB1-8C48-47D6-8BF2-AD372947BA9D}" srcOrd="1" destOrd="0" presId="urn:microsoft.com/office/officeart/2008/layout/LinedList"/>
    <dgm:cxn modelId="{DAF7B699-9FFA-438C-BBBC-4B5093F25F66}" type="presParOf" srcId="{5C63DD54-9A06-447F-9C0C-ECA23E5F84F5}" destId="{D489A515-9D6D-480C-B130-1D97F8AFDADA}" srcOrd="2" destOrd="0" presId="urn:microsoft.com/office/officeart/2008/layout/LinedList"/>
    <dgm:cxn modelId="{C7C6315C-8F04-428C-8460-3D0EF8C927E4}" type="presParOf" srcId="{5C63DD54-9A06-447F-9C0C-ECA23E5F84F5}" destId="{43EA152F-FFE2-49B9-85AA-1EB093ABD47D}" srcOrd="3" destOrd="0" presId="urn:microsoft.com/office/officeart/2008/layout/LinedList"/>
    <dgm:cxn modelId="{692EA40C-7DB2-4796-929E-8260F3F61D7F}" type="presParOf" srcId="{43EA152F-FFE2-49B9-85AA-1EB093ABD47D}" destId="{2A665999-E736-4329-ABC2-F76E9E109742}" srcOrd="0" destOrd="0" presId="urn:microsoft.com/office/officeart/2008/layout/LinedList"/>
    <dgm:cxn modelId="{9E518545-25E0-452E-AEF2-C540AFCE5FAF}" type="presParOf" srcId="{43EA152F-FFE2-49B9-85AA-1EB093ABD47D}" destId="{D18F3719-31E1-4FD2-9B8D-31B4A3F96323}" srcOrd="1" destOrd="0" presId="urn:microsoft.com/office/officeart/2008/layout/LinedList"/>
    <dgm:cxn modelId="{A7BD55C0-6822-4635-B3BC-ADBAA0B0AA3E}" type="presParOf" srcId="{5C63DD54-9A06-447F-9C0C-ECA23E5F84F5}" destId="{D776EDCC-FE04-4355-A4E9-D90445DD5EAD}" srcOrd="4" destOrd="0" presId="urn:microsoft.com/office/officeart/2008/layout/LinedList"/>
    <dgm:cxn modelId="{56C338CD-14E1-476F-9713-3D6A5FFDB7F6}" type="presParOf" srcId="{5C63DD54-9A06-447F-9C0C-ECA23E5F84F5}" destId="{5452BD12-6EDC-44FD-B4E1-B1BF859F8769}" srcOrd="5" destOrd="0" presId="urn:microsoft.com/office/officeart/2008/layout/LinedList"/>
    <dgm:cxn modelId="{29C9084D-9E7E-47E7-A4A9-8F7A67BD4572}" type="presParOf" srcId="{5452BD12-6EDC-44FD-B4E1-B1BF859F8769}" destId="{6B2A66E8-CCA2-491E-B798-CCEC9692B132}" srcOrd="0" destOrd="0" presId="urn:microsoft.com/office/officeart/2008/layout/LinedList"/>
    <dgm:cxn modelId="{8754A2A1-5F6B-4648-BB19-0DEAF890317B}" type="presParOf" srcId="{5452BD12-6EDC-44FD-B4E1-B1BF859F8769}" destId="{47CA3828-3AE5-4184-B0D7-E9FCBEBAC5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1E489-359B-4726-BBD7-8BAFF2D0AB54}"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CCB26D3-653D-4937-8BEC-84BE27948E03}">
      <dgm:prSet/>
      <dgm:spPr/>
      <dgm:t>
        <a:bodyPr/>
        <a:lstStyle/>
        <a:p>
          <a:r>
            <a:rPr lang="en-IN"/>
            <a:t>In the first step your app user signs in through a user pool and receives user pool tokens after a successful authentication.</a:t>
          </a:r>
          <a:endParaRPr lang="en-US"/>
        </a:p>
      </dgm:t>
    </dgm:pt>
    <dgm:pt modelId="{AF35F1AB-F582-45AC-9E58-A33D15329A16}" type="parTrans" cxnId="{FAACDC78-EE54-45D4-B095-AC35C700A2BA}">
      <dgm:prSet/>
      <dgm:spPr/>
      <dgm:t>
        <a:bodyPr/>
        <a:lstStyle/>
        <a:p>
          <a:endParaRPr lang="en-US"/>
        </a:p>
      </dgm:t>
    </dgm:pt>
    <dgm:pt modelId="{35015B9E-637B-4E40-AD15-2E8BE77B1E98}" type="sibTrans" cxnId="{FAACDC78-EE54-45D4-B095-AC35C700A2BA}">
      <dgm:prSet/>
      <dgm:spPr/>
      <dgm:t>
        <a:bodyPr/>
        <a:lstStyle/>
        <a:p>
          <a:endParaRPr lang="en-US"/>
        </a:p>
      </dgm:t>
    </dgm:pt>
    <dgm:pt modelId="{709D6803-9A56-4F52-85DB-D28F647F593D}">
      <dgm:prSet/>
      <dgm:spPr/>
      <dgm:t>
        <a:bodyPr/>
        <a:lstStyle/>
        <a:p>
          <a:r>
            <a:rPr lang="en-IN"/>
            <a:t>Next, your app exchanges the user pool tokens for AWS credentials through an identity pool.</a:t>
          </a:r>
          <a:endParaRPr lang="en-US"/>
        </a:p>
      </dgm:t>
    </dgm:pt>
    <dgm:pt modelId="{233705DA-2602-4B53-BBA9-47F55BDA25A7}" type="parTrans" cxnId="{871389E3-B1FB-491C-A53C-DE3BA8EFF328}">
      <dgm:prSet/>
      <dgm:spPr/>
      <dgm:t>
        <a:bodyPr/>
        <a:lstStyle/>
        <a:p>
          <a:endParaRPr lang="en-US"/>
        </a:p>
      </dgm:t>
    </dgm:pt>
    <dgm:pt modelId="{041A4EF0-0726-493B-9A9A-1F3AF4DFA4DA}" type="sibTrans" cxnId="{871389E3-B1FB-491C-A53C-DE3BA8EFF328}">
      <dgm:prSet/>
      <dgm:spPr/>
      <dgm:t>
        <a:bodyPr/>
        <a:lstStyle/>
        <a:p>
          <a:endParaRPr lang="en-US"/>
        </a:p>
      </dgm:t>
    </dgm:pt>
    <dgm:pt modelId="{DE43D0C8-C8E3-42DB-A373-7D48C68875D9}">
      <dgm:prSet/>
      <dgm:spPr/>
      <dgm:t>
        <a:bodyPr/>
        <a:lstStyle/>
        <a:p>
          <a:r>
            <a:rPr lang="en-IN"/>
            <a:t>Finally, your app user can then use those AWS credentials to access other AWS services such as Amazon S3 or DynamoDB.</a:t>
          </a:r>
          <a:endParaRPr lang="en-US"/>
        </a:p>
      </dgm:t>
    </dgm:pt>
    <dgm:pt modelId="{8D73D9B7-0233-45F8-B9EA-A297629FA556}" type="parTrans" cxnId="{472F464E-DF0F-4EFD-99FE-AD4D9AE36415}">
      <dgm:prSet/>
      <dgm:spPr/>
      <dgm:t>
        <a:bodyPr/>
        <a:lstStyle/>
        <a:p>
          <a:endParaRPr lang="en-US"/>
        </a:p>
      </dgm:t>
    </dgm:pt>
    <dgm:pt modelId="{4B80BBE8-F693-4DC5-9387-BF6CF9DCA53A}" type="sibTrans" cxnId="{472F464E-DF0F-4EFD-99FE-AD4D9AE36415}">
      <dgm:prSet/>
      <dgm:spPr/>
      <dgm:t>
        <a:bodyPr/>
        <a:lstStyle/>
        <a:p>
          <a:endParaRPr lang="en-US"/>
        </a:p>
      </dgm:t>
    </dgm:pt>
    <dgm:pt modelId="{2DB89023-9E15-4C34-A38D-D23DB984EED4}" type="pres">
      <dgm:prSet presAssocID="{5B01E489-359B-4726-BBD7-8BAFF2D0AB54}" presName="vert0" presStyleCnt="0">
        <dgm:presLayoutVars>
          <dgm:dir/>
          <dgm:animOne val="branch"/>
          <dgm:animLvl val="lvl"/>
        </dgm:presLayoutVars>
      </dgm:prSet>
      <dgm:spPr/>
    </dgm:pt>
    <dgm:pt modelId="{B008DF18-3EF1-4EE1-8ABE-46A25874099A}" type="pres">
      <dgm:prSet presAssocID="{4CCB26D3-653D-4937-8BEC-84BE27948E03}" presName="thickLine" presStyleLbl="alignNode1" presStyleIdx="0" presStyleCnt="3"/>
      <dgm:spPr/>
    </dgm:pt>
    <dgm:pt modelId="{A56072D5-029C-48E8-A291-47470DDCF366}" type="pres">
      <dgm:prSet presAssocID="{4CCB26D3-653D-4937-8BEC-84BE27948E03}" presName="horz1" presStyleCnt="0"/>
      <dgm:spPr/>
    </dgm:pt>
    <dgm:pt modelId="{CADD5D04-E26F-4ED9-A94F-F4A19F20E469}" type="pres">
      <dgm:prSet presAssocID="{4CCB26D3-653D-4937-8BEC-84BE27948E03}" presName="tx1" presStyleLbl="revTx" presStyleIdx="0" presStyleCnt="3"/>
      <dgm:spPr/>
    </dgm:pt>
    <dgm:pt modelId="{A31B40C2-E460-451A-8264-FCF9F5A39F57}" type="pres">
      <dgm:prSet presAssocID="{4CCB26D3-653D-4937-8BEC-84BE27948E03}" presName="vert1" presStyleCnt="0"/>
      <dgm:spPr/>
    </dgm:pt>
    <dgm:pt modelId="{FA766DEA-103D-4333-BFF9-622A61776ED5}" type="pres">
      <dgm:prSet presAssocID="{709D6803-9A56-4F52-85DB-D28F647F593D}" presName="thickLine" presStyleLbl="alignNode1" presStyleIdx="1" presStyleCnt="3"/>
      <dgm:spPr/>
    </dgm:pt>
    <dgm:pt modelId="{57F77BE5-96C2-46D2-B5FC-DF5F1AFE335C}" type="pres">
      <dgm:prSet presAssocID="{709D6803-9A56-4F52-85DB-D28F647F593D}" presName="horz1" presStyleCnt="0"/>
      <dgm:spPr/>
    </dgm:pt>
    <dgm:pt modelId="{78E34E44-0FCA-4D15-91C4-AF565D00B6EB}" type="pres">
      <dgm:prSet presAssocID="{709D6803-9A56-4F52-85DB-D28F647F593D}" presName="tx1" presStyleLbl="revTx" presStyleIdx="1" presStyleCnt="3"/>
      <dgm:spPr/>
    </dgm:pt>
    <dgm:pt modelId="{3284094F-A715-49F1-8341-E3A2BD11824E}" type="pres">
      <dgm:prSet presAssocID="{709D6803-9A56-4F52-85DB-D28F647F593D}" presName="vert1" presStyleCnt="0"/>
      <dgm:spPr/>
    </dgm:pt>
    <dgm:pt modelId="{C5F7DB97-6661-43E1-B34C-A9BC752BB1D2}" type="pres">
      <dgm:prSet presAssocID="{DE43D0C8-C8E3-42DB-A373-7D48C68875D9}" presName="thickLine" presStyleLbl="alignNode1" presStyleIdx="2" presStyleCnt="3"/>
      <dgm:spPr/>
    </dgm:pt>
    <dgm:pt modelId="{92BC9CAB-7F26-490D-A5DC-7DD0ACD3CA9F}" type="pres">
      <dgm:prSet presAssocID="{DE43D0C8-C8E3-42DB-A373-7D48C68875D9}" presName="horz1" presStyleCnt="0"/>
      <dgm:spPr/>
    </dgm:pt>
    <dgm:pt modelId="{870BF100-037A-4D9F-83D3-6B9F599CB0AA}" type="pres">
      <dgm:prSet presAssocID="{DE43D0C8-C8E3-42DB-A373-7D48C68875D9}" presName="tx1" presStyleLbl="revTx" presStyleIdx="2" presStyleCnt="3"/>
      <dgm:spPr/>
    </dgm:pt>
    <dgm:pt modelId="{260A6566-6633-447B-8BB6-8249FFDAB803}" type="pres">
      <dgm:prSet presAssocID="{DE43D0C8-C8E3-42DB-A373-7D48C68875D9}" presName="vert1" presStyleCnt="0"/>
      <dgm:spPr/>
    </dgm:pt>
  </dgm:ptLst>
  <dgm:cxnLst>
    <dgm:cxn modelId="{5845AD19-E2C7-4DFB-800F-C7BAD27D3736}" type="presOf" srcId="{4CCB26D3-653D-4937-8BEC-84BE27948E03}" destId="{CADD5D04-E26F-4ED9-A94F-F4A19F20E469}" srcOrd="0" destOrd="0" presId="urn:microsoft.com/office/officeart/2008/layout/LinedList"/>
    <dgm:cxn modelId="{472F464E-DF0F-4EFD-99FE-AD4D9AE36415}" srcId="{5B01E489-359B-4726-BBD7-8BAFF2D0AB54}" destId="{DE43D0C8-C8E3-42DB-A373-7D48C68875D9}" srcOrd="2" destOrd="0" parTransId="{8D73D9B7-0233-45F8-B9EA-A297629FA556}" sibTransId="{4B80BBE8-F693-4DC5-9387-BF6CF9DCA53A}"/>
    <dgm:cxn modelId="{3CA5714F-7B79-4D7B-8553-0442802BCCD3}" type="presOf" srcId="{5B01E489-359B-4726-BBD7-8BAFF2D0AB54}" destId="{2DB89023-9E15-4C34-A38D-D23DB984EED4}" srcOrd="0" destOrd="0" presId="urn:microsoft.com/office/officeart/2008/layout/LinedList"/>
    <dgm:cxn modelId="{FAACDC78-EE54-45D4-B095-AC35C700A2BA}" srcId="{5B01E489-359B-4726-BBD7-8BAFF2D0AB54}" destId="{4CCB26D3-653D-4937-8BEC-84BE27948E03}" srcOrd="0" destOrd="0" parTransId="{AF35F1AB-F582-45AC-9E58-A33D15329A16}" sibTransId="{35015B9E-637B-4E40-AD15-2E8BE77B1E98}"/>
    <dgm:cxn modelId="{871389E3-B1FB-491C-A53C-DE3BA8EFF328}" srcId="{5B01E489-359B-4726-BBD7-8BAFF2D0AB54}" destId="{709D6803-9A56-4F52-85DB-D28F647F593D}" srcOrd="1" destOrd="0" parTransId="{233705DA-2602-4B53-BBA9-47F55BDA25A7}" sibTransId="{041A4EF0-0726-493B-9A9A-1F3AF4DFA4DA}"/>
    <dgm:cxn modelId="{03C0C3E5-4380-4E1C-8BCA-1D2125C211CC}" type="presOf" srcId="{DE43D0C8-C8E3-42DB-A373-7D48C68875D9}" destId="{870BF100-037A-4D9F-83D3-6B9F599CB0AA}" srcOrd="0" destOrd="0" presId="urn:microsoft.com/office/officeart/2008/layout/LinedList"/>
    <dgm:cxn modelId="{1BD568EA-1DEB-44FC-865E-8E33979E4001}" type="presOf" srcId="{709D6803-9A56-4F52-85DB-D28F647F593D}" destId="{78E34E44-0FCA-4D15-91C4-AF565D00B6EB}" srcOrd="0" destOrd="0" presId="urn:microsoft.com/office/officeart/2008/layout/LinedList"/>
    <dgm:cxn modelId="{4AC46B41-BE79-4B3F-A998-939916925883}" type="presParOf" srcId="{2DB89023-9E15-4C34-A38D-D23DB984EED4}" destId="{B008DF18-3EF1-4EE1-8ABE-46A25874099A}" srcOrd="0" destOrd="0" presId="urn:microsoft.com/office/officeart/2008/layout/LinedList"/>
    <dgm:cxn modelId="{796DDD7D-CDF5-4873-894F-2F4050ACDACB}" type="presParOf" srcId="{2DB89023-9E15-4C34-A38D-D23DB984EED4}" destId="{A56072D5-029C-48E8-A291-47470DDCF366}" srcOrd="1" destOrd="0" presId="urn:microsoft.com/office/officeart/2008/layout/LinedList"/>
    <dgm:cxn modelId="{85B90EC1-8981-482A-972E-A0EE58C4EA3D}" type="presParOf" srcId="{A56072D5-029C-48E8-A291-47470DDCF366}" destId="{CADD5D04-E26F-4ED9-A94F-F4A19F20E469}" srcOrd="0" destOrd="0" presId="urn:microsoft.com/office/officeart/2008/layout/LinedList"/>
    <dgm:cxn modelId="{E8B29FF4-7C7D-429F-A42E-5568ACB393E4}" type="presParOf" srcId="{A56072D5-029C-48E8-A291-47470DDCF366}" destId="{A31B40C2-E460-451A-8264-FCF9F5A39F57}" srcOrd="1" destOrd="0" presId="urn:microsoft.com/office/officeart/2008/layout/LinedList"/>
    <dgm:cxn modelId="{6884CE82-DFC5-417C-B5E2-EA6EC27ED5A4}" type="presParOf" srcId="{2DB89023-9E15-4C34-A38D-D23DB984EED4}" destId="{FA766DEA-103D-4333-BFF9-622A61776ED5}" srcOrd="2" destOrd="0" presId="urn:microsoft.com/office/officeart/2008/layout/LinedList"/>
    <dgm:cxn modelId="{547527A5-6D37-4980-84AF-F27457E24C5A}" type="presParOf" srcId="{2DB89023-9E15-4C34-A38D-D23DB984EED4}" destId="{57F77BE5-96C2-46D2-B5FC-DF5F1AFE335C}" srcOrd="3" destOrd="0" presId="urn:microsoft.com/office/officeart/2008/layout/LinedList"/>
    <dgm:cxn modelId="{F812C4A8-1FB8-43D6-8224-AAB62D5121A3}" type="presParOf" srcId="{57F77BE5-96C2-46D2-B5FC-DF5F1AFE335C}" destId="{78E34E44-0FCA-4D15-91C4-AF565D00B6EB}" srcOrd="0" destOrd="0" presId="urn:microsoft.com/office/officeart/2008/layout/LinedList"/>
    <dgm:cxn modelId="{993BC82A-80C7-4C67-9117-30C5FEF12165}" type="presParOf" srcId="{57F77BE5-96C2-46D2-B5FC-DF5F1AFE335C}" destId="{3284094F-A715-49F1-8341-E3A2BD11824E}" srcOrd="1" destOrd="0" presId="urn:microsoft.com/office/officeart/2008/layout/LinedList"/>
    <dgm:cxn modelId="{34C8A991-EB08-427B-9B66-03EBA197C142}" type="presParOf" srcId="{2DB89023-9E15-4C34-A38D-D23DB984EED4}" destId="{C5F7DB97-6661-43E1-B34C-A9BC752BB1D2}" srcOrd="4" destOrd="0" presId="urn:microsoft.com/office/officeart/2008/layout/LinedList"/>
    <dgm:cxn modelId="{2F8EC75B-560D-4D89-937F-771243225A82}" type="presParOf" srcId="{2DB89023-9E15-4C34-A38D-D23DB984EED4}" destId="{92BC9CAB-7F26-490D-A5DC-7DD0ACD3CA9F}" srcOrd="5" destOrd="0" presId="urn:microsoft.com/office/officeart/2008/layout/LinedList"/>
    <dgm:cxn modelId="{823C2780-EE10-4ECD-BBC9-CD2ACFE26BC6}" type="presParOf" srcId="{92BC9CAB-7F26-490D-A5DC-7DD0ACD3CA9F}" destId="{870BF100-037A-4D9F-83D3-6B9F599CB0AA}" srcOrd="0" destOrd="0" presId="urn:microsoft.com/office/officeart/2008/layout/LinedList"/>
    <dgm:cxn modelId="{A20E7432-4AD6-47C4-AAD3-968BD9E3865E}" type="presParOf" srcId="{92BC9CAB-7F26-490D-A5DC-7DD0ACD3CA9F}" destId="{260A6566-6633-447B-8BB6-8249FFDAB8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D7CFE7-3428-478F-B16A-9D996B6C4A7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A2396FD-4F26-4F92-B117-43DFC6DE1747}">
      <dgm:prSet/>
      <dgm:spPr/>
      <dgm:t>
        <a:bodyPr/>
        <a:lstStyle/>
        <a:p>
          <a:r>
            <a:rPr lang="en-US" b="0" i="0"/>
            <a:t>After you create a user pool, you can create, confirm, and manage user accounts. With Amazon Cognito user pools groups you can manage your users and their access to resources by mapping IAM roles to groups.</a:t>
          </a:r>
          <a:endParaRPr lang="en-US"/>
        </a:p>
      </dgm:t>
    </dgm:pt>
    <dgm:pt modelId="{8A1880B1-27BB-419A-BB94-1B1E0DB8038F}" type="parTrans" cxnId="{32F13822-C0F9-44EB-8FED-45E3814F16B3}">
      <dgm:prSet/>
      <dgm:spPr/>
      <dgm:t>
        <a:bodyPr/>
        <a:lstStyle/>
        <a:p>
          <a:endParaRPr lang="en-US"/>
        </a:p>
      </dgm:t>
    </dgm:pt>
    <dgm:pt modelId="{7BB95423-0661-4642-B25E-9ABC3A8E3DB1}" type="sibTrans" cxnId="{32F13822-C0F9-44EB-8FED-45E3814F16B3}">
      <dgm:prSet/>
      <dgm:spPr/>
      <dgm:t>
        <a:bodyPr/>
        <a:lstStyle/>
        <a:p>
          <a:endParaRPr lang="en-US"/>
        </a:p>
      </dgm:t>
    </dgm:pt>
    <dgm:pt modelId="{9751DB43-7AFA-416A-B77C-ADCF1452E4E3}">
      <dgm:prSet/>
      <dgm:spPr/>
      <dgm:t>
        <a:bodyPr/>
        <a:lstStyle/>
        <a:p>
          <a:r>
            <a:rPr lang="en-US" b="0" i="0"/>
            <a:t>You can import your users into a user pool with a user migration Lambda trigger. This approach enables seamless migration of users from your existing user directory to user pools when they sign in to your user pool for the first time.</a:t>
          </a:r>
          <a:endParaRPr lang="en-US"/>
        </a:p>
      </dgm:t>
    </dgm:pt>
    <dgm:pt modelId="{7EC954D8-618B-4C98-B77B-BA894650BBC9}" type="parTrans" cxnId="{8D4C33C9-E4AF-493E-9E59-6C8E87ECD465}">
      <dgm:prSet/>
      <dgm:spPr/>
      <dgm:t>
        <a:bodyPr/>
        <a:lstStyle/>
        <a:p>
          <a:endParaRPr lang="en-US"/>
        </a:p>
      </dgm:t>
    </dgm:pt>
    <dgm:pt modelId="{B3437835-8117-4FBF-89FA-DDD28B41153D}" type="sibTrans" cxnId="{8D4C33C9-E4AF-493E-9E59-6C8E87ECD465}">
      <dgm:prSet/>
      <dgm:spPr/>
      <dgm:t>
        <a:bodyPr/>
        <a:lstStyle/>
        <a:p>
          <a:endParaRPr lang="en-US"/>
        </a:p>
      </dgm:t>
    </dgm:pt>
    <dgm:pt modelId="{BB0EAD43-3BDA-473D-967E-4670372D5DE6}" type="pres">
      <dgm:prSet presAssocID="{5BD7CFE7-3428-478F-B16A-9D996B6C4A7C}" presName="vert0" presStyleCnt="0">
        <dgm:presLayoutVars>
          <dgm:dir/>
          <dgm:animOne val="branch"/>
          <dgm:animLvl val="lvl"/>
        </dgm:presLayoutVars>
      </dgm:prSet>
      <dgm:spPr/>
    </dgm:pt>
    <dgm:pt modelId="{FB58507A-5C14-4E95-86FF-44A7C895B453}" type="pres">
      <dgm:prSet presAssocID="{2A2396FD-4F26-4F92-B117-43DFC6DE1747}" presName="thickLine" presStyleLbl="alignNode1" presStyleIdx="0" presStyleCnt="2"/>
      <dgm:spPr/>
    </dgm:pt>
    <dgm:pt modelId="{B412CFF8-84AA-4A64-AF15-80057FDC3B74}" type="pres">
      <dgm:prSet presAssocID="{2A2396FD-4F26-4F92-B117-43DFC6DE1747}" presName="horz1" presStyleCnt="0"/>
      <dgm:spPr/>
    </dgm:pt>
    <dgm:pt modelId="{999EB1D2-E54E-43EE-B76D-477AA5230413}" type="pres">
      <dgm:prSet presAssocID="{2A2396FD-4F26-4F92-B117-43DFC6DE1747}" presName="tx1" presStyleLbl="revTx" presStyleIdx="0" presStyleCnt="2"/>
      <dgm:spPr/>
    </dgm:pt>
    <dgm:pt modelId="{2530D881-DA54-44B6-81B0-46735BF30B2E}" type="pres">
      <dgm:prSet presAssocID="{2A2396FD-4F26-4F92-B117-43DFC6DE1747}" presName="vert1" presStyleCnt="0"/>
      <dgm:spPr/>
    </dgm:pt>
    <dgm:pt modelId="{72AB2D69-C5C5-4806-8703-EDFEECDB6D08}" type="pres">
      <dgm:prSet presAssocID="{9751DB43-7AFA-416A-B77C-ADCF1452E4E3}" presName="thickLine" presStyleLbl="alignNode1" presStyleIdx="1" presStyleCnt="2"/>
      <dgm:spPr/>
    </dgm:pt>
    <dgm:pt modelId="{8B2A7F13-9808-4DB8-876C-938A35D37DE1}" type="pres">
      <dgm:prSet presAssocID="{9751DB43-7AFA-416A-B77C-ADCF1452E4E3}" presName="horz1" presStyleCnt="0"/>
      <dgm:spPr/>
    </dgm:pt>
    <dgm:pt modelId="{1004B0C6-E833-4679-9288-F8006EEDA649}" type="pres">
      <dgm:prSet presAssocID="{9751DB43-7AFA-416A-B77C-ADCF1452E4E3}" presName="tx1" presStyleLbl="revTx" presStyleIdx="1" presStyleCnt="2"/>
      <dgm:spPr/>
    </dgm:pt>
    <dgm:pt modelId="{54211EF0-F128-421C-9E0A-A9B01F6D3451}" type="pres">
      <dgm:prSet presAssocID="{9751DB43-7AFA-416A-B77C-ADCF1452E4E3}" presName="vert1" presStyleCnt="0"/>
      <dgm:spPr/>
    </dgm:pt>
  </dgm:ptLst>
  <dgm:cxnLst>
    <dgm:cxn modelId="{B69E3A1B-9449-4F34-904D-99EC49FB7E0A}" type="presOf" srcId="{9751DB43-7AFA-416A-B77C-ADCF1452E4E3}" destId="{1004B0C6-E833-4679-9288-F8006EEDA649}" srcOrd="0" destOrd="0" presId="urn:microsoft.com/office/officeart/2008/layout/LinedList"/>
    <dgm:cxn modelId="{32F13822-C0F9-44EB-8FED-45E3814F16B3}" srcId="{5BD7CFE7-3428-478F-B16A-9D996B6C4A7C}" destId="{2A2396FD-4F26-4F92-B117-43DFC6DE1747}" srcOrd="0" destOrd="0" parTransId="{8A1880B1-27BB-419A-BB94-1B1E0DB8038F}" sibTransId="{7BB95423-0661-4642-B25E-9ABC3A8E3DB1}"/>
    <dgm:cxn modelId="{4AD09576-3549-4A06-9796-A46FD5244755}" type="presOf" srcId="{5BD7CFE7-3428-478F-B16A-9D996B6C4A7C}" destId="{BB0EAD43-3BDA-473D-967E-4670372D5DE6}" srcOrd="0" destOrd="0" presId="urn:microsoft.com/office/officeart/2008/layout/LinedList"/>
    <dgm:cxn modelId="{8D4C33C9-E4AF-493E-9E59-6C8E87ECD465}" srcId="{5BD7CFE7-3428-478F-B16A-9D996B6C4A7C}" destId="{9751DB43-7AFA-416A-B77C-ADCF1452E4E3}" srcOrd="1" destOrd="0" parTransId="{7EC954D8-618B-4C98-B77B-BA894650BBC9}" sibTransId="{B3437835-8117-4FBF-89FA-DDD28B41153D}"/>
    <dgm:cxn modelId="{8B475DD8-739F-4387-A082-CCE0C6B09593}" type="presOf" srcId="{2A2396FD-4F26-4F92-B117-43DFC6DE1747}" destId="{999EB1D2-E54E-43EE-B76D-477AA5230413}" srcOrd="0" destOrd="0" presId="urn:microsoft.com/office/officeart/2008/layout/LinedList"/>
    <dgm:cxn modelId="{CDA1390A-8B01-4E87-9E34-FF70F155B86D}" type="presParOf" srcId="{BB0EAD43-3BDA-473D-967E-4670372D5DE6}" destId="{FB58507A-5C14-4E95-86FF-44A7C895B453}" srcOrd="0" destOrd="0" presId="urn:microsoft.com/office/officeart/2008/layout/LinedList"/>
    <dgm:cxn modelId="{C860360A-AD12-4F90-B224-D9EE31C672ED}" type="presParOf" srcId="{BB0EAD43-3BDA-473D-967E-4670372D5DE6}" destId="{B412CFF8-84AA-4A64-AF15-80057FDC3B74}" srcOrd="1" destOrd="0" presId="urn:microsoft.com/office/officeart/2008/layout/LinedList"/>
    <dgm:cxn modelId="{FA0BB19F-0854-4FF6-8163-C69ED2E15B8A}" type="presParOf" srcId="{B412CFF8-84AA-4A64-AF15-80057FDC3B74}" destId="{999EB1D2-E54E-43EE-B76D-477AA5230413}" srcOrd="0" destOrd="0" presId="urn:microsoft.com/office/officeart/2008/layout/LinedList"/>
    <dgm:cxn modelId="{7D9C1FAC-9AAE-4FBE-8B7B-58DB43926C17}" type="presParOf" srcId="{B412CFF8-84AA-4A64-AF15-80057FDC3B74}" destId="{2530D881-DA54-44B6-81B0-46735BF30B2E}" srcOrd="1" destOrd="0" presId="urn:microsoft.com/office/officeart/2008/layout/LinedList"/>
    <dgm:cxn modelId="{53A538C9-12DE-4FCB-B7A7-DF75F6507020}" type="presParOf" srcId="{BB0EAD43-3BDA-473D-967E-4670372D5DE6}" destId="{72AB2D69-C5C5-4806-8703-EDFEECDB6D08}" srcOrd="2" destOrd="0" presId="urn:microsoft.com/office/officeart/2008/layout/LinedList"/>
    <dgm:cxn modelId="{1FE21E95-D872-47C1-ABEA-8434229B4A04}" type="presParOf" srcId="{BB0EAD43-3BDA-473D-967E-4670372D5DE6}" destId="{8B2A7F13-9808-4DB8-876C-938A35D37DE1}" srcOrd="3" destOrd="0" presId="urn:microsoft.com/office/officeart/2008/layout/LinedList"/>
    <dgm:cxn modelId="{D2837E2B-D7C5-4EB7-A30E-9533FAE2C767}" type="presParOf" srcId="{8B2A7F13-9808-4DB8-876C-938A35D37DE1}" destId="{1004B0C6-E833-4679-9288-F8006EEDA649}" srcOrd="0" destOrd="0" presId="urn:microsoft.com/office/officeart/2008/layout/LinedList"/>
    <dgm:cxn modelId="{EA57B8D6-78E5-4DD5-91D5-15D500BC16D3}" type="presParOf" srcId="{8B2A7F13-9808-4DB8-876C-938A35D37DE1}" destId="{54211EF0-F128-421C-9E0A-A9B01F6D345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359B6-BEC5-426E-B426-ED32252514A9}">
      <dsp:nvSpPr>
        <dsp:cNvPr id="0" name=""/>
        <dsp:cNvSpPr/>
      </dsp:nvSpPr>
      <dsp:spPr>
        <a:xfrm>
          <a:off x="0" y="1781"/>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14361-548C-4778-AD6D-0EC1734EC28E}">
      <dsp:nvSpPr>
        <dsp:cNvPr id="0" name=""/>
        <dsp:cNvSpPr/>
      </dsp:nvSpPr>
      <dsp:spPr>
        <a:xfrm>
          <a:off x="0" y="1781"/>
          <a:ext cx="10131425"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When you connect Amazon Cognito to social, SAML, or OpenID Connect (OIDC) IdPs, your user pool acts as a bridge between multiple service providers and your app. To your IdP, Amazon Cognito is a service provider (SP). Your IdPs pass an OIDC ID token or a SAML assertion to Amazon Cognito. Amazon Cognito reads the claims about your user in the token or assertion and maps those claims to a new user profile in your user pool directory.</a:t>
          </a:r>
          <a:endParaRPr lang="en-US" sz="1700" kern="1200"/>
        </a:p>
      </dsp:txBody>
      <dsp:txXfrm>
        <a:off x="0" y="1781"/>
        <a:ext cx="10131425" cy="1215189"/>
      </dsp:txXfrm>
    </dsp:sp>
    <dsp:sp modelId="{D489A515-9D6D-480C-B130-1D97F8AFDADA}">
      <dsp:nvSpPr>
        <dsp:cNvPr id="0" name=""/>
        <dsp:cNvSpPr/>
      </dsp:nvSpPr>
      <dsp:spPr>
        <a:xfrm>
          <a:off x="0" y="1216971"/>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665999-E736-4329-ABC2-F76E9E109742}">
      <dsp:nvSpPr>
        <dsp:cNvPr id="0" name=""/>
        <dsp:cNvSpPr/>
      </dsp:nvSpPr>
      <dsp:spPr>
        <a:xfrm>
          <a:off x="0" y="1216971"/>
          <a:ext cx="10131425"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Amazon Cognito then creates a user profile for your federated user in its own directory. Amazon Cognito adds attributes to your user based on the claims from your IdP and, in the case of OIDC and social identity providers, an IdP-operated public userinfo endpoint. Your user's attributes change in your user pool when a mapped IdP attribute changes. You can also add more attributes independent of those from the IdP.</a:t>
          </a:r>
          <a:endParaRPr lang="en-US" sz="1700" kern="1200"/>
        </a:p>
      </dsp:txBody>
      <dsp:txXfrm>
        <a:off x="0" y="1216971"/>
        <a:ext cx="10131425" cy="1215189"/>
      </dsp:txXfrm>
    </dsp:sp>
    <dsp:sp modelId="{D776EDCC-FE04-4355-A4E9-D90445DD5EAD}">
      <dsp:nvSpPr>
        <dsp:cNvPr id="0" name=""/>
        <dsp:cNvSpPr/>
      </dsp:nvSpPr>
      <dsp:spPr>
        <a:xfrm>
          <a:off x="0" y="2432161"/>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A66E8-CCA2-491E-B798-CCEC9692B132}">
      <dsp:nvSpPr>
        <dsp:cNvPr id="0" name=""/>
        <dsp:cNvSpPr/>
      </dsp:nvSpPr>
      <dsp:spPr>
        <a:xfrm>
          <a:off x="0" y="2432161"/>
          <a:ext cx="10131425"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After Amazon Cognito creates a profile for your federated user, it changes its function and presents itself as the IdP to your app, which is now the SP. Amazon Cognito is a combination OIDC and OAuth 2.0 IdP. It generates access tokens, ID tokens, and refresh tokens.</a:t>
          </a:r>
          <a:endParaRPr lang="en-US" sz="1700" kern="1200"/>
        </a:p>
      </dsp:txBody>
      <dsp:txXfrm>
        <a:off x="0" y="2432161"/>
        <a:ext cx="10131425" cy="121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359B6-BEC5-426E-B426-ED32252514A9}">
      <dsp:nvSpPr>
        <dsp:cNvPr id="0" name=""/>
        <dsp:cNvSpPr/>
      </dsp:nvSpPr>
      <dsp:spPr>
        <a:xfrm>
          <a:off x="0" y="1781"/>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14361-548C-4778-AD6D-0EC1734EC28E}">
      <dsp:nvSpPr>
        <dsp:cNvPr id="0" name=""/>
        <dsp:cNvSpPr/>
      </dsp:nvSpPr>
      <dsp:spPr>
        <a:xfrm>
          <a:off x="0" y="1781"/>
          <a:ext cx="10131425"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Although Amazon Cognito offers visual tools such as AWS Management Console integration and the hosted UI, AWS has designed the service to work with your app code. You can configure certain components of Amazon Cognito with only the API or the AWS Command Line Interface</a:t>
          </a:r>
          <a:endParaRPr lang="en-US" sz="2000" kern="1200" dirty="0"/>
        </a:p>
      </dsp:txBody>
      <dsp:txXfrm>
        <a:off x="0" y="1781"/>
        <a:ext cx="10131425" cy="1215189"/>
      </dsp:txXfrm>
    </dsp:sp>
    <dsp:sp modelId="{D489A515-9D6D-480C-B130-1D97F8AFDADA}">
      <dsp:nvSpPr>
        <dsp:cNvPr id="0" name=""/>
        <dsp:cNvSpPr/>
      </dsp:nvSpPr>
      <dsp:spPr>
        <a:xfrm>
          <a:off x="0" y="1216971"/>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665999-E736-4329-ABC2-F76E9E109742}">
      <dsp:nvSpPr>
        <dsp:cNvPr id="0" name=""/>
        <dsp:cNvSpPr/>
      </dsp:nvSpPr>
      <dsp:spPr>
        <a:xfrm>
          <a:off x="0" y="1216971"/>
          <a:ext cx="10131425"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When new users discover your app, or when existing users return to it, their first task is to sign up or sign in. When you integrate Amazon Cognito with your client code, you connect your app to AWS resources that aid authentication and authorization workflows. </a:t>
          </a:r>
          <a:endParaRPr lang="en-US" sz="2000" kern="1200" dirty="0"/>
        </a:p>
      </dsp:txBody>
      <dsp:txXfrm>
        <a:off x="0" y="1216971"/>
        <a:ext cx="10131425" cy="1215189"/>
      </dsp:txXfrm>
    </dsp:sp>
    <dsp:sp modelId="{D776EDCC-FE04-4355-A4E9-D90445DD5EAD}">
      <dsp:nvSpPr>
        <dsp:cNvPr id="0" name=""/>
        <dsp:cNvSpPr/>
      </dsp:nvSpPr>
      <dsp:spPr>
        <a:xfrm>
          <a:off x="0" y="2432161"/>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A66E8-CCA2-491E-B798-CCEC9692B132}">
      <dsp:nvSpPr>
        <dsp:cNvPr id="0" name=""/>
        <dsp:cNvSpPr/>
      </dsp:nvSpPr>
      <dsp:spPr>
        <a:xfrm>
          <a:off x="0" y="2432161"/>
          <a:ext cx="10131425"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For example, your app uses the Amazon Cognito API to create new users in your user pool, retrieve user pool tokens, and obtain temporary credentials from your identity pool. T</a:t>
          </a:r>
          <a:endParaRPr lang="en-US" sz="2000" kern="1200" dirty="0"/>
        </a:p>
      </dsp:txBody>
      <dsp:txXfrm>
        <a:off x="0" y="2432161"/>
        <a:ext cx="10131425" cy="12151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8DF18-3EF1-4EE1-8ABE-46A25874099A}">
      <dsp:nvSpPr>
        <dsp:cNvPr id="0" name=""/>
        <dsp:cNvSpPr/>
      </dsp:nvSpPr>
      <dsp:spPr>
        <a:xfrm>
          <a:off x="0" y="2524"/>
          <a:ext cx="57415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DD5D04-E26F-4ED9-A94F-F4A19F20E469}">
      <dsp:nvSpPr>
        <dsp:cNvPr id="0" name=""/>
        <dsp:cNvSpPr/>
      </dsp:nvSpPr>
      <dsp:spPr>
        <a:xfrm>
          <a:off x="0" y="2524"/>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In the first step your app user signs in through a user pool and receives user pool tokens after a successful authentication.</a:t>
          </a:r>
          <a:endParaRPr lang="en-US" sz="2700" kern="1200"/>
        </a:p>
      </dsp:txBody>
      <dsp:txXfrm>
        <a:off x="0" y="2524"/>
        <a:ext cx="5741533" cy="1721977"/>
      </dsp:txXfrm>
    </dsp:sp>
    <dsp:sp modelId="{FA766DEA-103D-4333-BFF9-622A61776ED5}">
      <dsp:nvSpPr>
        <dsp:cNvPr id="0" name=""/>
        <dsp:cNvSpPr/>
      </dsp:nvSpPr>
      <dsp:spPr>
        <a:xfrm>
          <a:off x="0" y="1724502"/>
          <a:ext cx="5741533" cy="0"/>
        </a:xfrm>
        <a:prstGeom prst="line">
          <a:avLst/>
        </a:prstGeom>
        <a:solidFill>
          <a:schemeClr val="accent5">
            <a:hueOff val="-1002469"/>
            <a:satOff val="551"/>
            <a:lumOff val="2647"/>
            <a:alphaOff val="0"/>
          </a:schemeClr>
        </a:solidFill>
        <a:ln w="19050" cap="rnd" cmpd="sng" algn="ctr">
          <a:solidFill>
            <a:schemeClr val="accent5">
              <a:hueOff val="-1002469"/>
              <a:satOff val="551"/>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34E44-0FCA-4D15-91C4-AF565D00B6EB}">
      <dsp:nvSpPr>
        <dsp:cNvPr id="0" name=""/>
        <dsp:cNvSpPr/>
      </dsp:nvSpPr>
      <dsp:spPr>
        <a:xfrm>
          <a:off x="0" y="1724502"/>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Next, your app exchanges the user pool tokens for AWS credentials through an identity pool.</a:t>
          </a:r>
          <a:endParaRPr lang="en-US" sz="2700" kern="1200"/>
        </a:p>
      </dsp:txBody>
      <dsp:txXfrm>
        <a:off x="0" y="1724502"/>
        <a:ext cx="5741533" cy="1721977"/>
      </dsp:txXfrm>
    </dsp:sp>
    <dsp:sp modelId="{C5F7DB97-6661-43E1-B34C-A9BC752BB1D2}">
      <dsp:nvSpPr>
        <dsp:cNvPr id="0" name=""/>
        <dsp:cNvSpPr/>
      </dsp:nvSpPr>
      <dsp:spPr>
        <a:xfrm>
          <a:off x="0" y="3446480"/>
          <a:ext cx="5741533"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BF100-037A-4D9F-83D3-6B9F599CB0AA}">
      <dsp:nvSpPr>
        <dsp:cNvPr id="0" name=""/>
        <dsp:cNvSpPr/>
      </dsp:nvSpPr>
      <dsp:spPr>
        <a:xfrm>
          <a:off x="0" y="3446480"/>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t>Finally, your app user can then use those AWS credentials to access other AWS services such as Amazon S3 or DynamoDB.</a:t>
          </a:r>
          <a:endParaRPr lang="en-US" sz="2700" kern="1200"/>
        </a:p>
      </dsp:txBody>
      <dsp:txXfrm>
        <a:off x="0" y="3446480"/>
        <a:ext cx="5741533" cy="1721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8507A-5C14-4E95-86FF-44A7C895B453}">
      <dsp:nvSpPr>
        <dsp:cNvPr id="0" name=""/>
        <dsp:cNvSpPr/>
      </dsp:nvSpPr>
      <dsp:spPr>
        <a:xfrm>
          <a:off x="0" y="0"/>
          <a:ext cx="57415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EB1D2-E54E-43EE-B76D-477AA5230413}">
      <dsp:nvSpPr>
        <dsp:cNvPr id="0" name=""/>
        <dsp:cNvSpPr/>
      </dsp:nvSpPr>
      <dsp:spPr>
        <a:xfrm>
          <a:off x="0" y="0"/>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After you create a user pool, you can create, confirm, and manage user accounts. With Amazon Cognito user pools groups you can manage your users and their access to resources by mapping IAM roles to groups.</a:t>
          </a:r>
          <a:endParaRPr lang="en-US" sz="2500" kern="1200"/>
        </a:p>
      </dsp:txBody>
      <dsp:txXfrm>
        <a:off x="0" y="0"/>
        <a:ext cx="5741533" cy="2585491"/>
      </dsp:txXfrm>
    </dsp:sp>
    <dsp:sp modelId="{72AB2D69-C5C5-4806-8703-EDFEECDB6D08}">
      <dsp:nvSpPr>
        <dsp:cNvPr id="0" name=""/>
        <dsp:cNvSpPr/>
      </dsp:nvSpPr>
      <dsp:spPr>
        <a:xfrm>
          <a:off x="0" y="2585491"/>
          <a:ext cx="5741533"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4B0C6-E833-4679-9288-F8006EEDA649}">
      <dsp:nvSpPr>
        <dsp:cNvPr id="0" name=""/>
        <dsp:cNvSpPr/>
      </dsp:nvSpPr>
      <dsp:spPr>
        <a:xfrm>
          <a:off x="0" y="2585491"/>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You can import your users into a user pool with a user migration Lambda trigger. This approach enables seamless migration of users from your existing user directory to user pools when they sign in to your user pool for the first time.</a:t>
          </a:r>
          <a:endParaRPr lang="en-US" sz="2500" kern="1200"/>
        </a:p>
      </dsp:txBody>
      <dsp:txXfrm>
        <a:off x="0" y="2585491"/>
        <a:ext cx="5741533" cy="25854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5CDEF0-40A6-8705-BA51-E4B563EEE9BC}"/>
              </a:ext>
            </a:extLst>
          </p:cNvPr>
          <p:cNvSpPr>
            <a:spLocks noGrp="1"/>
          </p:cNvSpPr>
          <p:nvPr>
            <p:ph type="ctrTitle"/>
          </p:nvPr>
        </p:nvSpPr>
        <p:spPr>
          <a:xfrm>
            <a:off x="4916129" y="1964267"/>
            <a:ext cx="6243996" cy="2421464"/>
          </a:xfrm>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Serverless Authentication Using AWS Cognito </a:t>
            </a:r>
            <a:endParaRPr lang="en-IN"/>
          </a:p>
        </p:txBody>
      </p:sp>
      <p:sp>
        <p:nvSpPr>
          <p:cNvPr id="3" name="Subtitle 2">
            <a:extLst>
              <a:ext uri="{FF2B5EF4-FFF2-40B4-BE49-F238E27FC236}">
                <a16:creationId xmlns:a16="http://schemas.microsoft.com/office/drawing/2014/main" id="{FC0F84D5-1934-1C31-6A41-D9A60A425F3F}"/>
              </a:ext>
            </a:extLst>
          </p:cNvPr>
          <p:cNvSpPr>
            <a:spLocks noGrp="1"/>
          </p:cNvSpPr>
          <p:nvPr>
            <p:ph type="subTitle" idx="1"/>
          </p:nvPr>
        </p:nvSpPr>
        <p:spPr>
          <a:xfrm>
            <a:off x="4916129" y="5686425"/>
            <a:ext cx="6243996" cy="104774"/>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C396C609-E153-F67F-1998-6419FB220010}"/>
              </a:ext>
            </a:extLst>
          </p:cNvPr>
          <p:cNvPicPr>
            <a:picLocks noChangeAspect="1"/>
          </p:cNvPicPr>
          <p:nvPr/>
        </p:nvPicPr>
        <p:blipFill rotWithShape="1">
          <a:blip r:embed="rId4"/>
          <a:srcRect l="28618" r="33357"/>
          <a:stretch/>
        </p:blipFill>
        <p:spPr>
          <a:xfrm>
            <a:off x="20" y="975"/>
            <a:ext cx="4635988" cy="6858000"/>
          </a:xfrm>
          <a:prstGeom prst="rect">
            <a:avLst/>
          </a:prstGeom>
        </p:spPr>
      </p:pic>
    </p:spTree>
    <p:extLst>
      <p:ext uri="{BB962C8B-B14F-4D97-AF65-F5344CB8AC3E}">
        <p14:creationId xmlns:p14="http://schemas.microsoft.com/office/powerpoint/2010/main" val="188976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8146A80-41C5-F305-AB69-49916AB199D2}"/>
              </a:ext>
            </a:extLst>
          </p:cNvPr>
          <p:cNvSpPr>
            <a:spLocks noGrp="1"/>
          </p:cNvSpPr>
          <p:nvPr>
            <p:ph type="title"/>
          </p:nvPr>
        </p:nvSpPr>
        <p:spPr>
          <a:xfrm>
            <a:off x="718457" y="531278"/>
            <a:ext cx="3211517" cy="5292579"/>
          </a:xfrm>
        </p:spPr>
        <p:txBody>
          <a:bodyPr>
            <a:normAutofit/>
          </a:bodyPr>
          <a:lstStyle/>
          <a:p>
            <a:r>
              <a:rPr lang="en-IN" dirty="0">
                <a:solidFill>
                  <a:srgbClr val="FFFFFF"/>
                </a:solidFill>
              </a:rPr>
              <a:t>User pool management</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2">
            <a:extLst>
              <a:ext uri="{FF2B5EF4-FFF2-40B4-BE49-F238E27FC236}">
                <a16:creationId xmlns:a16="http://schemas.microsoft.com/office/drawing/2014/main" id="{C2F40DEB-3B53-F7E2-EBB9-2095C59FAF64}"/>
              </a:ext>
            </a:extLst>
          </p:cNvPr>
          <p:cNvGraphicFramePr>
            <a:graphicFrameLocks noGrp="1"/>
          </p:cNvGraphicFramePr>
          <p:nvPr>
            <p:ph idx="1"/>
            <p:extLst>
              <p:ext uri="{D42A27DB-BD31-4B8C-83A1-F6EECF244321}">
                <p14:modId xmlns:p14="http://schemas.microsoft.com/office/powerpoint/2010/main" val="392530509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82722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3D0EE2FA-ADF2-A386-6116-9DED579D0CB9}"/>
              </a:ext>
            </a:extLst>
          </p:cNvPr>
          <p:cNvPicPr>
            <a:picLocks noChangeAspect="1"/>
          </p:cNvPicPr>
          <p:nvPr/>
        </p:nvPicPr>
        <p:blipFill rotWithShape="1">
          <a:blip r:embed="rId2"/>
          <a:srcRect t="5858" b="19142"/>
          <a:stretch/>
        </p:blipFill>
        <p:spPr>
          <a:xfrm>
            <a:off x="20" y="10"/>
            <a:ext cx="12191979" cy="6857989"/>
          </a:xfrm>
          <a:prstGeom prst="rect">
            <a:avLst/>
          </a:prstGeom>
        </p:spPr>
      </p:pic>
      <p:sp>
        <p:nvSpPr>
          <p:cNvPr id="2" name="Title 1">
            <a:extLst>
              <a:ext uri="{FF2B5EF4-FFF2-40B4-BE49-F238E27FC236}">
                <a16:creationId xmlns:a16="http://schemas.microsoft.com/office/drawing/2014/main" id="{491C6F17-E497-0A93-79A6-051E07F15567}"/>
              </a:ext>
            </a:extLst>
          </p:cNvPr>
          <p:cNvSpPr>
            <a:spLocks noGrp="1"/>
          </p:cNvSpPr>
          <p:nvPr>
            <p:ph type="title"/>
          </p:nvPr>
        </p:nvSpPr>
        <p:spPr>
          <a:xfrm>
            <a:off x="841248" y="914400"/>
            <a:ext cx="4892948" cy="3427867"/>
          </a:xfrm>
        </p:spPr>
        <p:txBody>
          <a:bodyPr vert="horz" lIns="91440" tIns="45720" rIns="91440" bIns="45720" rtlCol="0" anchor="t">
            <a:normAutofit/>
          </a:bodyPr>
          <a:lstStyle/>
          <a:p>
            <a:r>
              <a:rPr lang="en-US" sz="6600">
                <a:solidFill>
                  <a:srgbClr val="FFFFFF"/>
                </a:solidFill>
              </a:rPr>
              <a:t>Thank you</a:t>
            </a:r>
          </a:p>
        </p:txBody>
      </p:sp>
    </p:spTree>
    <p:extLst>
      <p:ext uri="{BB962C8B-B14F-4D97-AF65-F5344CB8AC3E}">
        <p14:creationId xmlns:p14="http://schemas.microsoft.com/office/powerpoint/2010/main" val="129693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chnological background">
            <a:extLst>
              <a:ext uri="{FF2B5EF4-FFF2-40B4-BE49-F238E27FC236}">
                <a16:creationId xmlns:a16="http://schemas.microsoft.com/office/drawing/2014/main" id="{CC9E650B-FFB9-D544-832D-7574FF50EAB9}"/>
              </a:ext>
            </a:extLst>
          </p:cNvPr>
          <p:cNvPicPr>
            <a:picLocks noChangeAspect="1"/>
          </p:cNvPicPr>
          <p:nvPr/>
        </p:nvPicPr>
        <p:blipFill rotWithShape="1">
          <a:blip r:embed="rId2">
            <a:alphaModFix amt="25000"/>
          </a:blip>
          <a:srcRect t="5113" b="10617"/>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56538E57-F022-E745-BFB7-F8D9158CBDDA}"/>
              </a:ext>
            </a:extLst>
          </p:cNvPr>
          <p:cNvSpPr>
            <a:spLocks noGrp="1"/>
          </p:cNvSpPr>
          <p:nvPr>
            <p:ph type="title"/>
          </p:nvPr>
        </p:nvSpPr>
        <p:spPr>
          <a:xfrm>
            <a:off x="685801" y="609600"/>
            <a:ext cx="10131425" cy="1456267"/>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F68E7A7-1DBB-6B15-04C6-2086CFBD1A16}"/>
              </a:ext>
            </a:extLst>
          </p:cNvPr>
          <p:cNvSpPr>
            <a:spLocks noGrp="1"/>
          </p:cNvSpPr>
          <p:nvPr>
            <p:ph idx="1"/>
          </p:nvPr>
        </p:nvSpPr>
        <p:spPr>
          <a:xfrm>
            <a:off x="685801" y="2142067"/>
            <a:ext cx="10131425" cy="3649133"/>
          </a:xfrm>
        </p:spPr>
        <p:txBody>
          <a:bodyPr>
            <a:normAutofit/>
          </a:bodyPr>
          <a:lstStyle/>
          <a:p>
            <a:r>
              <a:rPr lang="en-IN" kern="100" dirty="0">
                <a:effectLst/>
                <a:latin typeface="Calibri" panose="020F0502020204030204" pitchFamily="34" charset="0"/>
                <a:ea typeface="Calibri" panose="020F0502020204030204" pitchFamily="34" charset="0"/>
                <a:cs typeface="Times New Roman" panose="02020603050405020304" pitchFamily="18" charset="0"/>
              </a:rPr>
              <a:t>“Amazon Cognito” is a powerful authentication and authorization service managed by Amazon Web Services (AWS) and is often combined with Amazon API Gateway and AWS-Lambda to build secure serverless web services ,When building a complex web service such as a serverless application, sooner or later you must deal with permission control.</a:t>
            </a:r>
          </a:p>
          <a:p>
            <a:r>
              <a:rPr lang="en-IN" kern="100" dirty="0">
                <a:effectLst/>
                <a:latin typeface="Amazon Ember"/>
                <a:ea typeface="Calibri" panose="020F0502020204030204" pitchFamily="34" charset="0"/>
                <a:cs typeface="Times New Roman" panose="02020603050405020304" pitchFamily="18" charset="0"/>
              </a:rPr>
              <a:t>It provides authentication, authorization, and user management for your web and mobile apps. Your users can sign in directly with a user name and password, or through a third party such as Facebook, Amazon, Google or Apple.                                                                                                            </a:t>
            </a:r>
          </a:p>
          <a:p>
            <a:r>
              <a:rPr lang="en-IN" kern="100" dirty="0">
                <a:effectLst/>
                <a:latin typeface="Amazon Ember"/>
                <a:ea typeface="Calibri" panose="020F0502020204030204" pitchFamily="34" charset="0"/>
                <a:cs typeface="Times New Roman" panose="02020603050405020304" pitchFamily="18" charset="0"/>
              </a:rPr>
              <a:t>The two main components of Amazon Cognito are user pools and identity pools. User pools are user directories that provide sign-up and sign-in options for your app users. Identity pools enable you to grant your users access to other AWS services. You can use identity pools and user pools separately or together.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479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4" name="Picture 23">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77362AB6-5152-7821-953B-C11A4DE986BD}"/>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Architecture</a:t>
            </a:r>
            <a:endParaRPr lang="en-IN">
              <a:solidFill>
                <a:schemeClr val="bg1"/>
              </a:solidFill>
            </a:endParaRPr>
          </a:p>
        </p:txBody>
      </p:sp>
      <p:pic>
        <p:nvPicPr>
          <p:cNvPr id="9" name="Content Placeholder 8" descr="Diagram&#10;&#10;Description automatically generated">
            <a:extLst>
              <a:ext uri="{FF2B5EF4-FFF2-40B4-BE49-F238E27FC236}">
                <a16:creationId xmlns:a16="http://schemas.microsoft.com/office/drawing/2014/main" id="{7F848E7E-6FBD-E8F1-4C3C-737EA062D1FE}"/>
              </a:ext>
            </a:extLst>
          </p:cNvPr>
          <p:cNvPicPr>
            <a:picLocks noGrp="1" noChangeAspect="1"/>
          </p:cNvPicPr>
          <p:nvPr>
            <p:ph idx="1"/>
          </p:nvPr>
        </p:nvPicPr>
        <p:blipFill>
          <a:blip r:embed="rId3"/>
          <a:stretch>
            <a:fillRect/>
          </a:stretch>
        </p:blipFill>
        <p:spPr>
          <a:xfrm>
            <a:off x="1132326" y="2431613"/>
            <a:ext cx="9927348" cy="4265611"/>
          </a:xfrm>
          <a:prstGeom prst="rect">
            <a:avLst/>
          </a:prstGeom>
        </p:spPr>
      </p:pic>
    </p:spTree>
    <p:extLst>
      <p:ext uri="{BB962C8B-B14F-4D97-AF65-F5344CB8AC3E}">
        <p14:creationId xmlns:p14="http://schemas.microsoft.com/office/powerpoint/2010/main" val="31494225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EFE35-4688-0BA3-DF87-EE0C05B66AB2}"/>
              </a:ext>
            </a:extLst>
          </p:cNvPr>
          <p:cNvSpPr>
            <a:spLocks noGrp="1"/>
          </p:cNvSpPr>
          <p:nvPr>
            <p:ph type="title"/>
          </p:nvPr>
        </p:nvSpPr>
        <p:spPr>
          <a:xfrm>
            <a:off x="685799" y="1150076"/>
            <a:ext cx="3659389" cy="4557849"/>
          </a:xfrm>
        </p:spPr>
        <p:txBody>
          <a:bodyPr>
            <a:normAutofit/>
          </a:bodyPr>
          <a:lstStyle/>
          <a:p>
            <a:pPr algn="r"/>
            <a:r>
              <a:rPr lang="en-IN"/>
              <a:t>User and identity pools</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9AD4B9-3E49-A337-44B3-3FEE1DA22EA9}"/>
              </a:ext>
            </a:extLst>
          </p:cNvPr>
          <p:cNvSpPr>
            <a:spLocks noGrp="1"/>
          </p:cNvSpPr>
          <p:nvPr>
            <p:ph idx="1"/>
          </p:nvPr>
        </p:nvSpPr>
        <p:spPr>
          <a:xfrm>
            <a:off x="4988658" y="1150076"/>
            <a:ext cx="6517543" cy="4557849"/>
          </a:xfrm>
        </p:spPr>
        <p:txBody>
          <a:bodyPr>
            <a:normAutofit/>
          </a:bodyPr>
          <a:lstStyle/>
          <a:p>
            <a:pPr>
              <a:spcBef>
                <a:spcPts val="1200"/>
              </a:spcBef>
              <a:spcAft>
                <a:spcPts val="1200"/>
              </a:spcAft>
            </a:pPr>
            <a:r>
              <a:rPr lang="en-IN">
                <a:effectLst/>
                <a:latin typeface="Amazon Ember"/>
                <a:ea typeface="Times New Roman" panose="02020603050405020304" pitchFamily="18" charset="0"/>
              </a:rPr>
              <a:t>A user pool and Identity pools support anonymous guest users . With these  your users can sign in to your web or mobile app through Amazon Cognito, or federate through a third-party identity provider (IdP). Whether your users sign in directly or through a third party, all members of the user pool have a directory profile that you can access through an SDK.</a:t>
            </a:r>
            <a:endParaRPr lang="en-IN">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a:effectLst/>
                <a:latin typeface="Amazon Ember"/>
                <a:ea typeface="Times New Roman" panose="02020603050405020304" pitchFamily="18" charset="0"/>
              </a:rPr>
              <a:t>Sign-up and sign-in services.</a:t>
            </a:r>
            <a:endParaRPr lang="en-IN">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a:effectLst/>
                <a:latin typeface="Amazon Ember"/>
                <a:ea typeface="Times New Roman" panose="02020603050405020304" pitchFamily="18" charset="0"/>
              </a:rPr>
              <a:t>A built-in, customizable web UI to sign in users.</a:t>
            </a:r>
            <a:endParaRPr lang="en-IN">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a:effectLst/>
                <a:latin typeface="Amazon Ember"/>
                <a:ea typeface="Times New Roman" panose="02020603050405020304" pitchFamily="18" charset="0"/>
              </a:rPr>
              <a:t>Social sign-in with Facebook, Google, Login with Amazon, and Sign in with Apple, and through SAML and OIDC identity providers from your user pool.</a:t>
            </a:r>
            <a:endParaRPr lang="en-IN">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a:effectLst/>
                <a:latin typeface="Amazon Ember"/>
                <a:ea typeface="Times New Roman" panose="02020603050405020304" pitchFamily="18" charset="0"/>
              </a:rPr>
              <a:t>User directory management and user profiles.</a:t>
            </a:r>
            <a:endParaRPr lang="en-IN">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4386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96F0-AAE0-1FAB-FF44-80E3734863A4}"/>
              </a:ext>
            </a:extLst>
          </p:cNvPr>
          <p:cNvSpPr>
            <a:spLocks noGrp="1"/>
          </p:cNvSpPr>
          <p:nvPr>
            <p:ph type="title"/>
          </p:nvPr>
        </p:nvSpPr>
        <p:spPr/>
        <p:txBody>
          <a:bodyPr>
            <a:normAutofit fontScale="90000"/>
          </a:bodyPr>
          <a:lstStyle/>
          <a:p>
            <a:r>
              <a:rPr lang="en-US" b="0" i="0">
                <a:solidFill>
                  <a:schemeClr val="accent2">
                    <a:lumMod val="60000"/>
                    <a:lumOff val="40000"/>
                  </a:schemeClr>
                </a:solidFill>
                <a:effectLst/>
                <a:latin typeface="Amazon Ember"/>
              </a:rPr>
              <a:t>Adding user pool sign-in through a third party</a:t>
            </a:r>
            <a:br>
              <a:rPr lang="en-US" b="0" i="0">
                <a:solidFill>
                  <a:schemeClr val="accent2">
                    <a:lumMod val="60000"/>
                    <a:lumOff val="40000"/>
                  </a:schemeClr>
                </a:solidFill>
                <a:effectLst/>
                <a:latin typeface="Amazon Ember"/>
              </a:rPr>
            </a:br>
            <a:endParaRPr lang="en-IN" dirty="0">
              <a:solidFill>
                <a:schemeClr val="accent2">
                  <a:lumMod val="60000"/>
                  <a:lumOff val="40000"/>
                </a:schemeClr>
              </a:solidFill>
            </a:endParaRPr>
          </a:p>
        </p:txBody>
      </p:sp>
      <p:graphicFrame>
        <p:nvGraphicFramePr>
          <p:cNvPr id="14" name="Rectangle 1">
            <a:extLst>
              <a:ext uri="{FF2B5EF4-FFF2-40B4-BE49-F238E27FC236}">
                <a16:creationId xmlns:a16="http://schemas.microsoft.com/office/drawing/2014/main" id="{4D176814-496A-6F23-5780-67688BDAB1B5}"/>
              </a:ext>
            </a:extLst>
          </p:cNvPr>
          <p:cNvGraphicFramePr>
            <a:graphicFrameLocks noGrp="1"/>
          </p:cNvGraphicFramePr>
          <p:nvPr>
            <p:ph idx="1"/>
            <p:extLst>
              <p:ext uri="{D42A27DB-BD31-4B8C-83A1-F6EECF244321}">
                <p14:modId xmlns:p14="http://schemas.microsoft.com/office/powerpoint/2010/main" val="1314114016"/>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52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96F0-AAE0-1FAB-FF44-80E3734863A4}"/>
              </a:ext>
            </a:extLst>
          </p:cNvPr>
          <p:cNvSpPr>
            <a:spLocks noGrp="1"/>
          </p:cNvSpPr>
          <p:nvPr>
            <p:ph type="title"/>
          </p:nvPr>
        </p:nvSpPr>
        <p:spPr/>
        <p:txBody>
          <a:bodyPr>
            <a:normAutofit fontScale="90000"/>
          </a:bodyPr>
          <a:lstStyle/>
          <a:p>
            <a:r>
              <a:rPr lang="en-US" b="0" i="0">
                <a:solidFill>
                  <a:schemeClr val="accent2">
                    <a:lumMod val="60000"/>
                    <a:lumOff val="40000"/>
                  </a:schemeClr>
                </a:solidFill>
                <a:effectLst/>
                <a:latin typeface="Amazon Ember"/>
              </a:rPr>
              <a:t>Adding user pool sign-in through a third party</a:t>
            </a:r>
            <a:br>
              <a:rPr lang="en-US" b="0" i="0">
                <a:solidFill>
                  <a:schemeClr val="accent2">
                    <a:lumMod val="60000"/>
                    <a:lumOff val="40000"/>
                  </a:schemeClr>
                </a:solidFill>
                <a:effectLst/>
                <a:latin typeface="Amazon Ember"/>
              </a:rPr>
            </a:br>
            <a:endParaRPr lang="en-IN" dirty="0">
              <a:solidFill>
                <a:schemeClr val="accent2">
                  <a:lumMod val="60000"/>
                  <a:lumOff val="40000"/>
                </a:schemeClr>
              </a:solidFill>
            </a:endParaRPr>
          </a:p>
        </p:txBody>
      </p:sp>
      <p:graphicFrame>
        <p:nvGraphicFramePr>
          <p:cNvPr id="14" name="Rectangle 1">
            <a:extLst>
              <a:ext uri="{FF2B5EF4-FFF2-40B4-BE49-F238E27FC236}">
                <a16:creationId xmlns:a16="http://schemas.microsoft.com/office/drawing/2014/main" id="{4D176814-496A-6F23-5780-67688BDAB1B5}"/>
              </a:ext>
            </a:extLst>
          </p:cNvPr>
          <p:cNvGraphicFramePr>
            <a:graphicFrameLocks noGrp="1"/>
          </p:cNvGraphicFramePr>
          <p:nvPr>
            <p:ph idx="1"/>
            <p:extLst>
              <p:ext uri="{D42A27DB-BD31-4B8C-83A1-F6EECF244321}">
                <p14:modId xmlns:p14="http://schemas.microsoft.com/office/powerpoint/2010/main" val="33632252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25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6595C8-412D-B4EB-B9BC-BBD828304D42}"/>
              </a:ext>
            </a:extLst>
          </p:cNvPr>
          <p:cNvSpPr>
            <a:spLocks noGrp="1"/>
          </p:cNvSpPr>
          <p:nvPr>
            <p:ph type="title"/>
          </p:nvPr>
        </p:nvSpPr>
        <p:spPr>
          <a:xfrm>
            <a:off x="685802" y="609600"/>
            <a:ext cx="7739741" cy="922867"/>
          </a:xfrm>
        </p:spPr>
        <p:txBody>
          <a:bodyPr anchor="b">
            <a:normAutofit/>
          </a:bodyPr>
          <a:lstStyle/>
          <a:p>
            <a:r>
              <a:rPr lang="en-IN" sz="3200" dirty="0"/>
              <a:t>Integrating with </a:t>
            </a:r>
            <a:r>
              <a:rPr lang="en-IN" sz="3200" dirty="0" err="1"/>
              <a:t>aws</a:t>
            </a:r>
            <a:r>
              <a:rPr lang="en-IN" sz="3200" dirty="0"/>
              <a:t> </a:t>
            </a:r>
            <a:r>
              <a:rPr lang="en-IN" sz="3200" dirty="0" err="1"/>
              <a:t>cognito</a:t>
            </a:r>
            <a:endParaRPr lang="en-IN" sz="3200" dirty="0"/>
          </a:p>
        </p:txBody>
      </p:sp>
      <p:sp>
        <p:nvSpPr>
          <p:cNvPr id="3" name="Content Placeholder 2">
            <a:extLst>
              <a:ext uri="{FF2B5EF4-FFF2-40B4-BE49-F238E27FC236}">
                <a16:creationId xmlns:a16="http://schemas.microsoft.com/office/drawing/2014/main" id="{27E0446C-5F80-EDF4-EF62-E9A80833C6F3}"/>
              </a:ext>
            </a:extLst>
          </p:cNvPr>
          <p:cNvSpPr>
            <a:spLocks noGrp="1"/>
          </p:cNvSpPr>
          <p:nvPr>
            <p:ph idx="1"/>
          </p:nvPr>
        </p:nvSpPr>
        <p:spPr>
          <a:xfrm>
            <a:off x="685803" y="1817423"/>
            <a:ext cx="8305798" cy="5309609"/>
          </a:xfrm>
        </p:spPr>
        <p:txBody>
          <a:bodyPr>
            <a:normAutofit/>
          </a:bodyPr>
          <a:lstStyle/>
          <a:p>
            <a:pPr marR="95250">
              <a:spcAft>
                <a:spcPts val="800"/>
              </a:spcAft>
            </a:pPr>
            <a:r>
              <a:rPr lang="en-IN" kern="0" dirty="0">
                <a:solidFill>
                  <a:schemeClr val="tx1">
                    <a:lumMod val="85000"/>
                    <a:lumOff val="15000"/>
                  </a:schemeClr>
                </a:solidFill>
                <a:effectLst/>
                <a:latin typeface="Amazon Ember"/>
                <a:ea typeface="Times New Roman" panose="02020603050405020304" pitchFamily="18" charset="0"/>
                <a:cs typeface="Times New Roman" panose="02020603050405020304" pitchFamily="18" charset="0"/>
              </a:rPr>
              <a:t> Use IAM roles with Amazon Cognito. Some of  the services used</a:t>
            </a:r>
            <a:endParaRPr lang="en-IN"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95250">
              <a:spcAft>
                <a:spcPts val="800"/>
              </a:spcAft>
            </a:pPr>
            <a:r>
              <a:rPr lang="en-IN" kern="0" dirty="0">
                <a:solidFill>
                  <a:schemeClr val="tx1">
                    <a:lumMod val="85000"/>
                    <a:lumOff val="15000"/>
                  </a:schemeClr>
                </a:solidFill>
                <a:effectLst/>
                <a:latin typeface="Amazon Ember"/>
                <a:ea typeface="Times New Roman" panose="02020603050405020304" pitchFamily="18" charset="0"/>
                <a:cs typeface="Times New Roman" panose="02020603050405020304" pitchFamily="18" charset="0"/>
              </a:rPr>
              <a:t>Service limits and quotas for Amazon Cognito user pools requests and resources.</a:t>
            </a:r>
            <a:endParaRPr lang="en-IN"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95250">
              <a:spcAft>
                <a:spcPts val="800"/>
              </a:spcAft>
            </a:pPr>
            <a:r>
              <a:rPr lang="en-IN" kern="0" dirty="0">
                <a:solidFill>
                  <a:schemeClr val="tx1">
                    <a:lumMod val="85000"/>
                    <a:lumOff val="15000"/>
                  </a:schemeClr>
                </a:solidFill>
                <a:effectLst/>
                <a:latin typeface="Amazon Ember"/>
                <a:ea typeface="Times New Roman" panose="02020603050405020304" pitchFamily="18" charset="0"/>
                <a:cs typeface="Times New Roman" panose="02020603050405020304" pitchFamily="18" charset="0"/>
              </a:rPr>
              <a:t>Once the Amazon Cognito credentials provider is initialized and refreshed, you can pass it directly to the initializer for an AWS client. </a:t>
            </a:r>
            <a:endParaRPr lang="en-IN"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95250">
              <a:spcAft>
                <a:spcPts val="800"/>
              </a:spcAft>
            </a:pPr>
            <a:r>
              <a:rPr lang="en-IN" kern="0" dirty="0">
                <a:solidFill>
                  <a:schemeClr val="tx1">
                    <a:lumMod val="85000"/>
                    <a:lumOff val="15000"/>
                  </a:schemeClr>
                </a:solidFill>
                <a:effectLst/>
                <a:latin typeface="Amazon Ember"/>
                <a:ea typeface="Times New Roman" panose="02020603050405020304" pitchFamily="18" charset="0"/>
                <a:cs typeface="Times New Roman" panose="02020603050405020304" pitchFamily="18" charset="0"/>
              </a:rPr>
              <a:t>Before you use IAM to manage access to Cognito, learn what IAM features are available to use with Cognito </a:t>
            </a:r>
          </a:p>
          <a:p>
            <a:pPr marR="95250">
              <a:lnSpc>
                <a:spcPts val="1800"/>
              </a:lnSpc>
              <a:spcAft>
                <a:spcPts val="800"/>
              </a:spcAft>
            </a:pPr>
            <a:r>
              <a:rPr lang="en-IN" sz="1800" kern="0" dirty="0">
                <a:solidFill>
                  <a:srgbClr val="16191F"/>
                </a:solidFill>
                <a:effectLst/>
                <a:latin typeface="Amazon Ember"/>
                <a:ea typeface="Times New Roman" panose="02020603050405020304" pitchFamily="18" charset="0"/>
                <a:cs typeface="Times New Roman" panose="02020603050405020304" pitchFamily="18" charset="0"/>
              </a:rPr>
              <a:t>AWS </a:t>
            </a:r>
            <a:r>
              <a:rPr lang="en-IN" sz="1800" b="1" kern="0" dirty="0">
                <a:solidFill>
                  <a:srgbClr val="16191F"/>
                </a:solidFill>
                <a:effectLst/>
                <a:latin typeface="Amazon Ember"/>
                <a:ea typeface="Times New Roman" panose="02020603050405020304" pitchFamily="18" charset="0"/>
                <a:cs typeface="Times New Roman" panose="02020603050405020304" pitchFamily="18" charset="0"/>
              </a:rPr>
              <a:t>services</a:t>
            </a:r>
            <a:r>
              <a:rPr lang="en-IN" sz="1800" kern="0" dirty="0">
                <a:solidFill>
                  <a:srgbClr val="16191F"/>
                </a:solidFill>
                <a:effectLst/>
                <a:latin typeface="Amazon Ember"/>
                <a:ea typeface="Times New Roman" panose="02020603050405020304" pitchFamily="18" charset="0"/>
                <a:cs typeface="Times New Roman" panose="02020603050405020304" pitchFamily="18" charset="0"/>
              </a:rPr>
              <a:t> are in scope of a specific compliance program.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95250">
              <a:lnSpc>
                <a:spcPts val="1800"/>
              </a:lnSpc>
              <a:spcAft>
                <a:spcPts val="800"/>
              </a:spcAft>
            </a:pPr>
            <a:r>
              <a:rPr lang="en-IN" sz="1800" kern="0" dirty="0">
                <a:solidFill>
                  <a:srgbClr val="16191F"/>
                </a:solidFill>
                <a:effectLst/>
                <a:latin typeface="Amazon Ember"/>
                <a:ea typeface="Times New Roman" panose="02020603050405020304" pitchFamily="18" charset="0"/>
                <a:cs typeface="Times New Roman" panose="02020603050405020304" pitchFamily="18" charset="0"/>
              </a:rPr>
              <a:t>You can monitor Amazon Cognito user pools using Amazon CloudWatch or using Service Quotas. CloudWatch collects raw data and processes it into readable.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95250">
              <a:lnSpc>
                <a:spcPts val="1800"/>
              </a:lnSpc>
              <a:spcAft>
                <a:spcPts val="800"/>
              </a:spcAft>
            </a:pPr>
            <a:r>
              <a:rPr lang="en-IN" sz="1800" kern="0" dirty="0">
                <a:solidFill>
                  <a:srgbClr val="16191F"/>
                </a:solidFill>
                <a:effectLst/>
                <a:latin typeface="Amazon Ember"/>
                <a:ea typeface="Times New Roman" panose="02020603050405020304" pitchFamily="18" charset="0"/>
                <a:cs typeface="Times New Roman" panose="02020603050405020304" pitchFamily="18" charset="0"/>
              </a:rPr>
              <a:t>You can enable your users to sign-in with a user pool, and then access AWS </a:t>
            </a:r>
            <a:r>
              <a:rPr lang="en-IN" sz="1800" b="1" kern="0" dirty="0">
                <a:solidFill>
                  <a:srgbClr val="16191F"/>
                </a:solidFill>
                <a:effectLst/>
                <a:latin typeface="Amazon Ember"/>
                <a:ea typeface="Times New Roman" panose="02020603050405020304" pitchFamily="18" charset="0"/>
                <a:cs typeface="Times New Roman" panose="02020603050405020304" pitchFamily="18" charset="0"/>
              </a:rPr>
              <a:t>services</a:t>
            </a:r>
            <a:r>
              <a:rPr lang="en-IN" sz="1800" kern="0" dirty="0">
                <a:solidFill>
                  <a:srgbClr val="16191F"/>
                </a:solidFill>
                <a:effectLst/>
                <a:latin typeface="Amazon Ember"/>
                <a:ea typeface="Times New Roman" panose="02020603050405020304" pitchFamily="18" charset="0"/>
                <a:cs typeface="Times New Roman" panose="02020603050405020304" pitchFamily="18" charset="0"/>
              </a:rPr>
              <a:t> using an identity pool.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16191F"/>
                </a:solidFill>
                <a:effectLst/>
                <a:latin typeface="Amazon Ember"/>
                <a:ea typeface="Times New Roman" panose="02020603050405020304" pitchFamily="18" charset="0"/>
                <a:cs typeface="Times New Roman" panose="02020603050405020304" pitchFamily="18" charset="0"/>
              </a:rPr>
              <a:t>You can view and manage your Amazon Cognito user pools quotas from a central location with Service Quotas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95250">
              <a:spcAft>
                <a:spcPts val="800"/>
              </a:spcAft>
            </a:pPr>
            <a:endParaRPr lang="en-IN"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85000"/>
                  <a:lumOff val="15000"/>
                </a:schemeClr>
              </a:solidFill>
            </a:endParaRPr>
          </a:p>
        </p:txBody>
      </p:sp>
    </p:spTree>
    <p:extLst>
      <p:ext uri="{BB962C8B-B14F-4D97-AF65-F5344CB8AC3E}">
        <p14:creationId xmlns:p14="http://schemas.microsoft.com/office/powerpoint/2010/main" val="14845541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B489-FDE8-57AB-A236-9B0F52FD4100}"/>
              </a:ext>
            </a:extLst>
          </p:cNvPr>
          <p:cNvSpPr>
            <a:spLocks noGrp="1"/>
          </p:cNvSpPr>
          <p:nvPr>
            <p:ph type="title"/>
          </p:nvPr>
        </p:nvSpPr>
        <p:spPr>
          <a:xfrm>
            <a:off x="7865806" y="643463"/>
            <a:ext cx="3706762" cy="1608124"/>
          </a:xfrm>
        </p:spPr>
        <p:txBody>
          <a:bodyPr>
            <a:normAutofit/>
          </a:bodyPr>
          <a:lstStyle/>
          <a:p>
            <a:endParaRPr lang="en-IN" dirty="0"/>
          </a:p>
        </p:txBody>
      </p:sp>
      <p:pic>
        <p:nvPicPr>
          <p:cNvPr id="4" name="Picture 3" descr="Diagram&#10;&#10;Description automatically generated">
            <a:extLst>
              <a:ext uri="{FF2B5EF4-FFF2-40B4-BE49-F238E27FC236}">
                <a16:creationId xmlns:a16="http://schemas.microsoft.com/office/drawing/2014/main" id="{693D7741-0CEA-D9A7-B611-17DED32289FA}"/>
              </a:ext>
            </a:extLst>
          </p:cNvPr>
          <p:cNvPicPr>
            <a:picLocks noChangeAspect="1"/>
          </p:cNvPicPr>
          <p:nvPr/>
        </p:nvPicPr>
        <p:blipFill>
          <a:blip r:embed="rId3"/>
          <a:stretch>
            <a:fillRect/>
          </a:stretch>
        </p:blipFill>
        <p:spPr>
          <a:xfrm>
            <a:off x="643464" y="1088362"/>
            <a:ext cx="6897878" cy="469055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3CAC9B56-E8B9-8316-5197-BEEB30EF30C4}"/>
              </a:ext>
            </a:extLst>
          </p:cNvPr>
          <p:cNvSpPr>
            <a:spLocks noGrp="1"/>
          </p:cNvSpPr>
          <p:nvPr>
            <p:ph idx="1"/>
          </p:nvPr>
        </p:nvSpPr>
        <p:spPr>
          <a:xfrm>
            <a:off x="7865806" y="2251587"/>
            <a:ext cx="3706762" cy="3972232"/>
          </a:xfrm>
        </p:spPr>
        <p:txBody>
          <a:bodyPr>
            <a:normAutofit/>
          </a:bodyPr>
          <a:lstStyle/>
          <a:p>
            <a:r>
              <a:rPr lang="en-US" b="0" i="0">
                <a:effectLst/>
                <a:latin typeface="Amazon Ember"/>
              </a:rPr>
              <a:t>After a successful authentication, your web or mobile app will receive user pool tokens from Amazon Cognito. You can use those tokens to control access to your server-side resources. You can also create user pool groups to manage permissions, and to represent different types of users.</a:t>
            </a:r>
          </a:p>
          <a:p>
            <a:endParaRPr lang="en-IN"/>
          </a:p>
        </p:txBody>
      </p:sp>
    </p:spTree>
    <p:extLst>
      <p:ext uri="{BB962C8B-B14F-4D97-AF65-F5344CB8AC3E}">
        <p14:creationId xmlns:p14="http://schemas.microsoft.com/office/powerpoint/2010/main" val="33719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BBDF4FA-C190-DDE5-9AC3-9B716BF791A1}"/>
              </a:ext>
            </a:extLst>
          </p:cNvPr>
          <p:cNvSpPr>
            <a:spLocks noGrp="1"/>
          </p:cNvSpPr>
          <p:nvPr>
            <p:ph type="title"/>
          </p:nvPr>
        </p:nvSpPr>
        <p:spPr>
          <a:xfrm>
            <a:off x="718457" y="531278"/>
            <a:ext cx="3211517" cy="5292579"/>
          </a:xfrm>
        </p:spPr>
        <p:txBody>
          <a:bodyPr>
            <a:normAutofit/>
          </a:bodyPr>
          <a:lstStyle/>
          <a:p>
            <a:r>
              <a:rPr lang="en-IN">
                <a:solidFill>
                  <a:srgbClr val="FFFFFF"/>
                </a:solidFill>
              </a:rPr>
              <a:t>User pool management</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450BC368-D3FB-8DD6-76C3-E3ED539BBE5C}"/>
              </a:ext>
            </a:extLst>
          </p:cNvPr>
          <p:cNvGraphicFramePr>
            <a:graphicFrameLocks noGrp="1"/>
          </p:cNvGraphicFramePr>
          <p:nvPr>
            <p:ph idx="1"/>
            <p:extLst>
              <p:ext uri="{D42A27DB-BD31-4B8C-83A1-F6EECF244321}">
                <p14:modId xmlns:p14="http://schemas.microsoft.com/office/powerpoint/2010/main" val="3302057777"/>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13878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51</TotalTime>
  <Words>1014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Amazon Ember</vt:lpstr>
      <vt:lpstr>Arial</vt:lpstr>
      <vt:lpstr>Calibri</vt:lpstr>
      <vt:lpstr>Calibri Light</vt:lpstr>
      <vt:lpstr>Symbol</vt:lpstr>
      <vt:lpstr>Times New Roman</vt:lpstr>
      <vt:lpstr>Celestial</vt:lpstr>
      <vt:lpstr>Serverless Authentication Using AWS Cognito </vt:lpstr>
      <vt:lpstr>INTRODUCTION</vt:lpstr>
      <vt:lpstr>Architecture</vt:lpstr>
      <vt:lpstr>User and identity pools</vt:lpstr>
      <vt:lpstr>Adding user pool sign-in through a third party </vt:lpstr>
      <vt:lpstr>Adding user pool sign-in through a third party </vt:lpstr>
      <vt:lpstr>Integrating with aws cognito</vt:lpstr>
      <vt:lpstr>PowerPoint Presentation</vt:lpstr>
      <vt:lpstr>User pool management</vt:lpstr>
      <vt:lpstr>User pool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Authentication Using AWS Cognito</dc:title>
  <dc:creator>Mohammed Yaseen</dc:creator>
  <cp:lastModifiedBy>Mohammed Yaseen</cp:lastModifiedBy>
  <cp:revision>1</cp:revision>
  <dcterms:created xsi:type="dcterms:W3CDTF">2023-04-14T20:57:21Z</dcterms:created>
  <dcterms:modified xsi:type="dcterms:W3CDTF">2023-04-14T21:48:47Z</dcterms:modified>
</cp:coreProperties>
</file>