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72" r:id="rId5"/>
  </p:sldMasterIdLst>
  <p:sldIdLst>
    <p:sldId id="257" r:id="rId6"/>
    <p:sldId id="258" r:id="rId7"/>
    <p:sldId id="259" r:id="rId8"/>
    <p:sldId id="260" r:id="rId9"/>
  </p:sldIdLst>
  <p:sldSz cx="9144000" cy="51435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4225950" val="976" rev64="64" revOS="3"/>
      <pr:smFileRevision xmlns:pr="smNativeData" dt="1594225950" val="0"/>
      <pr:guideOptions xmlns:pr="smNativeData" dt="159422595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9" d="100"/>
          <a:sy n="89" d="100"/>
        </p:scale>
        <p:origin x="814" y="155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814" y="15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1gkAAAg0AAA7EAAAEAAAACYAAAAIAAAAffD///////8="/>
              </a:ext>
            </a:extLst>
          </p:cNvSpPr>
          <p:nvPr>
            <p:ph type="ctrTitle"/>
          </p:nvPr>
        </p:nvSpPr>
        <p:spPr>
          <a:xfrm>
            <a:off x="685800" y="1598930"/>
            <a:ext cx="7772400" cy="1039495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6BEAANAvAAAKGgAAEAAAACYAAAAIAAAAffD///////8="/>
              </a:ext>
            </a:extLst>
          </p:cNvSpPr>
          <p:nvPr>
            <p:ph type="subTitle" idx="1"/>
          </p:nvPr>
        </p:nvSpPr>
        <p:spPr>
          <a:xfrm>
            <a:off x="1371600" y="2910840"/>
            <a:ext cx="6400800" cy="132207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1C46F90-DEDC-9199-927C-28CC2132647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B10174D-03D6-45E1-98A8-F5B459E66EA0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w1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BBCE598-D6F6-E913-B804-2046AB4A4E7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ZLA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Tj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B2C3AF-E1C6-E735-880A-17608D447E42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RAEAAHA1AABEHAAAAAAAACYAAAAIAAAAgwAAAAAAAAA="/>
              </a:ext>
            </a:extLst>
          </p:cNvSpPr>
          <p:nvPr>
            <p:ph type="title"/>
          </p:nvPr>
        </p:nvSpPr>
        <p:spPr>
          <a:xfrm>
            <a:off x="6629400" y="205740"/>
            <a:ext cx="2057400" cy="438912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+0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NgnAABEHAAAAAAAACYAAAAIAAAAA4AAAAAAAAA="/>
              </a:ext>
            </a:extLst>
          </p:cNvSpPr>
          <p:nvPr>
            <p:ph idx="1"/>
          </p:nvPr>
        </p:nvSpPr>
        <p:spPr>
          <a:xfrm>
            <a:off x="457200" y="205740"/>
            <a:ext cx="6019800" cy="438912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9U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1661B4-FACE-4397-80AE-0CC22FE0765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pz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NCVJ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DF03F2-BC88-8AF5-C667-4AA04D29301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A78056F-21A7-2DF3-E9C0-D7A64B8E1F8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DpQD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/OgM0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3663CD-83FA-6395-B48E-75C02DC04220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VRQAAEI0AACeGgAAAAAAACYAAAAIAAAAgQ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aQ0AAEI0AABVFAAAAAAAACYAAAAIAAAAgQ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2C3A65-2BD7-79CC-9994-DD9974DA6F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285DC0-8EC6-7DAB-8890-78FE13DE7E2D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gcAAKgbAABEHAAAAAAAACYAAAAIAAAAAYAAAAAAAAA="/>
              </a:ext>
            </a:extLst>
          </p:cNvSpPr>
          <p:nvPr>
            <p:ph sz="half" idx="1"/>
          </p:nvPr>
        </p:nvSpPr>
        <p:spPr>
          <a:xfrm>
            <a:off x="457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YgcAAHA1AABEHAAAAAAAACYAAAAIAAAAAYAAAAAAAAA="/>
              </a:ext>
            </a:extLst>
          </p:cNvSpPr>
          <p:nvPr>
            <p:ph sz="half" idx="2"/>
          </p:nvPr>
        </p:nvSpPr>
        <p:spPr>
          <a:xfrm>
            <a:off x="4648200" y="1200150"/>
            <a:ext cx="4038600" cy="339471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A0D29BF-F1A7-58DF-E9B5-078A67FB1F5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CAg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BC520B-45BB-E9A4-F504-B3F11C4A03E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Hv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RUVF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FQcAAKobAAAJCgAAAAAAACYAAAAIAAAAgQAAAAAAAAA="/>
              </a:ext>
            </a:extLst>
          </p:cNvSpPr>
          <p:nvPr>
            <p:ph idx="1"/>
          </p:nvPr>
        </p:nvSpPr>
        <p:spPr>
          <a:xfrm>
            <a:off x="457200" y="1151255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hISE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oAAKobAABEHAAAAAAAACYAAAAIAAAAAYAAAAAAAAA="/>
              </a:ext>
            </a:extLst>
          </p:cNvSpPr>
          <p:nvPr>
            <p:ph sz="half" idx="2"/>
          </p:nvPr>
        </p:nvSpPr>
        <p:spPr>
          <a:xfrm>
            <a:off x="457200" y="1631315"/>
            <a:ext cx="4039870" cy="296354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Hv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FQcAAHA1AAAJCgAAAAAAACYAAAAIAAAAgQAAAAAAAAA="/>
              </a:ext>
            </a:extLst>
          </p:cNvSpPr>
          <p:nvPr>
            <p:ph idx="3"/>
          </p:nvPr>
        </p:nvSpPr>
        <p:spPr>
          <a:xfrm>
            <a:off x="4646930" y="1151255"/>
            <a:ext cx="4039870" cy="48006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OT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oAAHA1AABEHAAAEAAAACYAAAAIAAAAAYAAAAAAAAA="/>
              </a:ext>
            </a:extLst>
          </p:cNvSpPr>
          <p:nvPr>
            <p:ph sz="half" idx="4"/>
          </p:nvPr>
        </p:nvSpPr>
        <p:spPr>
          <a:xfrm>
            <a:off x="4646930" y="1631315"/>
            <a:ext cx="4039870" cy="296354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892945-0BF9-DCDF-B731-FD8A677F41A8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s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0B5E3E-7085-5EA8-CBB3-86FD10FD3DD3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E/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C68FA7D-33A1-3D0C-EFD0-C559B49E1990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2A4662-2CD4-7FB0-9A92-DAE508DC6C8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3EEF05-4BD7-6B19-9986-BD4CA1C86FE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aBiGE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65D84E-00AD-302E-E3DD-F67B969315A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QgEAAFIVAACfBgAAAAAAACYAAAAIAAAAgQ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DqrA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QgEAAHA1AABEHAAAAAAAACYAAAAIAAAAAYAAAAAAAAA="/>
              </a:ext>
            </a:extLst>
          </p:cNvSpPr>
          <p:nvPr>
            <p:ph idx="1"/>
          </p:nvPr>
        </p:nvSpPr>
        <p:spPr>
          <a:xfrm>
            <a:off x="3575050" y="204470"/>
            <a:ext cx="5111750" cy="439039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kxQCY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nwYAAFIVAABEHAAAAAAAACYAAAAIAAAAAQAAAAAAAAA="/>
              </a:ext>
            </a:extLst>
          </p:cNvSpPr>
          <p:nvPr>
            <p:ph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P4igM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79F478-36B4-2C02-FAC1-C057BA8F0C9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DpQDg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aMGf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450458-16A2-10F2-ECFD-E0A74AB31AB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HvUFXx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JhYAAMYsAADDGAAAAAAAACYAAAAIAAAAgQAAAAAAAAA="/>
              </a:ext>
            </a:extLst>
          </p:cNvSpPr>
          <p:nvPr>
            <p:ph type="title"/>
          </p:nvPr>
        </p:nvSpPr>
        <p:spPr>
          <a:xfrm>
            <a:off x="1791970" y="3600450"/>
            <a:ext cx="5486400" cy="42481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1AIAAMYsAADQFQAAAAAAACYAAAAIAAAAAQAAAAAAAAA="/>
              </a:ext>
            </a:extLst>
          </p:cNvSpPr>
          <p:nvPr>
            <p:ph idx="1"/>
          </p:nvPr>
        </p:nvSpPr>
        <p:spPr>
          <a:xfrm>
            <a:off x="1791970" y="459740"/>
            <a:ext cx="5486400" cy="30861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JCWQQ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wxgAAMYsAAB6HAAAAAAAACYAAAAIAAAAAQAAAAAAAAA="/>
              </a:ext>
            </a:extLst>
          </p:cNvSpPr>
          <p:nvPr>
            <p:ph sz="half" idx="2"/>
          </p:nvPr>
        </p:nvSpPr>
        <p:spPr>
          <a:xfrm>
            <a:off x="1791970" y="4025265"/>
            <a:ext cx="5486400" cy="60388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EDDFDE-90CE-B829-8055-667C911B763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A3A898-D68E-F65E-C01B-200BE655367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Anthracit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0hwAANQRAAACHwAAEAAAACYAAAAIAAAA//////////8="/>
              </a:ext>
            </a:extLst>
          </p:cNvSpPr>
          <p:nvPr>
            <p:ph type="dt" sz="quarter"/>
          </p:nvPr>
        </p:nvSpPr>
        <p:spPr>
          <a:xfrm>
            <a:off x="457200" y="4685030"/>
            <a:ext cx="2440940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4064F1A3-EDAD-3107-E3DC-1B52BF92154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0hwAAKkjAAACHw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4685030"/>
            <a:ext cx="245046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0hwAAHA1AAACHw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4685030"/>
            <a:ext cx="244157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574B42E0-AEBA-1EB4-F4F3-58E10CBD020D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AEAAHA1AACEBgAAEAAAACYAAAAIAAAA//////////8="/>
              </a:ext>
            </a:extLst>
          </p:cNvSpPr>
          <p:nvPr>
            <p:ph type="title" idx="3"/>
          </p:nvPr>
        </p:nvSpPr>
        <p:spPr>
          <a:xfrm>
            <a:off x="457200" y="205740"/>
            <a:ext cx="822960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HvUFXx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VgcAAHA1AABBHAAAEAAAACYAAAAIAAAA//////////8="/>
              </a:ext>
            </a:extLst>
          </p:cNvSpPr>
          <p:nvPr>
            <p:ph type="body" idx="4"/>
          </p:nvPr>
        </p:nvSpPr>
        <p:spPr>
          <a:xfrm>
            <a:off x="457200" y="1192530"/>
            <a:ext cx="8229600" cy="3400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titleStyle>
    <p:bodyStyle>
      <a:lvl1pPr marL="286385" marR="0" indent="-286385" algn="l" defTabSz="449580"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hantilly Pro" pitchFamily="0" charset="0"/>
          <a:ea typeface="Chantilly Pro" pitchFamily="0" charset="0"/>
          <a:cs typeface="Chantilly Pro" pitchFamily="0" charset="0"/>
        </a:defRPr>
      </a:lvl5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Sans" pitchFamily="1" charset="0"/>
          <a:cs typeface="Basic Sans" pitchFamily="1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Hv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AAAAAD84AACjHwAAEAAAACYAAAAIAAAA//////////8="/>
              </a:ext>
            </a:extLst>
          </p:cNvSpPr>
          <p:nvPr/>
        </p:nvSpPr>
        <p:spPr>
          <a:xfrm>
            <a:off x="0" y="0"/>
            <a:ext cx="9143365" cy="5142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</p:txBody>
      </p:sp>
      <p:sp>
        <p:nvSpPr>
          <p:cNvPr id="3" name="Textbox2"/>
          <p:cNvSpPr txBox="1">
            <a:extLst>
              <a:ext uri="smNativeData">
                <pr:smNativeData xmlns:pr="smNativeData" val="SMDATA_13_Hv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cQAAAEA4AACkHwAAEAAAACYAAAAIAAAA//////////8="/>
              </a:ext>
            </a:extLst>
          </p:cNvSpPr>
          <p:nvPr/>
        </p:nvSpPr>
        <p:spPr>
          <a:xfrm>
            <a:off x="0" y="71755"/>
            <a:ext cx="9144000" cy="5071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DevOps Introduction : </a:t>
            </a:r>
          </a:p>
          <a:p>
            <a:pPr/>
          </a:p>
          <a:p>
            <a:pPr/>
            <a:r>
              <a:t>Myths about DevOps : </a:t>
            </a:r>
          </a:p>
          <a:p>
            <a:pPr/>
            <a:r>
              <a:t>1.Programming Language Knowledge is Required</a:t>
            </a:r>
          </a:p>
          <a:p>
            <a:pPr/>
            <a:r>
              <a:t>2.Linux Experience is Must</a:t>
            </a:r>
          </a:p>
          <a:p>
            <a:pPr/>
            <a:r>
              <a:t>3.Prior IT Experience is Required</a:t>
            </a:r>
          </a:p>
          <a:p>
            <a:pPr/>
            <a:r>
              <a:t>4.Non-Technical background cannot do</a:t>
            </a:r>
          </a:p>
          <a:p>
            <a:pPr/>
          </a:p>
          <a:p>
            <a:pPr/>
          </a:p>
          <a:p>
            <a:pPr/>
            <a:r>
              <a:t>Why Organisations Needs DevOps Specialists ??</a:t>
            </a:r>
          </a:p>
          <a:p>
            <a:pPr/>
            <a:r>
              <a:t>1.Fast Delivery</a:t>
            </a:r>
          </a:p>
          <a:p>
            <a:pPr/>
            <a:r>
              <a:t>2.High Availability</a:t>
            </a:r>
          </a:p>
          <a:p>
            <a:pPr/>
            <a:r>
              <a:t>3.Less Capital Expense &amp; Operational Expense</a:t>
            </a:r>
          </a:p>
          <a:p>
            <a:pPr/>
            <a:r>
              <a:t>4.Reduced Outages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Hv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BAAAAAAAAAEE4AACkHwAAEAAAACYAAAAIAAAA//////////8="/>
              </a:ext>
            </a:extLst>
          </p:cNvSpPr>
          <p:nvPr/>
        </p:nvSpPr>
        <p:spPr>
          <a:xfrm>
            <a:off x="635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Software Development Life Cycle(SDLC) Phases : </a:t>
            </a:r>
          </a:p>
          <a:p>
            <a:pPr/>
            <a:r>
              <a:t>1.Planning and Preparing Design Documents</a:t>
            </a:r>
          </a:p>
          <a:p>
            <a:pPr/>
            <a:r>
              <a:t>2.Development : Developer develops code using Programming Languages like Java,Python etc and uploads the code to Github or Gitlab</a:t>
            </a:r>
          </a:p>
          <a:p>
            <a:pPr/>
            <a:r>
              <a:t>3.Build : Maven</a:t>
            </a:r>
          </a:p>
          <a:p>
            <a:pPr/>
            <a:r>
              <a:t>4.Testing : Selinium </a:t>
            </a:r>
          </a:p>
          <a:p>
            <a:pPr/>
            <a:r>
              <a:t>5.Quality Assurance</a:t>
            </a:r>
          </a:p>
          <a:p>
            <a:pPr/>
            <a:r>
              <a:t>6.Deploy : chef ...Ansible....Docker....Puppet</a:t>
            </a:r>
          </a:p>
          <a:p>
            <a:pPr/>
            <a:r>
              <a:t>7.Maintenance</a:t>
            </a:r>
          </a:p>
          <a:p>
            <a:pPr/>
            <a:r>
              <a:t>8.Monitoring : Nagios....AWS Cloudwatch</a:t>
            </a:r>
          </a:p>
          <a:p>
            <a:pPr/>
          </a:p>
          <a:p>
            <a:pPr/>
          </a:p>
          <a:p>
            <a:pPr/>
            <a:r>
              <a:t>Popular SDLC Models : Waterfall....Agile...Spiral....V-Model.....Incremental Model.....Big Bang Model 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Hv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Glvbi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/////AAAAAEA4AACkHwAAEAAAACYAAAAIAAAA//////////8="/>
              </a:ext>
            </a:extLst>
          </p:cNvSpPr>
          <p:nvPr/>
        </p:nvSpPr>
        <p:spPr>
          <a:xfrm>
            <a:off x="-635" y="0"/>
            <a:ext cx="9144635" cy="5143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DevOps : Implementing automation at each and every stage</a:t>
            </a:r>
          </a:p>
          <a:p>
            <a:pPr/>
          </a:p>
          <a:p>
            <a:pPr/>
            <a:r>
              <a:t>DevOps Stages : </a:t>
            </a:r>
          </a:p>
          <a:p>
            <a:pPr/>
            <a:r>
              <a:t>1.Version Control : Maintain different version of the code --→ Git</a:t>
            </a:r>
          </a:p>
          <a:p>
            <a:pPr/>
            <a:r>
              <a:t>2.Continuous Integration : Compile,Validate,Code Review,Unit Testing,Integration Testing -→ Jenkins</a:t>
            </a:r>
          </a:p>
          <a:p>
            <a:pPr/>
            <a:r>
              <a:t>3.Continuous Delivery : Deploying the build app to test server -→ Maven</a:t>
            </a:r>
          </a:p>
          <a:p>
            <a:pPr/>
            <a:r>
              <a:t>4.Continuous Deployment : Deploying the test app on the production server for release -→ Chef,Ansible,Puppet,Docker,Kubernetes</a:t>
            </a:r>
          </a:p>
          <a:p>
            <a:pPr/>
          </a:p>
          <a:p>
            <a:pPr/>
            <a:r>
              <a:t>• The term DevOps is a combination of two words i.e Development and Operation</a:t>
            </a:r>
          </a:p>
          <a:p>
            <a:pPr/>
            <a:r>
              <a:t>• DevOps is a Methodology that allows a single team to manage the entire application development life cycle,that is development,testing,deployment and operation</a:t>
            </a:r>
          </a:p>
          <a:p>
            <a:pPr/>
            <a:r>
              <a:t>• The objective of devops is to shorten the systems development life cycle</a:t>
            </a:r>
          </a:p>
          <a:p>
            <a:pPr/>
            <a:r>
              <a:t>• Devops is a software development approach through which superior quality software can be developed quickly and with more reliability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HvUFXx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AAAAAxAEAAEA4AACyHAAAEAAAACYAAAAIAAAA//////////8="/>
              </a:ext>
            </a:extLst>
          </p:cNvSpPr>
          <p:nvPr/>
        </p:nvSpPr>
        <p:spPr>
          <a:xfrm>
            <a:off x="0" y="287020"/>
            <a:ext cx="9144000" cy="437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</a:p>
          <a:p>
            <a:pPr/>
            <a:r>
              <a:t>Agile Methodology : Build Short,Build Often</a:t>
            </a:r>
          </a:p>
          <a:p>
            <a:pPr/>
          </a:p>
          <a:p>
            <a:pPr/>
            <a:r>
              <a:t>Scrum : Scrum is a framework used to manage a product development.With scrum a project is built in a series of itterations called as Sprints.</a:t>
            </a:r>
          </a:p>
          <a:p>
            <a:pPr/>
          </a:p>
          <a:p>
            <a:pPr/>
            <a:r>
              <a:t>Sprints : Sprint is a short.time-boxed period where planned amount of work is completed and made available for review.</a:t>
            </a:r>
          </a:p>
          <a:p>
            <a:pPr/>
          </a:p>
          <a:p>
            <a:pPr/>
          </a:p>
          <a:p>
            <a:pPr/>
            <a:r>
              <a:t>Note : Agile is a improvement of Waterfall SDLC Method where DevOps is improvement of Agile Methodology.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D9"/>
      </a:dk1>
      <a:lt1>
        <a:srgbClr val="7F7F7F"/>
      </a:lt1>
      <a:dk2>
        <a:srgbClr val="FF99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5EAC64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D9"/>
        </a:dk1>
        <a:lt1>
          <a:srgbClr val="7F7F7F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7F7F7F"/>
    </a:dk1>
    <a:lt1>
      <a:srgbClr val="FFFFD9"/>
    </a:lt1>
    <a:dk2>
      <a:srgbClr val="777777"/>
    </a:dk2>
    <a:lt2>
      <a:srgbClr val="FF99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im</cp:lastModifiedBy>
  <cp:revision>0</cp:revision>
  <dcterms:created xsi:type="dcterms:W3CDTF">2020-07-08T16:32:01Z</dcterms:created>
  <dcterms:modified xsi:type="dcterms:W3CDTF">2020-07-08T16:32:30Z</dcterms:modified>
</cp:coreProperties>
</file>